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73" r:id="rId6"/>
    <p:sldId id="274" r:id="rId7"/>
    <p:sldId id="275" r:id="rId8"/>
    <p:sldId id="262" r:id="rId9"/>
    <p:sldId id="261" r:id="rId10"/>
    <p:sldId id="265" r:id="rId11"/>
    <p:sldId id="266" r:id="rId12"/>
    <p:sldId id="267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CBA"/>
    <a:srgbClr val="FC71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5C7E-76B0-AC54-3136-2875BBB33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8A594-A416-28FE-3840-3D77F692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754-E60B-D786-4AD0-4E2246DC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0C68-CA97-E4A5-C679-FBD63798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D32F-061C-216F-8935-00C32BED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06AD-2610-CB46-FF4B-BDF9A164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A4C6-61E5-9C73-A24E-DE6D3360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3F40-C1F6-B0D5-C53B-F808F7DE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D85C-E367-C23F-C5B7-A5053328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E267-3F6E-D966-264C-29D28EAF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9BB9C-E200-6A14-77A2-F973B4F89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22BA-DB95-F4A7-BD92-2CBE6D4ED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CA56-8DBD-0079-9D1F-CBF62D80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94A9-C03B-33BE-AC24-FD6C5EBE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584B-E0ED-9A48-8AD2-F0E075A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094E-D766-A832-2BF8-B4383EED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C717-B7E3-6C67-57A6-9656E858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2FDA-E179-36DF-91BD-D1D2B47B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C492-B14B-1164-AF87-1163E05C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7CD0-CAC2-2DB2-2DA0-A43A8C72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74D5-0380-D0F7-BF69-B2F9D651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8C7E-DDC3-AB38-2892-733873B1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E730-5C15-8A34-C4EC-36BCF24F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35C2-E4DA-28EC-715D-91DE6CC4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8124-2B6E-EE6E-16F4-1A57A38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4C4-2790-1E7F-EE1F-91A2E201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76CA-02AF-15A0-8E69-806AB109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0339-5CAB-EA6A-D3C0-8F0F461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FA5B3-A349-2D00-E33D-E5776E2F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A5469-6EB1-D443-9323-D8FC86B1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80C3-A4BE-CCA9-E2AB-AB25F1B3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E670-19A5-53F4-0600-8E124401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B7E68-9C25-14B9-7B5C-A11F9ABB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3C411-7901-2223-6BC4-4E4A7BFF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7F1B0-141E-C7F6-A4BF-34E144162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0DE5B-E170-F9CC-AD18-A85D77001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24803-628C-F54D-5F9F-B540E545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27CBF-9593-8714-9642-06E188F2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D024D-889B-E6BC-C141-1871E3AD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26D-BB0B-2AC9-C58C-1EC8311A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2B9CB-6914-5872-B6AC-AB837FB6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FB3C3-BFDB-B9E8-5740-F8B1267A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2D47-8C69-CCA7-25A5-D0079F6E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1318B-D731-543B-0B5E-96B9194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72D35-A02A-ADEF-70B7-287AA8D3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32A9F-EA1C-468D-23E4-DCA12F87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79BB-9354-7529-1361-2111DCAA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4732-8AF1-123E-6FBC-3B585C75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659B8-D1F6-29BF-A7D3-D01AAB95D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71D2-E17C-C3BB-E918-7E8717C0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A0C2-7503-199E-B2D5-31160C8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60F3-2A3C-B33B-0045-73634BD9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6FB8-0331-03F4-BA99-923C4E46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04668-DF04-DEA0-7990-74BF76A1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3C64-F817-AB31-08A5-69E817F2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CD8A2-9801-5C46-A943-4BB670C9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3A724-82CF-AF8E-8D08-CEA79795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F201E-29A4-5034-2DF6-58AA2E0C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2B1C8-7DD5-9F2F-75CB-9A6E578B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DFB32-B693-A4A9-933E-A4A6AA516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7239-8627-F1E3-67E5-0D6A95D4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CEBB-F531-1D37-C48E-C0B8C4C0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3913-F6E1-4941-74D7-37D348F92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0FF5F-E47A-C111-FEA8-6CB32036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787" y="774936"/>
            <a:ext cx="44255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SG" b="1" dirty="0" err="1">
                <a:solidFill>
                  <a:srgbClr val="FFFFFF"/>
                </a:solidFill>
              </a:rPr>
              <a:t>Cyclistic</a:t>
            </a:r>
            <a:r>
              <a:rPr lang="en-SG" b="1" dirty="0">
                <a:solidFill>
                  <a:srgbClr val="FFFFFF"/>
                </a:solidFill>
              </a:rPr>
              <a:t> </a:t>
            </a:r>
            <a:br>
              <a:rPr lang="en-SG" b="1" dirty="0">
                <a:solidFill>
                  <a:srgbClr val="FFFFFF"/>
                </a:solidFill>
              </a:rPr>
            </a:br>
            <a:r>
              <a:rPr lang="en-SG" b="1" dirty="0">
                <a:solidFill>
                  <a:srgbClr val="FFFFFF"/>
                </a:solidFill>
              </a:rPr>
              <a:t>Case Study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D81D-9BEE-C585-C517-962BD604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898" y="4976250"/>
            <a:ext cx="4425551" cy="1881751"/>
          </a:xfrm>
        </p:spPr>
        <p:txBody>
          <a:bodyPr>
            <a:normAutofit/>
          </a:bodyPr>
          <a:lstStyle/>
          <a:p>
            <a:r>
              <a:rPr lang="en-SG" sz="3200" b="1" dirty="0"/>
              <a:t>Prepared By: </a:t>
            </a:r>
          </a:p>
          <a:p>
            <a:r>
              <a:rPr lang="en-SG" sz="3200" dirty="0" err="1"/>
              <a:t>Starrie</a:t>
            </a:r>
            <a:endParaRPr lang="en-SG" sz="3200" dirty="0"/>
          </a:p>
        </p:txBody>
      </p:sp>
      <p:pic>
        <p:nvPicPr>
          <p:cNvPr id="40" name="Graphic 39" descr="Cycling with solid fill">
            <a:extLst>
              <a:ext uri="{FF2B5EF4-FFF2-40B4-BE49-F238E27FC236}">
                <a16:creationId xmlns:a16="http://schemas.microsoft.com/office/drawing/2014/main" id="{F4822C63-032F-CC04-30EA-6C9C45C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759" y="572227"/>
            <a:ext cx="2164819" cy="216481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A2CB48B-0ED8-58D7-666D-027F9460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1" y="28538"/>
            <a:ext cx="1291001" cy="108737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925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771AF-9340-C0A1-6A58-41B7207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Breakdown of Rides Usage by Bike 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9741B-A3C8-6381-DA68-4DDA20DEAEB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Insights Drawn</a:t>
            </a:r>
            <a:endParaRPr lang="en-US" sz="16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F7CBA"/>
                </a:solidFill>
              </a:rPr>
              <a:t>Members</a:t>
            </a:r>
            <a:r>
              <a:rPr lang="en-US" sz="1600" dirty="0"/>
              <a:t> do not use Docked Bikes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Majority of Riders prefer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Classic Bikes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A small group of </a:t>
            </a:r>
            <a:r>
              <a:rPr lang="en-US" sz="1600" dirty="0">
                <a:solidFill>
                  <a:srgbClr val="FC719E"/>
                </a:solidFill>
              </a:rPr>
              <a:t>Casual Riders </a:t>
            </a:r>
            <a:r>
              <a:rPr lang="en-US" sz="1600" dirty="0"/>
              <a:t>uses Docked Bikes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0BE09-ABC1-4D61-6EDD-4B162CEE8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5934"/>
          <a:stretch/>
        </p:blipFill>
        <p:spPr>
          <a:xfrm>
            <a:off x="5397511" y="1381234"/>
            <a:ext cx="6085935" cy="40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9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771AF-9340-C0A1-6A58-41B7207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Rides Distribution by Quarter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9741B-A3C8-6381-DA68-4DDA20DEAEB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Insights Drawn</a:t>
            </a:r>
            <a:endParaRPr lang="en-US" sz="16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Higher rides usage </a:t>
            </a:r>
            <a:r>
              <a:rPr lang="en-US" sz="1600" dirty="0"/>
              <a:t>observed during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Quarter 3 of the year (Summer)</a:t>
            </a:r>
            <a:r>
              <a:rPr lang="en-US" sz="1600" dirty="0"/>
              <a:t>. 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Climate differences can possibly affect rides pattern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C719E"/>
                </a:solidFill>
              </a:rPr>
              <a:t>Casual Riders </a:t>
            </a:r>
            <a:r>
              <a:rPr lang="en-US" sz="1600" dirty="0"/>
              <a:t>ride for a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longer duration per trip (10 to 15 minutes) </a:t>
            </a:r>
            <a:r>
              <a:rPr lang="en-US" sz="1600" dirty="0"/>
              <a:t>in general compared to </a:t>
            </a:r>
            <a:r>
              <a:rPr lang="en-US" sz="1600" dirty="0">
                <a:solidFill>
                  <a:srgbClr val="4F7CBA"/>
                </a:solidFill>
              </a:rPr>
              <a:t>Members</a:t>
            </a:r>
            <a:r>
              <a:rPr lang="en-US" sz="1600" dirty="0"/>
              <a:t> 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F7CBA"/>
                </a:solidFill>
              </a:rPr>
              <a:t>Members</a:t>
            </a:r>
            <a:r>
              <a:rPr lang="en-US" sz="1600" dirty="0"/>
              <a:t> generally have a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shorter trip duration (less than 10 minutes)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7E51B-B7A4-DED6-0C3D-AA439A056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1713"/>
          <a:stretch/>
        </p:blipFill>
        <p:spPr>
          <a:xfrm>
            <a:off x="5766144" y="1003069"/>
            <a:ext cx="5348669" cy="48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771AF-9340-C0A1-6A58-41B7207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Rides Distribution by Day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9741B-A3C8-6381-DA68-4DDA20DEAEB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Insights Drawn</a:t>
            </a:r>
            <a:endParaRPr lang="en-US" sz="17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4F7CBA"/>
                </a:solidFill>
              </a:rPr>
              <a:t>Members</a:t>
            </a:r>
            <a:r>
              <a:rPr lang="en-US" sz="1700" dirty="0"/>
              <a:t> practice a more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consistent ride pattern across the week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700" dirty="0"/>
              <a:t>Number of rides is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highest on Saturday</a:t>
            </a:r>
            <a:r>
              <a:rPr lang="en-US" sz="1700" dirty="0"/>
              <a:t> for </a:t>
            </a:r>
            <a:r>
              <a:rPr lang="en-US" sz="1700" dirty="0">
                <a:solidFill>
                  <a:srgbClr val="FC719E"/>
                </a:solidFill>
              </a:rPr>
              <a:t>Casual Riders </a:t>
            </a:r>
            <a:r>
              <a:rPr lang="en-US" sz="1700" dirty="0"/>
              <a:t>and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Thursday</a:t>
            </a:r>
            <a:r>
              <a:rPr lang="en-US" sz="1700" dirty="0"/>
              <a:t> for </a:t>
            </a:r>
            <a:r>
              <a:rPr lang="en-US" sz="1700" dirty="0">
                <a:solidFill>
                  <a:srgbClr val="4F7CBA"/>
                </a:solidFill>
              </a:rPr>
              <a:t>Members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700" dirty="0"/>
              <a:t>Riders generally start riding in the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Afternoon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Longer trips observed on weekends </a:t>
            </a:r>
            <a:r>
              <a:rPr lang="en-US" sz="1700" dirty="0"/>
              <a:t>for both </a:t>
            </a:r>
            <a:r>
              <a:rPr lang="en-US" sz="1700" dirty="0">
                <a:solidFill>
                  <a:srgbClr val="FC719E"/>
                </a:solidFill>
              </a:rPr>
              <a:t>Casual Riders </a:t>
            </a:r>
            <a:r>
              <a:rPr lang="en-US" sz="1700" dirty="0"/>
              <a:t>and </a:t>
            </a:r>
            <a:r>
              <a:rPr lang="en-US" sz="1700" dirty="0">
                <a:solidFill>
                  <a:srgbClr val="4F7CBA"/>
                </a:solidFill>
              </a:rPr>
              <a:t>Members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Median Ride Duration varies more </a:t>
            </a:r>
            <a:r>
              <a:rPr lang="en-US" sz="1700" dirty="0"/>
              <a:t>for </a:t>
            </a:r>
            <a:r>
              <a:rPr lang="en-US" sz="1700" dirty="0">
                <a:solidFill>
                  <a:srgbClr val="FC719E"/>
                </a:solidFill>
              </a:rPr>
              <a:t>Casual Riders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(12.280 – 16.370 mins)</a:t>
            </a:r>
            <a:r>
              <a:rPr lang="en-US" sz="1700" dirty="0">
                <a:solidFill>
                  <a:srgbClr val="FC719E"/>
                </a:solidFill>
              </a:rPr>
              <a:t> </a:t>
            </a:r>
            <a:r>
              <a:rPr lang="en-US" sz="1700" dirty="0"/>
              <a:t>unlike </a:t>
            </a:r>
            <a:r>
              <a:rPr lang="en-US" sz="1700" dirty="0">
                <a:solidFill>
                  <a:srgbClr val="4F7CBA"/>
                </a:solidFill>
              </a:rPr>
              <a:t>Members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(8.750 – 10.270 mins)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B5F91-2D18-85AD-5EAD-7C9407F9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842" y="2085043"/>
            <a:ext cx="6598808" cy="28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771AF-9340-C0A1-6A58-41B7207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Popular Routes for Casual Riders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9741B-A3C8-6381-DA68-4DDA20DEAEB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Insights Drawn</a:t>
            </a:r>
            <a:endParaRPr lang="en-US" sz="16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Popular Route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varies across different timings of the day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Most Popular Route by </a:t>
            </a:r>
            <a:r>
              <a:rPr lang="en-US" sz="1600" dirty="0">
                <a:solidFill>
                  <a:srgbClr val="FC719E"/>
                </a:solidFill>
              </a:rPr>
              <a:t>Casual Riders </a:t>
            </a:r>
            <a:r>
              <a:rPr lang="en-US" sz="1600" dirty="0"/>
              <a:t>appears to be a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round trip commencing and ending at Streeter Dr &amp; Grand Ave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" name="Picture 1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7DF1604-737F-53A0-D063-160A12A92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4" r="-746"/>
          <a:stretch/>
        </p:blipFill>
        <p:spPr>
          <a:xfrm>
            <a:off x="5191721" y="3843432"/>
            <a:ext cx="6497515" cy="2141705"/>
          </a:xfrm>
          <a:prstGeom prst="rect">
            <a:avLst/>
          </a:prstGeom>
        </p:spPr>
      </p:pic>
      <p:pic>
        <p:nvPicPr>
          <p:cNvPr id="3" name="Picture 2" descr="A map of chicago with a map of the city&#10;&#10;Description automatically generated">
            <a:extLst>
              <a:ext uri="{FF2B5EF4-FFF2-40B4-BE49-F238E27FC236}">
                <a16:creationId xmlns:a16="http://schemas.microsoft.com/office/drawing/2014/main" id="{BC6581EF-A7F9-9841-5528-1E46A0F05F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-804" t="512" r="-5297" b="-1"/>
          <a:stretch/>
        </p:blipFill>
        <p:spPr>
          <a:xfrm>
            <a:off x="5120630" y="872863"/>
            <a:ext cx="6923645" cy="29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0CC3D-149B-A0D4-CA65-9F83E0EA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SG" sz="5400" b="1"/>
              <a:t>Recommendations</a:t>
            </a:r>
            <a:endParaRPr lang="en-SG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D166-AF92-E014-A2C6-D2E00BD3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SG" sz="1700" dirty="0"/>
              <a:t>Introduce more marketing content based on the Top 10 Popular Routes for </a:t>
            </a:r>
            <a:r>
              <a:rPr lang="en-US" sz="1700" dirty="0">
                <a:solidFill>
                  <a:srgbClr val="FC719E"/>
                </a:solidFill>
              </a:rPr>
              <a:t>Casual Riders </a:t>
            </a:r>
          </a:p>
          <a:p>
            <a:pPr lvl="1"/>
            <a:r>
              <a:rPr lang="en-SG" sz="1700" dirty="0"/>
              <a:t>Traditional Media along these routes</a:t>
            </a:r>
          </a:p>
          <a:p>
            <a:pPr marL="457200" indent="-457200">
              <a:buAutoNum type="arabicPeriod"/>
            </a:pPr>
            <a:r>
              <a:rPr lang="en-SG" sz="1700" dirty="0"/>
              <a:t>Organize roadshows during p</a:t>
            </a:r>
            <a:r>
              <a:rPr lang="en-US" sz="1700" dirty="0" err="1"/>
              <a:t>opular</a:t>
            </a:r>
            <a:r>
              <a:rPr lang="en-US" sz="1700" dirty="0"/>
              <a:t> periods (Summer Season: Q3 of the Year, Saturday) with higher number of </a:t>
            </a:r>
            <a:r>
              <a:rPr lang="en-US" sz="1700" dirty="0">
                <a:solidFill>
                  <a:srgbClr val="FC719E"/>
                </a:solidFill>
              </a:rPr>
              <a:t>Casual Riders </a:t>
            </a:r>
          </a:p>
          <a:p>
            <a:pPr lvl="1"/>
            <a:r>
              <a:rPr lang="en-US" sz="1700" dirty="0"/>
              <a:t>Digital Media (e.g. email campaigns) can be launched during this period to raise awareness of the membership benefits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700" dirty="0"/>
              <a:t>Create new member packages tailored to </a:t>
            </a:r>
            <a:r>
              <a:rPr lang="en-US" sz="1700" dirty="0">
                <a:solidFill>
                  <a:srgbClr val="FC719E"/>
                </a:solidFill>
              </a:rPr>
              <a:t>Casual Riders’</a:t>
            </a:r>
            <a:r>
              <a:rPr lang="en-US" sz="1700" dirty="0"/>
              <a:t> needs</a:t>
            </a:r>
          </a:p>
          <a:p>
            <a:pPr lvl="1"/>
            <a:r>
              <a:rPr lang="en-US" sz="1700" dirty="0"/>
              <a:t>Membership plans which focuses on Weekends usage</a:t>
            </a:r>
          </a:p>
          <a:p>
            <a:pPr lvl="1"/>
            <a:r>
              <a:rPr lang="en-US" sz="1700" dirty="0"/>
              <a:t>Monthly plans to allow more flexibility to commit specific periods</a:t>
            </a:r>
          </a:p>
          <a:p>
            <a:pPr lvl="1"/>
            <a:r>
              <a:rPr lang="en-US" sz="1700" dirty="0"/>
              <a:t>Launch a rewards program which allow members to accumulate points for riding a certain distance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15637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14F35-33D6-8A45-B885-64AFC61B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b="1" dirty="0"/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B7D8-A354-223F-A1E6-1C5E0651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03" y="2049270"/>
            <a:ext cx="8093292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Cyclistic</a:t>
            </a:r>
            <a:r>
              <a:rPr lang="en-US" dirty="0"/>
              <a:t> is a Bike-Share program that features 5,824 bicycles and 692 docking stations across Chicago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Majority of </a:t>
            </a:r>
            <a:r>
              <a:rPr lang="en-US" dirty="0" err="1"/>
              <a:t>Cyclistic’s</a:t>
            </a:r>
            <a:r>
              <a:rPr lang="en-US" dirty="0"/>
              <a:t> Riders opt for Traditional Bikes and about 8% of Riders use Assistive Bikes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Riders are more likely to ride for leisure, but about 30% ride for daily commute to work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Cyclistic</a:t>
            </a:r>
            <a:r>
              <a:rPr lang="en-US" dirty="0"/>
              <a:t> has 2 Types of Customers: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Casual Riders: Customers who purchase single-ride or full-day passes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Members: Customers who purchase Annual Memberships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56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14F35-33D6-8A45-B885-64AFC61B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B7D8-A354-223F-A1E6-1C5E0651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344" y="4194830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 Convert </a:t>
            </a:r>
            <a:r>
              <a:rPr lang="en-US" sz="2400" dirty="0">
                <a:solidFill>
                  <a:srgbClr val="FC719E"/>
                </a:solidFill>
              </a:rPr>
              <a:t>Casual Riders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4F7CBA"/>
                </a:solidFill>
              </a:rPr>
              <a:t>Annual Members </a:t>
            </a:r>
            <a:r>
              <a:rPr lang="en-US" sz="2400" dirty="0"/>
              <a:t>by understanding their usage patterns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A2EA5-7635-0267-E6D1-87C588B2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G" sz="4000" b="1" dirty="0"/>
              <a:t>Understanding the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2C9F-1A84-B237-E003-BB2D665C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Data is organized in a CSV file by respective month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Data for Year of 2022 (12 months) is selected for this analysis</a:t>
            </a:r>
          </a:p>
          <a:p>
            <a:pPr lvl="1"/>
            <a:r>
              <a:rPr lang="en-US" sz="1800" dirty="0"/>
              <a:t>13 Columns (Variables)</a:t>
            </a:r>
          </a:p>
          <a:p>
            <a:pPr lvl="1"/>
            <a:r>
              <a:rPr lang="en-US" sz="1800" dirty="0"/>
              <a:t>5,667,717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Data contains information on </a:t>
            </a:r>
          </a:p>
          <a:p>
            <a:pPr lvl="1"/>
            <a:r>
              <a:rPr lang="en-US" sz="1800" dirty="0"/>
              <a:t>Trip start day and time</a:t>
            </a:r>
          </a:p>
          <a:p>
            <a:pPr lvl="1"/>
            <a:r>
              <a:rPr lang="en-US" sz="1800" dirty="0"/>
              <a:t>Trip end day and time</a:t>
            </a:r>
          </a:p>
          <a:p>
            <a:pPr lvl="1"/>
            <a:r>
              <a:rPr lang="en-US" sz="1800" dirty="0"/>
              <a:t>Trip start and end station</a:t>
            </a:r>
          </a:p>
          <a:p>
            <a:pPr lvl="1"/>
            <a:r>
              <a:rPr lang="en-US" sz="1800" dirty="0"/>
              <a:t>Latitude and Longitude of Trip start and end station</a:t>
            </a:r>
          </a:p>
          <a:p>
            <a:pPr lvl="1"/>
            <a:r>
              <a:rPr lang="en-US" sz="1800" dirty="0"/>
              <a:t>Rider type</a:t>
            </a:r>
          </a:p>
          <a:p>
            <a:endParaRPr lang="en-SG" sz="1800" dirty="0"/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17787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6DDDF-F689-825C-7A83-92D8470C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G" sz="4000" b="1"/>
              <a:t>Assumptions Made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A382-19E4-8BC3-4E0E-32E76709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Any trips below or equals to 60 seconds (&lt;= 60 seconds) in length are assumed to be potentially false starts or users trying to re-dock a bike to ensure it was secure, hence Erroneous value rows are removed from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Any trips above 86,400 seconds (&gt; 24 hours) in length are considered rare occurrences (Outliers) and as it makes up a small percentage of 0.09% (5,360 out of total 5,667,717 records) of the original dataset, Outlier value rows are removed from the Dataset.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3630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647A-574A-7175-B185-B587A11E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G" sz="5400" b="1"/>
              <a:t>Data Cleaning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8CB4-E702-24D2-F015-347276E6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1,375,912 Records </a:t>
            </a:r>
            <a:r>
              <a:rPr lang="en-US" sz="1800" dirty="0"/>
              <a:t>of Dirty Data (with NULL or Erroneous Values) are removed: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1,298,357 Records with NULL values from </a:t>
            </a:r>
            <a:r>
              <a:rPr lang="en-US" sz="1800" dirty="0"/>
              <a:t>8 Columns to be removed</a:t>
            </a:r>
            <a:endParaRPr lang="en-US" sz="1800" b="0" i="0" dirty="0">
              <a:effectLst/>
            </a:endParaRPr>
          </a:p>
          <a:p>
            <a:pPr lvl="1"/>
            <a:r>
              <a:rPr lang="en-US" sz="1800" b="0" dirty="0">
                <a:effectLst/>
              </a:rPr>
              <a:t>Columns 5 to 12 on Start and End Station Id and Name, Start and End Latitude and Longitude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Rows with Erroneous and Outlier values in Column 19 on Trip Duration (in seconds) are removed where:</a:t>
            </a:r>
          </a:p>
          <a:p>
            <a:pPr lvl="1"/>
            <a:r>
              <a:rPr lang="en-US" sz="1800" dirty="0" err="1"/>
              <a:t>trip_duration_second</a:t>
            </a:r>
            <a:r>
              <a:rPr lang="en-US" sz="1800" dirty="0"/>
              <a:t> &lt;= 0 (Erroneous) OR </a:t>
            </a:r>
          </a:p>
          <a:p>
            <a:pPr lvl="1"/>
            <a:r>
              <a:rPr lang="en-US" sz="1800" dirty="0" err="1"/>
              <a:t>trip_duration_second</a:t>
            </a:r>
            <a:r>
              <a:rPr lang="en-US" sz="1800" dirty="0"/>
              <a:t> &lt;= 60 (Erroneous) OR </a:t>
            </a:r>
          </a:p>
          <a:p>
            <a:pPr lvl="1"/>
            <a:r>
              <a:rPr lang="en-US" sz="1800" dirty="0" err="1"/>
              <a:t>trip_duration_second</a:t>
            </a:r>
            <a:r>
              <a:rPr lang="en-US" sz="1800" dirty="0"/>
              <a:t> &gt;= 86400 (Outliers)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is a total of </a:t>
            </a:r>
            <a:r>
              <a:rPr lang="en-US" sz="1800" b="1" u="sng" dirty="0"/>
              <a:t>4,291,805 Records</a:t>
            </a:r>
            <a:r>
              <a:rPr lang="en-US" sz="1800" dirty="0"/>
              <a:t> after data is cleaned.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4119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647A-574A-7175-B185-B587A11E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G" sz="5400" b="1"/>
              <a:t>Data Cleaning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8CB4-E702-24D2-F015-347276E6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8 New Columns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Column 14: </a:t>
            </a:r>
            <a:r>
              <a:rPr lang="en-US" sz="1400" dirty="0" err="1"/>
              <a:t>started_date</a:t>
            </a:r>
            <a:r>
              <a:rPr lang="en-US" sz="1400" dirty="0"/>
              <a:t> - Date each ride started based on Column 2 </a:t>
            </a:r>
            <a:r>
              <a:rPr lang="en-US" sz="1400" dirty="0" err="1"/>
              <a:t>started_at</a:t>
            </a:r>
            <a:r>
              <a:rPr lang="en-US" sz="1400" dirty="0"/>
              <a:t>; Return Date in YYYY-MM-DD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Column 15: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started_month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Month each ride started based on Column 2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 Return Month in MONTH Name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Column 16: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started_day_of_week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Day of the Week that each ride started based on Column 2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 Return Day of the Week Name Value (Monday to Sunday)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Column 17: </a:t>
            </a:r>
            <a:r>
              <a:rPr lang="en-US" sz="1400" dirty="0" err="1"/>
              <a:t>started_time</a:t>
            </a:r>
            <a:r>
              <a:rPr lang="en-US" sz="1400" dirty="0"/>
              <a:t> - Time each ride started based on Column 2 </a:t>
            </a:r>
            <a:r>
              <a:rPr lang="en-US" sz="1400" dirty="0" err="1"/>
              <a:t>started_at</a:t>
            </a:r>
            <a:r>
              <a:rPr lang="en-US" sz="1400" dirty="0"/>
              <a:t>; Return Time Value in HH:MM:SS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Column 18: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started_time_of_day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Time of Day Category each ride started based on Column 2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 Return Time of Day Category (Early Morning, Morning, Afternoon, Night) in String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Column 19: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trip_duration_second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Calculated Ride Length in Seconds based on Difference of Column 3 and 2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ended_at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started_at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 Return Trip Duration in Seconds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Column 20: </a:t>
            </a:r>
            <a:r>
              <a:rPr lang="en-US" sz="1400" dirty="0" err="1"/>
              <a:t>trip_duration_minute</a:t>
            </a:r>
            <a:r>
              <a:rPr lang="en-US" sz="1400" dirty="0"/>
              <a:t> - Calculated Ride Length in Minutes based on Difference of Column 3 and 2 </a:t>
            </a:r>
            <a:r>
              <a:rPr lang="en-US" sz="1400" dirty="0" err="1"/>
              <a:t>ended_at</a:t>
            </a:r>
            <a:r>
              <a:rPr lang="en-US" sz="1400" dirty="0"/>
              <a:t> and </a:t>
            </a:r>
            <a:r>
              <a:rPr lang="en-US" sz="1400" dirty="0" err="1"/>
              <a:t>started_at</a:t>
            </a:r>
            <a:r>
              <a:rPr lang="en-US" sz="1400" dirty="0"/>
              <a:t>; Return Trip Duration in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Column 21: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trip_route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Concatenated start and end station name based on Column 5 and 7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start_station_name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end_station_name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; Return Trip Start and End Route in String Value</a:t>
            </a:r>
            <a:endParaRPr lang="en-SG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2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DB7BC-1365-12AD-85EB-B9157D72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E42B6-8BAC-E461-F9FD-8E9696B0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2022 </a:t>
            </a:r>
            <a:r>
              <a:rPr lang="en-US" sz="2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Cyclistic</a:t>
            </a:r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Trip Dataset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D771AF-9340-C0A1-6A58-41B72076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Rides by Rider 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9741B-A3C8-6381-DA68-4DDA20DEAEB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Insights Drawn</a:t>
            </a:r>
            <a:endParaRPr lang="en-US" sz="16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Majority of the rides are contributed by Riders who are already </a:t>
            </a:r>
            <a:r>
              <a:rPr lang="en-US" sz="1600" dirty="0">
                <a:solidFill>
                  <a:srgbClr val="4F7CBA"/>
                </a:solidFill>
              </a:rPr>
              <a:t>Members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There is a significant group of </a:t>
            </a:r>
            <a:r>
              <a:rPr lang="en-US" sz="1600" dirty="0">
                <a:solidFill>
                  <a:srgbClr val="FC719E"/>
                </a:solidFill>
              </a:rPr>
              <a:t>Casual Riders </a:t>
            </a:r>
            <a:r>
              <a:rPr lang="en-US" sz="1600" dirty="0"/>
              <a:t>using Cyclist Bikes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DF7F8-C7C0-A226-D7DF-D75B459D4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5880"/>
          <a:stretch/>
        </p:blipFill>
        <p:spPr>
          <a:xfrm>
            <a:off x="6311020" y="1302912"/>
            <a:ext cx="4517838" cy="42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Cyclistic  Case Study Analysis</vt:lpstr>
      <vt:lpstr>Introduction</vt:lpstr>
      <vt:lpstr>Objective</vt:lpstr>
      <vt:lpstr>Understanding the Dataset</vt:lpstr>
      <vt:lpstr>Assumptions Made</vt:lpstr>
      <vt:lpstr>Data Cleaning</vt:lpstr>
      <vt:lpstr>Data Cleaning</vt:lpstr>
      <vt:lpstr>Data Insights</vt:lpstr>
      <vt:lpstr>Total Rides by Rider Type</vt:lpstr>
      <vt:lpstr>Breakdown of Rides Usage by Bike Type</vt:lpstr>
      <vt:lpstr>Rides Distribution by Quarter</vt:lpstr>
      <vt:lpstr>Rides Distribution by Day</vt:lpstr>
      <vt:lpstr>Top 10 Popular Routes for Casual Riders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Analysis</dc:title>
  <dc:creator>Starrie W</dc:creator>
  <cp:lastModifiedBy>Belinda Ang</cp:lastModifiedBy>
  <cp:revision>20</cp:revision>
  <dcterms:created xsi:type="dcterms:W3CDTF">2024-01-05T11:14:06Z</dcterms:created>
  <dcterms:modified xsi:type="dcterms:W3CDTF">2024-02-03T18:32:38Z</dcterms:modified>
</cp:coreProperties>
</file>