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2E0126-420E-4551-A99F-5120D82AE990}" v="32" dt="2023-09-10T12:42:01.999"/>
    <p1510:client id="{BDB23D13-9653-4841-9AA7-2BFA69981BC5}" v="754" dt="2023-09-10T13:41:17.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September 10,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4261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September 10,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56527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September 10,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903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September 10,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2644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September 10,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9667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September 10,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752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September 10,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8764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September 10,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891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September 10,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037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September 10,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2090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September 10,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6804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September 10,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683324071"/>
      </p:ext>
    </p:extLst>
  </p:cSld>
  <p:clrMap bg1="dk1" tx1="lt1" bg2="dk2"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CEB5B4-CDED-47E6-9A79-D8983C3D4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0332B2-2BC3-434F-B11C-851A29882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FF54EC60-509D-4A90-A637-580B5967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0078284 w 12192000"/>
              <a:gd name="connsiteY1" fmla="*/ 0 h 6858000"/>
              <a:gd name="connsiteX2" fmla="*/ 10117114 w 12192000"/>
              <a:gd name="connsiteY2" fmla="*/ 31950 h 6858000"/>
              <a:gd name="connsiteX3" fmla="*/ 12038791 w 12192000"/>
              <a:gd name="connsiteY3" fmla="*/ 2405191 h 6858000"/>
              <a:gd name="connsiteX4" fmla="*/ 12192000 w 12192000"/>
              <a:gd name="connsiteY4" fmla="*/ 2745399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0078284" y="0"/>
                </a:lnTo>
                <a:lnTo>
                  <a:pt x="10117114" y="31950"/>
                </a:lnTo>
                <a:cubicBezTo>
                  <a:pt x="10983782" y="763968"/>
                  <a:pt x="11616084" y="1548856"/>
                  <a:pt x="12038791" y="2405191"/>
                </a:cubicBezTo>
                <a:lnTo>
                  <a:pt x="12192000" y="2745399"/>
                </a:lnTo>
                <a:lnTo>
                  <a:pt x="12192000" y="6858000"/>
                </a:lnTo>
                <a:lnTo>
                  <a:pt x="0" y="6858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p:cNvSpPr>
            <a:spLocks noGrp="1"/>
          </p:cNvSpPr>
          <p:nvPr>
            <p:ph type="ctrTitle"/>
          </p:nvPr>
        </p:nvSpPr>
        <p:spPr>
          <a:xfrm>
            <a:off x="720000" y="619199"/>
            <a:ext cx="8831988" cy="576000"/>
          </a:xfrm>
        </p:spPr>
        <p:txBody>
          <a:bodyPr wrap="square" anchor="t">
            <a:normAutofit fontScale="90000"/>
          </a:bodyPr>
          <a:lstStyle/>
          <a:p>
            <a:pPr algn="l"/>
            <a:r>
              <a:rPr lang="en-US" sz="1700">
                <a:solidFill>
                  <a:srgbClr val="212121"/>
                </a:solidFill>
              </a:rPr>
              <a:t>Final Project Submission</a:t>
            </a:r>
            <a:endParaRPr lang="en-US"/>
          </a:p>
          <a:p>
            <a:pPr algn="l"/>
            <a:r>
              <a:rPr lang="en-US" sz="3200" dirty="0"/>
              <a:t>Phase 2 final project submission</a:t>
            </a:r>
          </a:p>
        </p:txBody>
      </p:sp>
      <p:sp>
        <p:nvSpPr>
          <p:cNvPr id="3" name="Subtitle 2"/>
          <p:cNvSpPr>
            <a:spLocks noGrp="1"/>
          </p:cNvSpPr>
          <p:nvPr>
            <p:ph type="subTitle" idx="1"/>
          </p:nvPr>
        </p:nvSpPr>
        <p:spPr>
          <a:xfrm>
            <a:off x="719999" y="1265256"/>
            <a:ext cx="8831989" cy="2693821"/>
          </a:xfrm>
        </p:spPr>
        <p:txBody>
          <a:bodyPr vert="horz" wrap="square" lIns="0" tIns="0" rIns="0" bIns="0" rtlCol="0" anchor="t">
            <a:normAutofit/>
          </a:bodyPr>
          <a:lstStyle/>
          <a:p>
            <a:pPr algn="l"/>
            <a:r>
              <a:rPr lang="en-US" sz="2400" dirty="0">
                <a:solidFill>
                  <a:schemeClr val="accent6">
                    <a:lumMod val="75000"/>
                  </a:schemeClr>
                </a:solidFill>
              </a:rPr>
              <a:t>Students name: Matilda </a:t>
            </a:r>
            <a:r>
              <a:rPr lang="en-US" sz="2400" dirty="0" err="1">
                <a:solidFill>
                  <a:schemeClr val="accent6">
                    <a:lumMod val="75000"/>
                  </a:schemeClr>
                </a:solidFill>
              </a:rPr>
              <a:t>Odalo</a:t>
            </a:r>
            <a:r>
              <a:rPr lang="en-US" sz="2400" dirty="0">
                <a:solidFill>
                  <a:schemeClr val="accent6">
                    <a:lumMod val="75000"/>
                  </a:schemeClr>
                </a:solidFill>
              </a:rPr>
              <a:t>, </a:t>
            </a:r>
            <a:r>
              <a:rPr lang="en-US" sz="2400" dirty="0" err="1">
                <a:solidFill>
                  <a:schemeClr val="accent6">
                    <a:lumMod val="75000"/>
                  </a:schemeClr>
                </a:solidFill>
              </a:rPr>
              <a:t>Wyclife</a:t>
            </a:r>
            <a:r>
              <a:rPr lang="en-US" sz="2400" dirty="0">
                <a:solidFill>
                  <a:schemeClr val="accent6">
                    <a:lumMod val="75000"/>
                  </a:schemeClr>
                </a:solidFill>
              </a:rPr>
              <a:t> </a:t>
            </a:r>
            <a:r>
              <a:rPr lang="en-US" sz="2400" dirty="0" err="1">
                <a:solidFill>
                  <a:schemeClr val="accent6">
                    <a:lumMod val="75000"/>
                  </a:schemeClr>
                </a:solidFill>
              </a:rPr>
              <a:t>Orimba</a:t>
            </a:r>
            <a:r>
              <a:rPr lang="en-US" sz="2400" dirty="0">
                <a:solidFill>
                  <a:schemeClr val="accent6">
                    <a:lumMod val="75000"/>
                  </a:schemeClr>
                </a:solidFill>
              </a:rPr>
              <a:t>, Mark Bundi and Charles </a:t>
            </a:r>
            <a:r>
              <a:rPr lang="en-US" sz="2400" dirty="0" err="1">
                <a:solidFill>
                  <a:schemeClr val="accent6">
                    <a:lumMod val="75000"/>
                  </a:schemeClr>
                </a:solidFill>
              </a:rPr>
              <a:t>Kagwanja</a:t>
            </a:r>
            <a:endParaRPr lang="en-US" sz="2400" dirty="0">
              <a:solidFill>
                <a:schemeClr val="accent6">
                  <a:lumMod val="75000"/>
                </a:schemeClr>
              </a:solidFill>
            </a:endParaRPr>
          </a:p>
          <a:p>
            <a:pPr algn="l"/>
            <a:endParaRPr lang="en-US" sz="2000" dirty="0">
              <a:solidFill>
                <a:schemeClr val="accent6">
                  <a:lumMod val="75000"/>
                </a:schemeClr>
              </a:solidFill>
            </a:endParaRPr>
          </a:p>
          <a:p>
            <a:pPr algn="l"/>
            <a:endParaRPr lang="en-US" sz="2000" dirty="0">
              <a:solidFill>
                <a:schemeClr val="accent6">
                  <a:lumMod val="75000"/>
                </a:schemeClr>
              </a:solidFill>
            </a:endParaRPr>
          </a:p>
          <a:p>
            <a:pPr algn="l"/>
            <a:endParaRPr lang="en-US" sz="2000" dirty="0">
              <a:solidFill>
                <a:schemeClr val="accent6">
                  <a:lumMod val="75000"/>
                </a:schemeClr>
              </a:solidFill>
            </a:endParaRPr>
          </a:p>
          <a:p>
            <a:pPr algn="l"/>
            <a:endParaRPr lang="en-US" sz="2000" dirty="0">
              <a:solidFill>
                <a:srgbClr val="85742C"/>
              </a:solidFill>
            </a:endParaRPr>
          </a:p>
          <a:p>
            <a:pPr algn="l"/>
            <a:endParaRPr lang="en-US" sz="2000" dirty="0">
              <a:solidFill>
                <a:srgbClr val="85742C"/>
              </a:solidFill>
            </a:endParaRPr>
          </a:p>
          <a:p>
            <a:pPr algn="l"/>
            <a:endParaRPr lang="en-US" sz="2000" dirty="0">
              <a:solidFill>
                <a:srgbClr val="85742C"/>
              </a:solidFill>
            </a:endParaRPr>
          </a:p>
          <a:p>
            <a:pPr algn="l"/>
            <a:endParaRPr lang="en-US" sz="2000" dirty="0">
              <a:solidFill>
                <a:srgbClr val="FFFFFF">
                  <a:alpha val="58000"/>
                </a:srgbClr>
              </a:solidFill>
            </a:endParaRPr>
          </a:p>
        </p:txBody>
      </p:sp>
      <p:pic>
        <p:nvPicPr>
          <p:cNvPr id="4" name="Picture 3" descr="Colored pencils inside a pencil holder which is on top of a wood table">
            <a:extLst>
              <a:ext uri="{FF2B5EF4-FFF2-40B4-BE49-F238E27FC236}">
                <a16:creationId xmlns:a16="http://schemas.microsoft.com/office/drawing/2014/main" id="{54E71E9E-4DB5-A111-5922-9D466C1F4650}"/>
              </a:ext>
            </a:extLst>
          </p:cNvPr>
          <p:cNvPicPr>
            <a:picLocks noChangeAspect="1"/>
          </p:cNvPicPr>
          <p:nvPr/>
        </p:nvPicPr>
        <p:blipFill rotWithShape="1">
          <a:blip r:embed="rId2"/>
          <a:srcRect t="43693" r="-2" b="3173"/>
          <a:stretch/>
        </p:blipFill>
        <p:spPr>
          <a:xfrm>
            <a:off x="20" y="2540448"/>
            <a:ext cx="12191980" cy="4317552"/>
          </a:xfrm>
          <a:custGeom>
            <a:avLst/>
            <a:gdLst/>
            <a:ahLst/>
            <a:cxnLst/>
            <a:rect l="l" t="t" r="r" b="b"/>
            <a:pathLst>
              <a:path w="12192000" h="4317552">
                <a:moveTo>
                  <a:pt x="7327165" y="60"/>
                </a:moveTo>
                <a:cubicBezTo>
                  <a:pt x="8798454" y="-2521"/>
                  <a:pt x="11554118" y="80070"/>
                  <a:pt x="11933882" y="80070"/>
                </a:cubicBezTo>
                <a:cubicBezTo>
                  <a:pt x="11994255" y="80070"/>
                  <a:pt x="12047081" y="80070"/>
                  <a:pt x="12093304" y="80070"/>
                </a:cubicBezTo>
                <a:lnTo>
                  <a:pt x="12192000" y="80070"/>
                </a:lnTo>
                <a:lnTo>
                  <a:pt x="12192000" y="4317552"/>
                </a:lnTo>
                <a:lnTo>
                  <a:pt x="0" y="4317552"/>
                </a:lnTo>
                <a:lnTo>
                  <a:pt x="0" y="70061"/>
                </a:lnTo>
                <a:lnTo>
                  <a:pt x="272019" y="75122"/>
                </a:lnTo>
                <a:cubicBezTo>
                  <a:pt x="866922" y="88867"/>
                  <a:pt x="1578979" y="113302"/>
                  <a:pt x="1822418" y="64432"/>
                </a:cubicBezTo>
                <a:cubicBezTo>
                  <a:pt x="2211920" y="1878"/>
                  <a:pt x="5717437" y="64432"/>
                  <a:pt x="6558758" y="17516"/>
                </a:cubicBezTo>
                <a:cubicBezTo>
                  <a:pt x="6716507" y="5787"/>
                  <a:pt x="6987636" y="656"/>
                  <a:pt x="7327165" y="60"/>
                </a:cubicBezTo>
                <a:close/>
              </a:path>
            </a:pathLst>
          </a:custGeom>
        </p:spPr>
      </p:pic>
      <p:sp>
        <p:nvSpPr>
          <p:cNvPr id="15" name="Freeform: Shape 14">
            <a:extLst>
              <a:ext uri="{FF2B5EF4-FFF2-40B4-BE49-F238E27FC236}">
                <a16:creationId xmlns:a16="http://schemas.microsoft.com/office/drawing/2014/main" id="{FCC4408D-5823-4186-97B4-25D12A9F9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1608" y="671426"/>
            <a:ext cx="2180393" cy="2972339"/>
          </a:xfrm>
          <a:custGeom>
            <a:avLst/>
            <a:gdLst>
              <a:gd name="connsiteX0" fmla="*/ 1400088 w 2180393"/>
              <a:gd name="connsiteY0" fmla="*/ 850 h 2972339"/>
              <a:gd name="connsiteX1" fmla="*/ 1564820 w 2180393"/>
              <a:gd name="connsiteY1" fmla="*/ 140951 h 2972339"/>
              <a:gd name="connsiteX2" fmla="*/ 1610980 w 2180393"/>
              <a:gd name="connsiteY2" fmla="*/ 245364 h 2972339"/>
              <a:gd name="connsiteX3" fmla="*/ 1686609 w 2180393"/>
              <a:gd name="connsiteY3" fmla="*/ 552617 h 2972339"/>
              <a:gd name="connsiteX4" fmla="*/ 1734955 w 2180393"/>
              <a:gd name="connsiteY4" fmla="*/ 864590 h 2972339"/>
              <a:gd name="connsiteX5" fmla="*/ 2125123 w 2180393"/>
              <a:gd name="connsiteY5" fmla="*/ 639922 h 2972339"/>
              <a:gd name="connsiteX6" fmla="*/ 2180393 w 2180393"/>
              <a:gd name="connsiteY6" fmla="*/ 608096 h 2972339"/>
              <a:gd name="connsiteX7" fmla="*/ 2180393 w 2180393"/>
              <a:gd name="connsiteY7" fmla="*/ 1353285 h 2972339"/>
              <a:gd name="connsiteX8" fmla="*/ 2151774 w 2180393"/>
              <a:gd name="connsiteY8" fmla="*/ 1371544 h 2972339"/>
              <a:gd name="connsiteX9" fmla="*/ 2007201 w 2180393"/>
              <a:gd name="connsiteY9" fmla="*/ 1463785 h 2972339"/>
              <a:gd name="connsiteX10" fmla="*/ 2114902 w 2180393"/>
              <a:gd name="connsiteY10" fmla="*/ 1491649 h 2972339"/>
              <a:gd name="connsiteX11" fmla="*/ 2180393 w 2180393"/>
              <a:gd name="connsiteY11" fmla="*/ 1508592 h 2972339"/>
              <a:gd name="connsiteX12" fmla="*/ 2180393 w 2180393"/>
              <a:gd name="connsiteY12" fmla="*/ 2169111 h 2972339"/>
              <a:gd name="connsiteX13" fmla="*/ 2074192 w 2180393"/>
              <a:gd name="connsiteY13" fmla="*/ 2143448 h 2972339"/>
              <a:gd name="connsiteX14" fmla="*/ 1764757 w 2180393"/>
              <a:gd name="connsiteY14" fmla="*/ 2011520 h 2972339"/>
              <a:gd name="connsiteX15" fmla="*/ 1788238 w 2180393"/>
              <a:gd name="connsiteY15" fmla="*/ 2277215 h 2972339"/>
              <a:gd name="connsiteX16" fmla="*/ 1790306 w 2180393"/>
              <a:gd name="connsiteY16" fmla="*/ 2614053 h 2972339"/>
              <a:gd name="connsiteX17" fmla="*/ 1729637 w 2180393"/>
              <a:gd name="connsiteY17" fmla="*/ 2815626 h 2972339"/>
              <a:gd name="connsiteX18" fmla="*/ 1622806 w 2180393"/>
              <a:gd name="connsiteY18" fmla="*/ 2912786 h 2972339"/>
              <a:gd name="connsiteX19" fmla="*/ 1424688 w 2180393"/>
              <a:gd name="connsiteY19" fmla="*/ 2969538 h 2972339"/>
              <a:gd name="connsiteX20" fmla="*/ 1130679 w 2180393"/>
              <a:gd name="connsiteY20" fmla="*/ 2829322 h 2972339"/>
              <a:gd name="connsiteX21" fmla="*/ 1082217 w 2180393"/>
              <a:gd name="connsiteY21" fmla="*/ 2646628 h 2972339"/>
              <a:gd name="connsiteX22" fmla="*/ 1096958 w 2180393"/>
              <a:gd name="connsiteY22" fmla="*/ 2082085 h 2972339"/>
              <a:gd name="connsiteX23" fmla="*/ 801449 w 2180393"/>
              <a:gd name="connsiteY23" fmla="*/ 2290564 h 2972339"/>
              <a:gd name="connsiteX24" fmla="*/ 724319 w 2180393"/>
              <a:gd name="connsiteY24" fmla="*/ 2332006 h 2972339"/>
              <a:gd name="connsiteX25" fmla="*/ 674473 w 2180393"/>
              <a:gd name="connsiteY25" fmla="*/ 2368729 h 2972339"/>
              <a:gd name="connsiteX26" fmla="*/ 409932 w 2180393"/>
              <a:gd name="connsiteY26" fmla="*/ 2431353 h 2972339"/>
              <a:gd name="connsiteX27" fmla="*/ 260626 w 2180393"/>
              <a:gd name="connsiteY27" fmla="*/ 2282964 h 2972339"/>
              <a:gd name="connsiteX28" fmla="*/ 210896 w 2180393"/>
              <a:gd name="connsiteY28" fmla="*/ 2190408 h 2972339"/>
              <a:gd name="connsiteX29" fmla="*/ 186148 w 2180393"/>
              <a:gd name="connsiteY29" fmla="*/ 2014851 h 2972339"/>
              <a:gd name="connsiteX30" fmla="*/ 309671 w 2180393"/>
              <a:gd name="connsiteY30" fmla="*/ 1819265 h 2972339"/>
              <a:gd name="connsiteX31" fmla="*/ 751151 w 2180393"/>
              <a:gd name="connsiteY31" fmla="*/ 1512475 h 2972339"/>
              <a:gd name="connsiteX32" fmla="*/ 486727 w 2180393"/>
              <a:gd name="connsiteY32" fmla="*/ 1445820 h 2972339"/>
              <a:gd name="connsiteX33" fmla="*/ 157147 w 2180393"/>
              <a:gd name="connsiteY33" fmla="*/ 1294897 h 2972339"/>
              <a:gd name="connsiteX34" fmla="*/ 27986 w 2180393"/>
              <a:gd name="connsiteY34" fmla="*/ 1165503 h 2972339"/>
              <a:gd name="connsiteX35" fmla="*/ 40076 w 2180393"/>
              <a:gd name="connsiteY35" fmla="*/ 910514 h 2972339"/>
              <a:gd name="connsiteX36" fmla="*/ 237161 w 2180393"/>
              <a:gd name="connsiteY36" fmla="*/ 685343 h 2972339"/>
              <a:gd name="connsiteX37" fmla="*/ 397290 w 2180393"/>
              <a:gd name="connsiteY37" fmla="*/ 668881 h 2972339"/>
              <a:gd name="connsiteX38" fmla="*/ 1077863 w 2180393"/>
              <a:gd name="connsiteY38" fmla="*/ 899583 h 2972339"/>
              <a:gd name="connsiteX39" fmla="*/ 991644 w 2180393"/>
              <a:gd name="connsiteY39" fmla="*/ 498623 h 2972339"/>
              <a:gd name="connsiteX40" fmla="*/ 975301 w 2180393"/>
              <a:gd name="connsiteY40" fmla="*/ 209214 h 2972339"/>
              <a:gd name="connsiteX41" fmla="*/ 1147404 w 2180393"/>
              <a:gd name="connsiteY41" fmla="*/ 67043 h 2972339"/>
              <a:gd name="connsiteX42" fmla="*/ 1400088 w 2180393"/>
              <a:gd name="connsiteY42" fmla="*/ 850 h 297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180393" h="2972339">
                <a:moveTo>
                  <a:pt x="1400088" y="850"/>
                </a:moveTo>
                <a:cubicBezTo>
                  <a:pt x="1462942" y="6837"/>
                  <a:pt x="1515090" y="48395"/>
                  <a:pt x="1564820" y="140951"/>
                </a:cubicBezTo>
                <a:cubicBezTo>
                  <a:pt x="1589684" y="187229"/>
                  <a:pt x="1606261" y="218081"/>
                  <a:pt x="1610980" y="245364"/>
                </a:cubicBezTo>
                <a:cubicBezTo>
                  <a:pt x="1632277" y="303499"/>
                  <a:pt x="1652422" y="322494"/>
                  <a:pt x="1686609" y="552617"/>
                </a:cubicBezTo>
                <a:cubicBezTo>
                  <a:pt x="1729085" y="798166"/>
                  <a:pt x="1731503" y="747168"/>
                  <a:pt x="1734955" y="864590"/>
                </a:cubicBezTo>
                <a:cubicBezTo>
                  <a:pt x="1928527" y="753127"/>
                  <a:pt x="2049509" y="683462"/>
                  <a:pt x="2125123" y="639922"/>
                </a:cubicBezTo>
                <a:lnTo>
                  <a:pt x="2180393" y="608096"/>
                </a:lnTo>
                <a:lnTo>
                  <a:pt x="2180393" y="1353285"/>
                </a:lnTo>
                <a:lnTo>
                  <a:pt x="2151774" y="1371544"/>
                </a:lnTo>
                <a:cubicBezTo>
                  <a:pt x="2007201" y="1463785"/>
                  <a:pt x="2007201" y="1463785"/>
                  <a:pt x="2007201" y="1463785"/>
                </a:cubicBezTo>
                <a:cubicBezTo>
                  <a:pt x="2045442" y="1473678"/>
                  <a:pt x="2081292" y="1482953"/>
                  <a:pt x="2114902" y="1491649"/>
                </a:cubicBezTo>
                <a:lnTo>
                  <a:pt x="2180393" y="1508592"/>
                </a:lnTo>
                <a:lnTo>
                  <a:pt x="2180393" y="2169111"/>
                </a:lnTo>
                <a:lnTo>
                  <a:pt x="2074192" y="2143448"/>
                </a:lnTo>
                <a:cubicBezTo>
                  <a:pt x="1928338" y="2112480"/>
                  <a:pt x="1776614" y="2015089"/>
                  <a:pt x="1764757" y="2011520"/>
                </a:cubicBezTo>
                <a:cubicBezTo>
                  <a:pt x="1765908" y="2050661"/>
                  <a:pt x="1777648" y="2183508"/>
                  <a:pt x="1788238" y="2277215"/>
                </a:cubicBezTo>
                <a:cubicBezTo>
                  <a:pt x="1777531" y="2312786"/>
                  <a:pt x="1801129" y="2449203"/>
                  <a:pt x="1790306" y="2614053"/>
                </a:cubicBezTo>
                <a:cubicBezTo>
                  <a:pt x="1783052" y="2767046"/>
                  <a:pt x="1758187" y="2720768"/>
                  <a:pt x="1729637" y="2815626"/>
                </a:cubicBezTo>
                <a:cubicBezTo>
                  <a:pt x="1718930" y="2851197"/>
                  <a:pt x="1684510" y="2879632"/>
                  <a:pt x="1622806" y="2912786"/>
                </a:cubicBezTo>
                <a:cubicBezTo>
                  <a:pt x="1557534" y="2957797"/>
                  <a:pt x="1491111" y="2963668"/>
                  <a:pt x="1424688" y="2969538"/>
                </a:cubicBezTo>
                <a:cubicBezTo>
                  <a:pt x="1303699" y="2984849"/>
                  <a:pt x="1188697" y="2937304"/>
                  <a:pt x="1130679" y="2829322"/>
                </a:cubicBezTo>
                <a:cubicBezTo>
                  <a:pt x="1105814" y="2783044"/>
                  <a:pt x="1096375" y="2728478"/>
                  <a:pt x="1082217" y="2646628"/>
                </a:cubicBezTo>
                <a:cubicBezTo>
                  <a:pt x="1124008" y="2335922"/>
                  <a:pt x="1108582" y="2344211"/>
                  <a:pt x="1096958" y="2082085"/>
                </a:cubicBezTo>
                <a:cubicBezTo>
                  <a:pt x="801449" y="2290564"/>
                  <a:pt x="801449" y="2290564"/>
                  <a:pt x="801449" y="2290564"/>
                </a:cubicBezTo>
                <a:cubicBezTo>
                  <a:pt x="774166" y="2295284"/>
                  <a:pt x="743314" y="2311861"/>
                  <a:pt x="724319" y="2332006"/>
                </a:cubicBezTo>
                <a:cubicBezTo>
                  <a:pt x="708893" y="2340295"/>
                  <a:pt x="689899" y="2360441"/>
                  <a:pt x="674473" y="2368729"/>
                </a:cubicBezTo>
                <a:cubicBezTo>
                  <a:pt x="551066" y="2435037"/>
                  <a:pt x="469217" y="2449196"/>
                  <a:pt x="409932" y="2431353"/>
                </a:cubicBezTo>
                <a:cubicBezTo>
                  <a:pt x="354215" y="2401652"/>
                  <a:pt x="302067" y="2360094"/>
                  <a:pt x="260626" y="2282964"/>
                </a:cubicBezTo>
                <a:cubicBezTo>
                  <a:pt x="264195" y="2271106"/>
                  <a:pt x="244049" y="2252112"/>
                  <a:pt x="210896" y="2190408"/>
                </a:cubicBezTo>
                <a:cubicBezTo>
                  <a:pt x="186031" y="2144130"/>
                  <a:pt x="176592" y="2089563"/>
                  <a:pt x="186148" y="2014851"/>
                </a:cubicBezTo>
                <a:cubicBezTo>
                  <a:pt x="195703" y="1940139"/>
                  <a:pt x="240830" y="1876133"/>
                  <a:pt x="309671" y="1819265"/>
                </a:cubicBezTo>
                <a:cubicBezTo>
                  <a:pt x="751151" y="1512475"/>
                  <a:pt x="751151" y="1512475"/>
                  <a:pt x="751151" y="1512475"/>
                </a:cubicBezTo>
                <a:cubicBezTo>
                  <a:pt x="629012" y="1488645"/>
                  <a:pt x="640869" y="1492213"/>
                  <a:pt x="486727" y="1445820"/>
                </a:cubicBezTo>
                <a:cubicBezTo>
                  <a:pt x="324296" y="1384000"/>
                  <a:pt x="209294" y="1336455"/>
                  <a:pt x="157147" y="1294897"/>
                </a:cubicBezTo>
                <a:cubicBezTo>
                  <a:pt x="93142" y="1249770"/>
                  <a:pt x="52851" y="1211781"/>
                  <a:pt x="27986" y="1165503"/>
                </a:cubicBezTo>
                <a:cubicBezTo>
                  <a:pt x="-17024" y="1100230"/>
                  <a:pt x="-3900" y="1013661"/>
                  <a:pt x="40076" y="910514"/>
                </a:cubicBezTo>
                <a:cubicBezTo>
                  <a:pt x="87621" y="795511"/>
                  <a:pt x="160031" y="726785"/>
                  <a:pt x="237161" y="685343"/>
                </a:cubicBezTo>
                <a:cubicBezTo>
                  <a:pt x="298864" y="652189"/>
                  <a:pt x="338004" y="651038"/>
                  <a:pt x="397290" y="668881"/>
                </a:cubicBezTo>
                <a:cubicBezTo>
                  <a:pt x="1077863" y="899583"/>
                  <a:pt x="1077863" y="899583"/>
                  <a:pt x="1077863" y="899583"/>
                </a:cubicBezTo>
                <a:cubicBezTo>
                  <a:pt x="991644" y="498623"/>
                  <a:pt x="991644" y="498623"/>
                  <a:pt x="991644" y="498623"/>
                </a:cubicBezTo>
                <a:cubicBezTo>
                  <a:pt x="940764" y="366927"/>
                  <a:pt x="942031" y="276789"/>
                  <a:pt x="975301" y="209214"/>
                </a:cubicBezTo>
                <a:cubicBezTo>
                  <a:pt x="1008571" y="141639"/>
                  <a:pt x="1073843" y="96628"/>
                  <a:pt x="1147404" y="67043"/>
                </a:cubicBezTo>
                <a:cubicBezTo>
                  <a:pt x="1251816" y="20880"/>
                  <a:pt x="1337234" y="-5136"/>
                  <a:pt x="1400088" y="850"/>
                </a:cubicBezTo>
                <a:close/>
              </a:path>
            </a:pathLst>
          </a:cu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97EA4AF2-CC2F-B81E-4980-87F70B1E10DC}"/>
              </a:ext>
            </a:extLst>
          </p:cNvPr>
          <p:cNvPicPr>
            <a:picLocks noChangeAspect="1"/>
          </p:cNvPicPr>
          <p:nvPr/>
        </p:nvPicPr>
        <p:blipFill>
          <a:blip r:embed="rId2"/>
          <a:stretch>
            <a:fillRect/>
          </a:stretch>
        </p:blipFill>
        <p:spPr>
          <a:xfrm>
            <a:off x="109268" y="-74848"/>
            <a:ext cx="11599652" cy="6619508"/>
          </a:xfrm>
          <a:prstGeom prst="rect">
            <a:avLst/>
          </a:prstGeom>
        </p:spPr>
      </p:pic>
    </p:spTree>
    <p:extLst>
      <p:ext uri="{BB962C8B-B14F-4D97-AF65-F5344CB8AC3E}">
        <p14:creationId xmlns:p14="http://schemas.microsoft.com/office/powerpoint/2010/main" val="63226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4D25-4662-8F22-5502-289610595EDA}"/>
              </a:ext>
            </a:extLst>
          </p:cNvPr>
          <p:cNvSpPr>
            <a:spLocks noGrp="1"/>
          </p:cNvSpPr>
          <p:nvPr>
            <p:ph type="title"/>
          </p:nvPr>
        </p:nvSpPr>
        <p:spPr/>
        <p:txBody>
          <a:bodyPr/>
          <a:lstStyle/>
          <a:p>
            <a:r>
              <a:rPr lang="en-US" dirty="0"/>
              <a:t>Observations</a:t>
            </a:r>
          </a:p>
          <a:p>
            <a:endParaRPr lang="en-US" dirty="0"/>
          </a:p>
        </p:txBody>
      </p:sp>
      <p:sp>
        <p:nvSpPr>
          <p:cNvPr id="3" name="Content Placeholder 2">
            <a:extLst>
              <a:ext uri="{FF2B5EF4-FFF2-40B4-BE49-F238E27FC236}">
                <a16:creationId xmlns:a16="http://schemas.microsoft.com/office/drawing/2014/main" id="{698DE73E-773E-5BC3-8295-C5C6F9743648}"/>
              </a:ext>
            </a:extLst>
          </p:cNvPr>
          <p:cNvSpPr>
            <a:spLocks noGrp="1"/>
          </p:cNvSpPr>
          <p:nvPr>
            <p:ph idx="1"/>
          </p:nvPr>
        </p:nvSpPr>
        <p:spPr/>
        <p:txBody>
          <a:bodyPr vert="horz" lIns="0" tIns="0" rIns="0" bIns="0" rtlCol="0" anchor="t">
            <a:normAutofit/>
          </a:bodyPr>
          <a:lstStyle/>
          <a:p>
            <a:r>
              <a:rPr lang="en-US" dirty="0">
                <a:solidFill>
                  <a:srgbClr val="FFFFFF">
                    <a:alpha val="58000"/>
                  </a:srgbClr>
                </a:solidFill>
              </a:rPr>
              <a:t>On our baseline model, we have an R-squared value of 0.601 meaning that 60.1% of variation in price is due to the independent variables. The RMSE of the train set is 232918.7 and the RMSE of test set is 229101.3.The baseline model also has a skew of 2.942 which means that it is positively skewed. This means the dataset has a high percentage of outliers. It has a high Kurtosis of 34.037 indicating the dataset has high outliers. We also note that Floor has a p-value of 0.418 which is greater than alpha(0.05) indicating that it is an insignificant feature.</a:t>
            </a:r>
            <a:endParaRPr lang="en-US" dirty="0"/>
          </a:p>
        </p:txBody>
      </p:sp>
    </p:spTree>
    <p:extLst>
      <p:ext uri="{BB962C8B-B14F-4D97-AF65-F5344CB8AC3E}">
        <p14:creationId xmlns:p14="http://schemas.microsoft.com/office/powerpoint/2010/main" val="174402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E49B-F9AA-A50C-5448-AAB6A898CFEA}"/>
              </a:ext>
            </a:extLst>
          </p:cNvPr>
          <p:cNvSpPr>
            <a:spLocks noGrp="1"/>
          </p:cNvSpPr>
          <p:nvPr>
            <p:ph type="title"/>
          </p:nvPr>
        </p:nvSpPr>
        <p:spPr/>
        <p:txBody>
          <a:bodyPr/>
          <a:lstStyle/>
          <a:p>
            <a:r>
              <a:rPr lang="en-US" dirty="0"/>
              <a:t>We also plotted a q-q plot to show the distribution of residuals</a:t>
            </a:r>
          </a:p>
        </p:txBody>
      </p:sp>
      <p:pic>
        <p:nvPicPr>
          <p:cNvPr id="4" name="Content Placeholder 3">
            <a:extLst>
              <a:ext uri="{FF2B5EF4-FFF2-40B4-BE49-F238E27FC236}">
                <a16:creationId xmlns:a16="http://schemas.microsoft.com/office/drawing/2014/main" id="{78398C4C-804D-2EDA-B058-C847BB38A70A}"/>
              </a:ext>
            </a:extLst>
          </p:cNvPr>
          <p:cNvPicPr>
            <a:picLocks noGrp="1" noChangeAspect="1"/>
          </p:cNvPicPr>
          <p:nvPr>
            <p:ph idx="1"/>
          </p:nvPr>
        </p:nvPicPr>
        <p:blipFill>
          <a:blip r:embed="rId2"/>
          <a:stretch>
            <a:fillRect/>
          </a:stretch>
        </p:blipFill>
        <p:spPr>
          <a:xfrm>
            <a:off x="233904" y="1535185"/>
            <a:ext cx="10665347" cy="4895148"/>
          </a:xfrm>
        </p:spPr>
      </p:pic>
    </p:spTree>
    <p:extLst>
      <p:ext uri="{BB962C8B-B14F-4D97-AF65-F5344CB8AC3E}">
        <p14:creationId xmlns:p14="http://schemas.microsoft.com/office/powerpoint/2010/main" val="3167061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FC48-9AA2-4C34-91BA-F1B4EE68133A}"/>
              </a:ext>
            </a:extLst>
          </p:cNvPr>
          <p:cNvSpPr>
            <a:spLocks noGrp="1"/>
          </p:cNvSpPr>
          <p:nvPr>
            <p:ph type="title"/>
          </p:nvPr>
        </p:nvSpPr>
        <p:spPr/>
        <p:txBody>
          <a:bodyPr/>
          <a:lstStyle/>
          <a:p>
            <a:r>
              <a:rPr lang="en-US" dirty="0"/>
              <a:t>We note that the residuals are not normally distributed as per the below plots</a:t>
            </a:r>
          </a:p>
        </p:txBody>
      </p:sp>
      <p:pic>
        <p:nvPicPr>
          <p:cNvPr id="4" name="Content Placeholder 3" descr="A screenshot of a computer generated image&#10;&#10;Description automatically generated">
            <a:extLst>
              <a:ext uri="{FF2B5EF4-FFF2-40B4-BE49-F238E27FC236}">
                <a16:creationId xmlns:a16="http://schemas.microsoft.com/office/drawing/2014/main" id="{436679D2-1A79-B500-63FF-BC9F3EA54120}"/>
              </a:ext>
            </a:extLst>
          </p:cNvPr>
          <p:cNvPicPr>
            <a:picLocks noGrp="1" noChangeAspect="1"/>
          </p:cNvPicPr>
          <p:nvPr>
            <p:ph idx="1"/>
          </p:nvPr>
        </p:nvPicPr>
        <p:blipFill>
          <a:blip r:embed="rId2"/>
          <a:stretch>
            <a:fillRect/>
          </a:stretch>
        </p:blipFill>
        <p:spPr>
          <a:xfrm>
            <a:off x="334289" y="1779600"/>
            <a:ext cx="10910274" cy="4880771"/>
          </a:xfrm>
        </p:spPr>
      </p:pic>
    </p:spTree>
    <p:extLst>
      <p:ext uri="{BB962C8B-B14F-4D97-AF65-F5344CB8AC3E}">
        <p14:creationId xmlns:p14="http://schemas.microsoft.com/office/powerpoint/2010/main" val="144519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FDEB-9EAC-F71F-B324-6FD37B137364}"/>
              </a:ext>
            </a:extLst>
          </p:cNvPr>
          <p:cNvSpPr>
            <a:spLocks noGrp="1"/>
          </p:cNvSpPr>
          <p:nvPr>
            <p:ph type="title"/>
          </p:nvPr>
        </p:nvSpPr>
        <p:spPr/>
        <p:txBody>
          <a:bodyPr/>
          <a:lstStyle/>
          <a:p>
            <a:r>
              <a:rPr lang="en-US" dirty="0"/>
              <a:t>In our second model, we removed the outliers in order to improve our model. The summary of the model is as below.</a:t>
            </a:r>
          </a:p>
        </p:txBody>
      </p:sp>
      <p:pic>
        <p:nvPicPr>
          <p:cNvPr id="4" name="Content Placeholder 3" descr="A screenshot of a computer&#10;&#10;Description automatically generated">
            <a:extLst>
              <a:ext uri="{FF2B5EF4-FFF2-40B4-BE49-F238E27FC236}">
                <a16:creationId xmlns:a16="http://schemas.microsoft.com/office/drawing/2014/main" id="{EA6706A5-820A-C966-DBAF-29859F26A1BD}"/>
              </a:ext>
            </a:extLst>
          </p:cNvPr>
          <p:cNvPicPr>
            <a:picLocks noGrp="1" noChangeAspect="1"/>
          </p:cNvPicPr>
          <p:nvPr>
            <p:ph idx="1"/>
          </p:nvPr>
        </p:nvPicPr>
        <p:blipFill>
          <a:blip r:embed="rId2"/>
          <a:stretch>
            <a:fillRect/>
          </a:stretch>
        </p:blipFill>
        <p:spPr>
          <a:xfrm>
            <a:off x="468305" y="1851487"/>
            <a:ext cx="10383450" cy="4880771"/>
          </a:xfrm>
        </p:spPr>
      </p:pic>
    </p:spTree>
    <p:extLst>
      <p:ext uri="{BB962C8B-B14F-4D97-AF65-F5344CB8AC3E}">
        <p14:creationId xmlns:p14="http://schemas.microsoft.com/office/powerpoint/2010/main" val="3456198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FE6B-5C85-408B-845E-06BD6779B37E}"/>
              </a:ext>
            </a:extLst>
          </p:cNvPr>
          <p:cNvSpPr>
            <a:spLocks noGrp="1"/>
          </p:cNvSpPr>
          <p:nvPr>
            <p:ph type="title"/>
          </p:nvPr>
        </p:nvSpPr>
        <p:spPr/>
        <p:txBody>
          <a:bodyPr/>
          <a:lstStyle/>
          <a:p>
            <a:r>
              <a:rPr lang="en-US" dirty="0" err="1"/>
              <a:t>qq_plot</a:t>
            </a:r>
            <a:r>
              <a:rPr lang="en-US" dirty="0"/>
              <a:t> after removing the outliers. We note that there is a </a:t>
            </a:r>
            <a:r>
              <a:rPr lang="en-US" dirty="0" err="1"/>
              <a:t>modrate</a:t>
            </a:r>
            <a:r>
              <a:rPr lang="en-US" dirty="0"/>
              <a:t> normal distribution of the data</a:t>
            </a:r>
          </a:p>
          <a:p>
            <a:endParaRPr lang="en-US" dirty="0"/>
          </a:p>
        </p:txBody>
      </p:sp>
      <p:pic>
        <p:nvPicPr>
          <p:cNvPr id="4" name="Content Placeholder 3">
            <a:extLst>
              <a:ext uri="{FF2B5EF4-FFF2-40B4-BE49-F238E27FC236}">
                <a16:creationId xmlns:a16="http://schemas.microsoft.com/office/drawing/2014/main" id="{D0270AEA-C62D-DA25-1501-80EB65707AE6}"/>
              </a:ext>
            </a:extLst>
          </p:cNvPr>
          <p:cNvPicPr>
            <a:picLocks noGrp="1" noChangeAspect="1"/>
          </p:cNvPicPr>
          <p:nvPr>
            <p:ph idx="1"/>
          </p:nvPr>
        </p:nvPicPr>
        <p:blipFill>
          <a:blip r:embed="rId2"/>
          <a:stretch>
            <a:fillRect/>
          </a:stretch>
        </p:blipFill>
        <p:spPr>
          <a:xfrm>
            <a:off x="995904" y="1894619"/>
            <a:ext cx="8925686" cy="4852016"/>
          </a:xfrm>
        </p:spPr>
      </p:pic>
    </p:spTree>
    <p:extLst>
      <p:ext uri="{BB962C8B-B14F-4D97-AF65-F5344CB8AC3E}">
        <p14:creationId xmlns:p14="http://schemas.microsoft.com/office/powerpoint/2010/main" val="276196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6139B-FDE8-B57E-52CF-8249337EEB6D}"/>
              </a:ext>
            </a:extLst>
          </p:cNvPr>
          <p:cNvSpPr>
            <a:spLocks noGrp="1"/>
          </p:cNvSpPr>
          <p:nvPr>
            <p:ph type="title"/>
          </p:nvPr>
        </p:nvSpPr>
        <p:spPr/>
        <p:txBody>
          <a:bodyPr/>
          <a:lstStyle/>
          <a:p>
            <a:endParaRPr lang="en-US"/>
          </a:p>
        </p:txBody>
      </p:sp>
      <p:pic>
        <p:nvPicPr>
          <p:cNvPr id="4" name="Content Placeholder 3" descr="A blue and orange dots&#10;&#10;Description automatically generated">
            <a:extLst>
              <a:ext uri="{FF2B5EF4-FFF2-40B4-BE49-F238E27FC236}">
                <a16:creationId xmlns:a16="http://schemas.microsoft.com/office/drawing/2014/main" id="{8BDA305A-CBDF-EB0D-E563-4CB53E7038D9}"/>
              </a:ext>
            </a:extLst>
          </p:cNvPr>
          <p:cNvPicPr>
            <a:picLocks noGrp="1" noChangeAspect="1"/>
          </p:cNvPicPr>
          <p:nvPr>
            <p:ph idx="1"/>
          </p:nvPr>
        </p:nvPicPr>
        <p:blipFill>
          <a:blip r:embed="rId2"/>
          <a:stretch>
            <a:fillRect/>
          </a:stretch>
        </p:blipFill>
        <p:spPr>
          <a:xfrm>
            <a:off x="353334" y="54317"/>
            <a:ext cx="10527129" cy="6361639"/>
          </a:xfrm>
        </p:spPr>
      </p:pic>
    </p:spTree>
    <p:extLst>
      <p:ext uri="{BB962C8B-B14F-4D97-AF65-F5344CB8AC3E}">
        <p14:creationId xmlns:p14="http://schemas.microsoft.com/office/powerpoint/2010/main" val="2364725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1853-C1A2-6593-B741-B8E022610F40}"/>
              </a:ext>
            </a:extLst>
          </p:cNvPr>
          <p:cNvSpPr>
            <a:spLocks noGrp="1"/>
          </p:cNvSpPr>
          <p:nvPr>
            <p:ph type="title"/>
          </p:nvPr>
        </p:nvSpPr>
        <p:spPr/>
        <p:txBody>
          <a:bodyPr/>
          <a:lstStyle/>
          <a:p>
            <a:r>
              <a:rPr lang="en-US" dirty="0"/>
              <a:t>In our final model, We will try to do a log transformation to normalize the data further and the model summary results are as show below.</a:t>
            </a:r>
          </a:p>
        </p:txBody>
      </p:sp>
      <p:pic>
        <p:nvPicPr>
          <p:cNvPr id="4" name="Content Placeholder 3" descr="A screenshot of a computer&#10;&#10;Description automatically generated">
            <a:extLst>
              <a:ext uri="{FF2B5EF4-FFF2-40B4-BE49-F238E27FC236}">
                <a16:creationId xmlns:a16="http://schemas.microsoft.com/office/drawing/2014/main" id="{A959BD83-60F0-0FF6-D118-113059E98A2D}"/>
              </a:ext>
            </a:extLst>
          </p:cNvPr>
          <p:cNvPicPr>
            <a:picLocks noGrp="1" noChangeAspect="1"/>
          </p:cNvPicPr>
          <p:nvPr>
            <p:ph idx="1"/>
          </p:nvPr>
        </p:nvPicPr>
        <p:blipFill>
          <a:blip r:embed="rId2"/>
          <a:stretch>
            <a:fillRect/>
          </a:stretch>
        </p:blipFill>
        <p:spPr>
          <a:xfrm>
            <a:off x="376918" y="2009638"/>
            <a:ext cx="11241960" cy="4751374"/>
          </a:xfrm>
        </p:spPr>
      </p:pic>
    </p:spTree>
    <p:extLst>
      <p:ext uri="{BB962C8B-B14F-4D97-AF65-F5344CB8AC3E}">
        <p14:creationId xmlns:p14="http://schemas.microsoft.com/office/powerpoint/2010/main" val="500132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36B9-9123-0974-4DC6-690C4EB15E5D}"/>
              </a:ext>
            </a:extLst>
          </p:cNvPr>
          <p:cNvSpPr>
            <a:spLocks noGrp="1"/>
          </p:cNvSpPr>
          <p:nvPr>
            <p:ph type="title"/>
          </p:nvPr>
        </p:nvSpPr>
        <p:spPr/>
        <p:txBody>
          <a:bodyPr/>
          <a:lstStyle/>
          <a:p>
            <a:r>
              <a:rPr lang="en-US" dirty="0" err="1"/>
              <a:t>qq_plot</a:t>
            </a:r>
            <a:r>
              <a:rPr lang="en-US" dirty="0"/>
              <a:t> after the log transformation of the data</a:t>
            </a:r>
          </a:p>
          <a:p>
            <a:endParaRPr lang="en-US" dirty="0"/>
          </a:p>
        </p:txBody>
      </p:sp>
      <p:pic>
        <p:nvPicPr>
          <p:cNvPr id="4" name="Content Placeholder 3" descr="A blue and red line drawn on a white background&#10;&#10;Description automatically generated">
            <a:extLst>
              <a:ext uri="{FF2B5EF4-FFF2-40B4-BE49-F238E27FC236}">
                <a16:creationId xmlns:a16="http://schemas.microsoft.com/office/drawing/2014/main" id="{3E0AF1CC-FF73-AAB2-13F0-944EE327983E}"/>
              </a:ext>
            </a:extLst>
          </p:cNvPr>
          <p:cNvPicPr>
            <a:picLocks noGrp="1" noChangeAspect="1"/>
          </p:cNvPicPr>
          <p:nvPr>
            <p:ph idx="1"/>
          </p:nvPr>
        </p:nvPicPr>
        <p:blipFill>
          <a:blip r:embed="rId2"/>
          <a:stretch>
            <a:fillRect/>
          </a:stretch>
        </p:blipFill>
        <p:spPr>
          <a:xfrm>
            <a:off x="1240319" y="1276393"/>
            <a:ext cx="9400139" cy="5427110"/>
          </a:xfrm>
        </p:spPr>
      </p:pic>
    </p:spTree>
    <p:extLst>
      <p:ext uri="{BB962C8B-B14F-4D97-AF65-F5344CB8AC3E}">
        <p14:creationId xmlns:p14="http://schemas.microsoft.com/office/powerpoint/2010/main" val="2426338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D557-5636-E78D-4FA8-2153C2456455}"/>
              </a:ext>
            </a:extLst>
          </p:cNvPr>
          <p:cNvSpPr>
            <a:spLocks noGrp="1"/>
          </p:cNvSpPr>
          <p:nvPr>
            <p:ph type="title"/>
          </p:nvPr>
        </p:nvSpPr>
        <p:spPr/>
        <p:txBody>
          <a:bodyPr/>
          <a:lstStyle/>
          <a:p>
            <a:r>
              <a:rPr lang="en-US">
                <a:solidFill>
                  <a:srgbClr val="FF0000"/>
                </a:solidFill>
              </a:rPr>
              <a:t>Observations</a:t>
            </a:r>
          </a:p>
          <a:p>
            <a:endParaRPr lang="en-US" dirty="0"/>
          </a:p>
        </p:txBody>
      </p:sp>
      <p:sp>
        <p:nvSpPr>
          <p:cNvPr id="3" name="Content Placeholder 2">
            <a:extLst>
              <a:ext uri="{FF2B5EF4-FFF2-40B4-BE49-F238E27FC236}">
                <a16:creationId xmlns:a16="http://schemas.microsoft.com/office/drawing/2014/main" id="{6215C023-0D5A-B29C-D79C-086729997037}"/>
              </a:ext>
            </a:extLst>
          </p:cNvPr>
          <p:cNvSpPr>
            <a:spLocks noGrp="1"/>
          </p:cNvSpPr>
          <p:nvPr>
            <p:ph idx="1"/>
          </p:nvPr>
        </p:nvSpPr>
        <p:spPr/>
        <p:txBody>
          <a:bodyPr vert="horz" lIns="0" tIns="0" rIns="0" bIns="0" rtlCol="0" anchor="t">
            <a:noAutofit/>
          </a:bodyPr>
          <a:lstStyle/>
          <a:p>
            <a:r>
              <a:rPr lang="en-US" sz="2400" dirty="0">
                <a:solidFill>
                  <a:srgbClr val="FFFFFF">
                    <a:alpha val="58000"/>
                  </a:srgbClr>
                </a:solidFill>
              </a:rPr>
              <a:t>On our model 1, we have an R-squared value of 0.491 meaning that 49.1% of variation in price is due to the independent variables.</a:t>
            </a:r>
          </a:p>
          <a:p>
            <a:r>
              <a:rPr lang="en-US" sz="2400"/>
              <a:t>The RMSE of the train set is 0.3183210543467515 and the RMSE of test set is 0.31652284300899786.</a:t>
            </a:r>
            <a:endParaRPr lang="en-US" sz="2400" dirty="0">
              <a:solidFill>
                <a:srgbClr val="FFFFFF">
                  <a:alpha val="58000"/>
                </a:srgbClr>
              </a:solidFill>
            </a:endParaRPr>
          </a:p>
          <a:p>
            <a:r>
              <a:rPr lang="en-US" sz="2400" dirty="0"/>
              <a:t>Model 1 also has a skew of -0.077 which is not very significant. The data is more normally distributed</a:t>
            </a:r>
            <a:endParaRPr lang="en-US" sz="2400" dirty="0">
              <a:solidFill>
                <a:srgbClr val="FFFFFF">
                  <a:alpha val="58000"/>
                </a:srgbClr>
              </a:solidFill>
            </a:endParaRPr>
          </a:p>
          <a:p>
            <a:r>
              <a:rPr lang="en-US" sz="2400" dirty="0"/>
              <a:t>It has a high Kurtosis of 2.910 indicating the dataset has few outliers.</a:t>
            </a:r>
            <a:endParaRPr lang="en-US" sz="2400" dirty="0">
              <a:solidFill>
                <a:srgbClr val="FFFFFF">
                  <a:alpha val="58000"/>
                </a:srgbClr>
              </a:solidFill>
            </a:endParaRPr>
          </a:p>
          <a:p>
            <a:endParaRPr lang="en-US" dirty="0">
              <a:solidFill>
                <a:srgbClr val="FFFFFF">
                  <a:alpha val="58000"/>
                </a:srgbClr>
              </a:solidFill>
            </a:endParaRPr>
          </a:p>
        </p:txBody>
      </p:sp>
    </p:spTree>
    <p:extLst>
      <p:ext uri="{BB962C8B-B14F-4D97-AF65-F5344CB8AC3E}">
        <p14:creationId xmlns:p14="http://schemas.microsoft.com/office/powerpoint/2010/main" val="1889396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88DD-6B92-0CBE-256C-624EECE39CE4}"/>
              </a:ext>
            </a:extLst>
          </p:cNvPr>
          <p:cNvSpPr>
            <a:spLocks noGrp="1"/>
          </p:cNvSpPr>
          <p:nvPr>
            <p:ph type="title"/>
          </p:nvPr>
        </p:nvSpPr>
        <p:spPr/>
        <p:txBody>
          <a:bodyPr/>
          <a:lstStyle/>
          <a:p>
            <a:r>
              <a:rPr lang="en-US" dirty="0"/>
              <a:t>Business Problem</a:t>
            </a:r>
          </a:p>
          <a:p>
            <a:endParaRPr lang="en-US" dirty="0"/>
          </a:p>
        </p:txBody>
      </p:sp>
      <p:sp>
        <p:nvSpPr>
          <p:cNvPr id="3" name="Content Placeholder 2">
            <a:extLst>
              <a:ext uri="{FF2B5EF4-FFF2-40B4-BE49-F238E27FC236}">
                <a16:creationId xmlns:a16="http://schemas.microsoft.com/office/drawing/2014/main" id="{A4C480A8-32A7-D3E0-37E1-0942497DC734}"/>
              </a:ext>
            </a:extLst>
          </p:cNvPr>
          <p:cNvSpPr>
            <a:spLocks noGrp="1"/>
          </p:cNvSpPr>
          <p:nvPr>
            <p:ph idx="1"/>
          </p:nvPr>
        </p:nvSpPr>
        <p:spPr/>
        <p:txBody>
          <a:bodyPr vert="horz" lIns="0" tIns="0" rIns="0" bIns="0" rtlCol="0" anchor="t">
            <a:normAutofit/>
          </a:bodyPr>
          <a:lstStyle/>
          <a:p>
            <a:r>
              <a:rPr lang="en-US" sz="2800" dirty="0">
                <a:solidFill>
                  <a:srgbClr val="FFFFFF">
                    <a:alpha val="58000"/>
                  </a:srgbClr>
                </a:solidFill>
              </a:rPr>
              <a:t>The business problem in this scenario involves providing homeowners with advice on how to increase the estimated value of their homes through renovation projects.</a:t>
            </a:r>
            <a:endParaRPr lang="en-US" sz="2800" dirty="0"/>
          </a:p>
        </p:txBody>
      </p:sp>
    </p:spTree>
    <p:extLst>
      <p:ext uri="{BB962C8B-B14F-4D97-AF65-F5344CB8AC3E}">
        <p14:creationId xmlns:p14="http://schemas.microsoft.com/office/powerpoint/2010/main" val="3336346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F03-4156-A852-7CD9-25949F9AD221}"/>
              </a:ext>
            </a:extLst>
          </p:cNvPr>
          <p:cNvSpPr>
            <a:spLocks noGrp="1"/>
          </p:cNvSpPr>
          <p:nvPr>
            <p:ph type="title"/>
          </p:nvPr>
        </p:nvSpPr>
        <p:spPr/>
        <p:txBody>
          <a:bodyPr/>
          <a:lstStyle/>
          <a:p>
            <a:endParaRPr lang="en-US" sz="1700" dirty="0">
              <a:solidFill>
                <a:srgbClr val="212121"/>
              </a:solidFill>
            </a:endParaRPr>
          </a:p>
          <a:p>
            <a:r>
              <a:rPr lang="en-US">
                <a:solidFill>
                  <a:srgbClr val="FF0000"/>
                </a:solidFill>
              </a:rPr>
              <a:t>Conclusion</a:t>
            </a:r>
          </a:p>
          <a:p>
            <a:endParaRPr lang="en-US" dirty="0"/>
          </a:p>
        </p:txBody>
      </p:sp>
      <p:sp>
        <p:nvSpPr>
          <p:cNvPr id="3" name="Content Placeholder 2">
            <a:extLst>
              <a:ext uri="{FF2B5EF4-FFF2-40B4-BE49-F238E27FC236}">
                <a16:creationId xmlns:a16="http://schemas.microsoft.com/office/drawing/2014/main" id="{93017FCC-7313-1391-A4C2-D90E7F9F65EB}"/>
              </a:ext>
            </a:extLst>
          </p:cNvPr>
          <p:cNvSpPr>
            <a:spLocks noGrp="1"/>
          </p:cNvSpPr>
          <p:nvPr>
            <p:ph idx="1"/>
          </p:nvPr>
        </p:nvSpPr>
        <p:spPr/>
        <p:txBody>
          <a:bodyPr vert="horz" lIns="0" tIns="0" rIns="0" bIns="0" rtlCol="0" anchor="t">
            <a:noAutofit/>
          </a:bodyPr>
          <a:lstStyle/>
          <a:p>
            <a:r>
              <a:rPr lang="en-US" sz="2400" dirty="0">
                <a:solidFill>
                  <a:srgbClr val="FFFFFF">
                    <a:alpha val="58000"/>
                  </a:srgbClr>
                </a:solidFill>
              </a:rPr>
              <a:t>The r squared of model one is 0.491 compared to 0.493 of our baseline model. Though it's a bit less than the baseline model, however the difference is not substantial.</a:t>
            </a:r>
          </a:p>
          <a:p>
            <a:r>
              <a:rPr lang="en-US" sz="2400"/>
              <a:t>"Model one" is considered a better model than the "baseline model" for several reasons, despite a slightly lower R²: It has significantly lower kurtosis, indicating that its residuals are closer to a normal distribution, which is an assumption of linear regression. It also has lower skewness, suggesting a more symmetric distribution of residuals.</a:t>
            </a:r>
            <a:endParaRPr lang="en-US" sz="2400">
              <a:solidFill>
                <a:srgbClr val="FFFFFF">
                  <a:alpha val="58000"/>
                </a:srgbClr>
              </a:solidFill>
            </a:endParaRPr>
          </a:p>
          <a:p>
            <a:endParaRPr lang="en-US" dirty="0">
              <a:solidFill>
                <a:srgbClr val="FFFFFF">
                  <a:alpha val="58000"/>
                </a:srgbClr>
              </a:solidFill>
            </a:endParaRPr>
          </a:p>
        </p:txBody>
      </p:sp>
    </p:spTree>
    <p:extLst>
      <p:ext uri="{BB962C8B-B14F-4D97-AF65-F5344CB8AC3E}">
        <p14:creationId xmlns:p14="http://schemas.microsoft.com/office/powerpoint/2010/main" val="603168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78AF-B468-08B1-B3C9-729D0E3993C1}"/>
              </a:ext>
            </a:extLst>
          </p:cNvPr>
          <p:cNvSpPr>
            <a:spLocks noGrp="1"/>
          </p:cNvSpPr>
          <p:nvPr>
            <p:ph type="title"/>
          </p:nvPr>
        </p:nvSpPr>
        <p:spPr/>
        <p:txBody>
          <a:bodyPr/>
          <a:lstStyle/>
          <a:p>
            <a:r>
              <a:rPr lang="en-US" dirty="0">
                <a:solidFill>
                  <a:srgbClr val="FF0000"/>
                </a:solidFill>
              </a:rPr>
              <a:t>Recommendations</a:t>
            </a:r>
          </a:p>
          <a:p>
            <a:endParaRPr lang="en-US" dirty="0"/>
          </a:p>
        </p:txBody>
      </p:sp>
      <p:sp>
        <p:nvSpPr>
          <p:cNvPr id="3" name="Content Placeholder 2">
            <a:extLst>
              <a:ext uri="{FF2B5EF4-FFF2-40B4-BE49-F238E27FC236}">
                <a16:creationId xmlns:a16="http://schemas.microsoft.com/office/drawing/2014/main" id="{CCD9BED8-83D2-2B42-4F0F-232657D43F58}"/>
              </a:ext>
            </a:extLst>
          </p:cNvPr>
          <p:cNvSpPr>
            <a:spLocks noGrp="1"/>
          </p:cNvSpPr>
          <p:nvPr>
            <p:ph idx="1"/>
          </p:nvPr>
        </p:nvSpPr>
        <p:spPr/>
        <p:txBody>
          <a:bodyPr vert="horz" lIns="0" tIns="0" rIns="0" bIns="0" rtlCol="0" anchor="t">
            <a:normAutofit fontScale="92500" lnSpcReduction="10000"/>
          </a:bodyPr>
          <a:lstStyle/>
          <a:p>
            <a:r>
              <a:rPr lang="en-US">
                <a:solidFill>
                  <a:srgbClr val="FFFFFF">
                    <a:alpha val="58000"/>
                  </a:srgbClr>
                </a:solidFill>
              </a:rPr>
              <a:t>From the regression model we can interpret that features that improve household value are in descending priority:</a:t>
            </a:r>
          </a:p>
          <a:p>
            <a:pPr>
              <a:buFont typeface="Wingdings" panose="03070A02030502020204" pitchFamily="66" charset="0"/>
              <a:buChar char="ü"/>
            </a:pPr>
            <a:r>
              <a:rPr lang="en-US" dirty="0" err="1"/>
              <a:t>Square_foot</a:t>
            </a:r>
            <a:r>
              <a:rPr lang="en-US" dirty="0"/>
              <a:t> living</a:t>
            </a:r>
            <a:endParaRPr lang="en-US" dirty="0">
              <a:solidFill>
                <a:srgbClr val="FFFFFF">
                  <a:alpha val="58000"/>
                </a:srgbClr>
              </a:solidFill>
            </a:endParaRPr>
          </a:p>
          <a:p>
            <a:pPr>
              <a:buFont typeface="Wingdings" panose="03070A02030502020204" pitchFamily="66" charset="0"/>
              <a:buChar char="ü"/>
            </a:pPr>
            <a:r>
              <a:rPr lang="en-US"/>
              <a:t>Waterfront</a:t>
            </a:r>
          </a:p>
          <a:p>
            <a:pPr>
              <a:buFont typeface="Wingdings" panose="03070A02030502020204" pitchFamily="66" charset="0"/>
              <a:buChar char="ü"/>
            </a:pPr>
            <a:r>
              <a:rPr lang="en-US"/>
              <a:t>Grade of the house</a:t>
            </a:r>
          </a:p>
          <a:p>
            <a:pPr>
              <a:buFont typeface="Wingdings" panose="03070A02030502020204" pitchFamily="66" charset="0"/>
              <a:buChar char="ü"/>
            </a:pPr>
            <a:r>
              <a:rPr lang="en-US" dirty="0"/>
              <a:t>Renovation</a:t>
            </a:r>
            <a:endParaRPr lang="en-US" dirty="0">
              <a:solidFill>
                <a:srgbClr val="FFFFFF">
                  <a:alpha val="58000"/>
                </a:srgbClr>
              </a:solidFill>
            </a:endParaRPr>
          </a:p>
          <a:p>
            <a:pPr marL="0" indent="0">
              <a:buNone/>
            </a:pPr>
            <a:r>
              <a:rPr lang="en-US"/>
              <a:t>The homeowner should focus on these features when renovating the house for maximum profits</a:t>
            </a:r>
            <a:endParaRPr lang="en-US">
              <a:solidFill>
                <a:srgbClr val="FFFFFF">
                  <a:alpha val="58000"/>
                </a:srgbClr>
              </a:solidFill>
            </a:endParaRPr>
          </a:p>
          <a:p>
            <a:endParaRPr lang="en-US" dirty="0">
              <a:solidFill>
                <a:srgbClr val="FFFFFF">
                  <a:alpha val="58000"/>
                </a:srgbClr>
              </a:solidFill>
            </a:endParaRPr>
          </a:p>
        </p:txBody>
      </p:sp>
    </p:spTree>
    <p:extLst>
      <p:ext uri="{BB962C8B-B14F-4D97-AF65-F5344CB8AC3E}">
        <p14:creationId xmlns:p14="http://schemas.microsoft.com/office/powerpoint/2010/main" val="330856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3127-507E-BA7F-83C2-DBF576D73795}"/>
              </a:ext>
            </a:extLst>
          </p:cNvPr>
          <p:cNvSpPr>
            <a:spLocks noGrp="1"/>
          </p:cNvSpPr>
          <p:nvPr>
            <p:ph type="title"/>
          </p:nvPr>
        </p:nvSpPr>
        <p:spPr/>
        <p:txBody>
          <a:bodyPr/>
          <a:lstStyle/>
          <a:p>
            <a:endParaRPr lang="en-US" sz="1700" dirty="0">
              <a:solidFill>
                <a:srgbClr val="212121"/>
              </a:solidFill>
            </a:endParaRPr>
          </a:p>
          <a:p>
            <a:r>
              <a:rPr lang="en-US" dirty="0"/>
              <a:t>Data Understanding</a:t>
            </a:r>
          </a:p>
          <a:p>
            <a:endParaRPr lang="en-US" dirty="0"/>
          </a:p>
        </p:txBody>
      </p:sp>
      <p:sp>
        <p:nvSpPr>
          <p:cNvPr id="3" name="Content Placeholder 2">
            <a:extLst>
              <a:ext uri="{FF2B5EF4-FFF2-40B4-BE49-F238E27FC236}">
                <a16:creationId xmlns:a16="http://schemas.microsoft.com/office/drawing/2014/main" id="{25537239-6622-E922-B179-231BF913C0D8}"/>
              </a:ext>
            </a:extLst>
          </p:cNvPr>
          <p:cNvSpPr>
            <a:spLocks noGrp="1"/>
          </p:cNvSpPr>
          <p:nvPr>
            <p:ph idx="1"/>
          </p:nvPr>
        </p:nvSpPr>
        <p:spPr/>
        <p:txBody>
          <a:bodyPr vert="horz" lIns="0" tIns="0" rIns="0" bIns="0" rtlCol="0" anchor="t">
            <a:normAutofit/>
          </a:bodyPr>
          <a:lstStyle/>
          <a:p>
            <a:r>
              <a:rPr lang="en-US" sz="2400" dirty="0">
                <a:solidFill>
                  <a:srgbClr val="FFFFFF">
                    <a:alpha val="58000"/>
                  </a:srgbClr>
                </a:solidFill>
              </a:rPr>
              <a:t>This project uses the King County House Sales dataset, which can be found in kc_house_data.csv.</a:t>
            </a:r>
          </a:p>
          <a:p>
            <a:r>
              <a:rPr lang="en-US" sz="2400" dirty="0"/>
              <a:t>The data is used to create regression models that predict the trend of house prices in relation to specific variables. The below are the libraries that we are going to use for our analysis.</a:t>
            </a:r>
            <a:endParaRPr lang="en-US" sz="2400" dirty="0">
              <a:solidFill>
                <a:srgbClr val="FFFFFF">
                  <a:alpha val="58000"/>
                </a:srgbClr>
              </a:solidFill>
            </a:endParaRPr>
          </a:p>
          <a:p>
            <a:endParaRPr lang="en-US" dirty="0">
              <a:solidFill>
                <a:srgbClr val="FFFFFF">
                  <a:alpha val="58000"/>
                </a:srgbClr>
              </a:solidFill>
            </a:endParaRPr>
          </a:p>
        </p:txBody>
      </p:sp>
    </p:spTree>
    <p:extLst>
      <p:ext uri="{BB962C8B-B14F-4D97-AF65-F5344CB8AC3E}">
        <p14:creationId xmlns:p14="http://schemas.microsoft.com/office/powerpoint/2010/main" val="32229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A6C-729D-9657-AE19-4993B127F3A7}"/>
              </a:ext>
            </a:extLst>
          </p:cNvPr>
          <p:cNvSpPr>
            <a:spLocks noGrp="1"/>
          </p:cNvSpPr>
          <p:nvPr>
            <p:ph type="title"/>
          </p:nvPr>
        </p:nvSpPr>
        <p:spPr/>
        <p:txBody>
          <a:bodyPr/>
          <a:lstStyle/>
          <a:p>
            <a:r>
              <a:rPr lang="en-US" dirty="0"/>
              <a:t>Data Preparation</a:t>
            </a:r>
          </a:p>
          <a:p>
            <a:endParaRPr lang="en-US" dirty="0"/>
          </a:p>
        </p:txBody>
      </p:sp>
      <p:sp>
        <p:nvSpPr>
          <p:cNvPr id="3" name="Content Placeholder 2">
            <a:extLst>
              <a:ext uri="{FF2B5EF4-FFF2-40B4-BE49-F238E27FC236}">
                <a16:creationId xmlns:a16="http://schemas.microsoft.com/office/drawing/2014/main" id="{8F615F0D-85E6-F043-322F-E67947082157}"/>
              </a:ext>
            </a:extLst>
          </p:cNvPr>
          <p:cNvSpPr>
            <a:spLocks noGrp="1"/>
          </p:cNvSpPr>
          <p:nvPr>
            <p:ph idx="1"/>
          </p:nvPr>
        </p:nvSpPr>
        <p:spPr/>
        <p:txBody>
          <a:bodyPr vert="horz" lIns="0" tIns="0" rIns="0" bIns="0" rtlCol="0" anchor="t">
            <a:normAutofit/>
          </a:bodyPr>
          <a:lstStyle/>
          <a:p>
            <a:r>
              <a:rPr lang="en-US" dirty="0">
                <a:solidFill>
                  <a:srgbClr val="FFFFFF">
                    <a:alpha val="58000"/>
                  </a:srgbClr>
                </a:solidFill>
              </a:rPr>
              <a:t>We prepared out data to be ready for analysis by handling missing values, outliers and changing of categorical data to numerical data to enable us use them in regression analysis easily.</a:t>
            </a:r>
            <a:endParaRPr lang="en-US" dirty="0"/>
          </a:p>
        </p:txBody>
      </p:sp>
    </p:spTree>
    <p:extLst>
      <p:ext uri="{BB962C8B-B14F-4D97-AF65-F5344CB8AC3E}">
        <p14:creationId xmlns:p14="http://schemas.microsoft.com/office/powerpoint/2010/main" val="328998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0905-6AF9-3ACD-E3B2-A36AD768C714}"/>
              </a:ext>
            </a:extLst>
          </p:cNvPr>
          <p:cNvSpPr>
            <a:spLocks noGrp="1"/>
          </p:cNvSpPr>
          <p:nvPr>
            <p:ph type="title"/>
          </p:nvPr>
        </p:nvSpPr>
        <p:spPr/>
        <p:txBody>
          <a:bodyPr/>
          <a:lstStyle/>
          <a:p>
            <a:r>
              <a:rPr lang="en-US" dirty="0"/>
              <a:t>We then plotted a histogram to check for the distribution in each column including the price column as well as the correlation between the variables.</a:t>
            </a:r>
          </a:p>
        </p:txBody>
      </p:sp>
      <p:pic>
        <p:nvPicPr>
          <p:cNvPr id="4" name="Content Placeholder 3" descr="A screenshot of a graph&#10;&#10;Description automatically generated">
            <a:extLst>
              <a:ext uri="{FF2B5EF4-FFF2-40B4-BE49-F238E27FC236}">
                <a16:creationId xmlns:a16="http://schemas.microsoft.com/office/drawing/2014/main" id="{14AEE03E-EB66-FD71-7D97-83363ECC8644}"/>
              </a:ext>
            </a:extLst>
          </p:cNvPr>
          <p:cNvPicPr>
            <a:picLocks noGrp="1" noChangeAspect="1"/>
          </p:cNvPicPr>
          <p:nvPr>
            <p:ph idx="1"/>
          </p:nvPr>
        </p:nvPicPr>
        <p:blipFill>
          <a:blip r:embed="rId2"/>
          <a:stretch>
            <a:fillRect/>
          </a:stretch>
        </p:blipFill>
        <p:spPr>
          <a:xfrm>
            <a:off x="-2478" y="2541600"/>
            <a:ext cx="11612563" cy="4435073"/>
          </a:xfrm>
        </p:spPr>
      </p:pic>
    </p:spTree>
    <p:extLst>
      <p:ext uri="{BB962C8B-B14F-4D97-AF65-F5344CB8AC3E}">
        <p14:creationId xmlns:p14="http://schemas.microsoft.com/office/powerpoint/2010/main" val="63280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6AF4-949F-9AB7-83A2-40FB7F79ABB0}"/>
              </a:ext>
            </a:extLst>
          </p:cNvPr>
          <p:cNvSpPr>
            <a:spLocks noGrp="1"/>
          </p:cNvSpPr>
          <p:nvPr>
            <p:ph type="title"/>
          </p:nvPr>
        </p:nvSpPr>
        <p:spPr/>
        <p:txBody>
          <a:bodyPr/>
          <a:lstStyle/>
          <a:p>
            <a:r>
              <a:rPr lang="en-US" dirty="0"/>
              <a:t>We also plotted a Heatmap showing correlation between the Attributes</a:t>
            </a:r>
            <a:endParaRPr lang="en-US" sz="1100" dirty="0">
              <a:solidFill>
                <a:srgbClr val="A31515"/>
              </a:solidFill>
            </a:endParaRPr>
          </a:p>
          <a:p>
            <a:endParaRPr lang="en-US" dirty="0">
              <a:solidFill>
                <a:srgbClr val="FFFFFF"/>
              </a:solidFill>
            </a:endParaRPr>
          </a:p>
          <a:p>
            <a:endParaRPr lang="en-US" dirty="0"/>
          </a:p>
        </p:txBody>
      </p:sp>
      <p:pic>
        <p:nvPicPr>
          <p:cNvPr id="4" name="Content Placeholder 3" descr="A screenshot of a graph&#10;&#10;Description automatically generated">
            <a:extLst>
              <a:ext uri="{FF2B5EF4-FFF2-40B4-BE49-F238E27FC236}">
                <a16:creationId xmlns:a16="http://schemas.microsoft.com/office/drawing/2014/main" id="{84B91811-5562-179A-F4DB-C41B42955598}"/>
              </a:ext>
            </a:extLst>
          </p:cNvPr>
          <p:cNvPicPr>
            <a:picLocks noGrp="1" noChangeAspect="1"/>
          </p:cNvPicPr>
          <p:nvPr>
            <p:ph idx="1"/>
          </p:nvPr>
        </p:nvPicPr>
        <p:blipFill>
          <a:blip r:embed="rId2"/>
          <a:stretch>
            <a:fillRect/>
          </a:stretch>
        </p:blipFill>
        <p:spPr>
          <a:xfrm>
            <a:off x="723407" y="1477676"/>
            <a:ext cx="9082492" cy="4291299"/>
          </a:xfrm>
        </p:spPr>
      </p:pic>
    </p:spTree>
    <p:extLst>
      <p:ext uri="{BB962C8B-B14F-4D97-AF65-F5344CB8AC3E}">
        <p14:creationId xmlns:p14="http://schemas.microsoft.com/office/powerpoint/2010/main" val="199473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6C55-3BF1-5B14-D7E8-2FDCEFAB686E}"/>
              </a:ext>
            </a:extLst>
          </p:cNvPr>
          <p:cNvSpPr>
            <a:spLocks noGrp="1"/>
          </p:cNvSpPr>
          <p:nvPr>
            <p:ph type="title"/>
          </p:nvPr>
        </p:nvSpPr>
        <p:spPr/>
        <p:txBody>
          <a:bodyPr/>
          <a:lstStyle/>
          <a:p>
            <a:r>
              <a:rPr lang="en-US" dirty="0"/>
              <a:t>Observations</a:t>
            </a:r>
          </a:p>
          <a:p>
            <a:endParaRPr lang="en-US" dirty="0"/>
          </a:p>
        </p:txBody>
      </p:sp>
      <p:sp>
        <p:nvSpPr>
          <p:cNvPr id="3" name="Content Placeholder 2">
            <a:extLst>
              <a:ext uri="{FF2B5EF4-FFF2-40B4-BE49-F238E27FC236}">
                <a16:creationId xmlns:a16="http://schemas.microsoft.com/office/drawing/2014/main" id="{0E92367A-32EC-13A5-DCB7-1EA6E28F63D2}"/>
              </a:ext>
            </a:extLst>
          </p:cNvPr>
          <p:cNvSpPr>
            <a:spLocks noGrp="1"/>
          </p:cNvSpPr>
          <p:nvPr>
            <p:ph idx="1"/>
          </p:nvPr>
        </p:nvSpPr>
        <p:spPr/>
        <p:txBody>
          <a:bodyPr vert="horz" lIns="0" tIns="0" rIns="0" bIns="0" rtlCol="0" anchor="t">
            <a:normAutofit/>
          </a:bodyPr>
          <a:lstStyle/>
          <a:p>
            <a:r>
              <a:rPr lang="en-US" sz="2400" dirty="0">
                <a:solidFill>
                  <a:srgbClr val="FFFFFF">
                    <a:alpha val="58000"/>
                  </a:srgbClr>
                </a:solidFill>
              </a:rPr>
              <a:t>The above Heatmap is just to show us how the independent variables are correlated with the dependent variable(price). </a:t>
            </a:r>
            <a:r>
              <a:rPr lang="en-US" sz="2400" err="1">
                <a:solidFill>
                  <a:srgbClr val="FFFFFF">
                    <a:alpha val="58000"/>
                  </a:srgbClr>
                </a:solidFill>
              </a:rPr>
              <a:t>sqft_living</a:t>
            </a:r>
            <a:r>
              <a:rPr lang="en-US" sz="2400" dirty="0">
                <a:solidFill>
                  <a:srgbClr val="FFFFFF">
                    <a:alpha val="58000"/>
                  </a:srgbClr>
                </a:solidFill>
              </a:rPr>
              <a:t> has a high positive correlation with price being 0.7 while </a:t>
            </a:r>
            <a:r>
              <a:rPr lang="en-US" sz="2400" err="1">
                <a:solidFill>
                  <a:srgbClr val="FFFFFF">
                    <a:alpha val="58000"/>
                  </a:srgbClr>
                </a:solidFill>
              </a:rPr>
              <a:t>condition_num</a:t>
            </a:r>
            <a:r>
              <a:rPr lang="en-US" sz="2400" dirty="0">
                <a:solidFill>
                  <a:srgbClr val="FFFFFF">
                    <a:alpha val="58000"/>
                  </a:srgbClr>
                </a:solidFill>
              </a:rPr>
              <a:t> has a low positive correlation with the price.</a:t>
            </a:r>
            <a:endParaRPr lang="en-US" sz="2400" dirty="0"/>
          </a:p>
        </p:txBody>
      </p:sp>
    </p:spTree>
    <p:extLst>
      <p:ext uri="{BB962C8B-B14F-4D97-AF65-F5344CB8AC3E}">
        <p14:creationId xmlns:p14="http://schemas.microsoft.com/office/powerpoint/2010/main" val="419649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287D-6EF3-7A59-5C2E-5D9FB6680132}"/>
              </a:ext>
            </a:extLst>
          </p:cNvPr>
          <p:cNvSpPr>
            <a:spLocks noGrp="1"/>
          </p:cNvSpPr>
          <p:nvPr>
            <p:ph type="title"/>
          </p:nvPr>
        </p:nvSpPr>
        <p:spPr/>
        <p:txBody>
          <a:bodyPr/>
          <a:lstStyle/>
          <a:p>
            <a:r>
              <a:rPr lang="en-US" dirty="0"/>
              <a:t>Modelling</a:t>
            </a:r>
          </a:p>
          <a:p>
            <a:endParaRPr lang="en-US" dirty="0"/>
          </a:p>
        </p:txBody>
      </p:sp>
      <p:sp>
        <p:nvSpPr>
          <p:cNvPr id="3" name="Content Placeholder 2">
            <a:extLst>
              <a:ext uri="{FF2B5EF4-FFF2-40B4-BE49-F238E27FC236}">
                <a16:creationId xmlns:a16="http://schemas.microsoft.com/office/drawing/2014/main" id="{CD81023A-C79B-1DB4-587C-8509E0D5D7D6}"/>
              </a:ext>
            </a:extLst>
          </p:cNvPr>
          <p:cNvSpPr>
            <a:spLocks noGrp="1"/>
          </p:cNvSpPr>
          <p:nvPr>
            <p:ph idx="1"/>
          </p:nvPr>
        </p:nvSpPr>
        <p:spPr/>
        <p:txBody>
          <a:bodyPr vert="horz" lIns="0" tIns="0" rIns="0" bIns="0" rtlCol="0" anchor="t">
            <a:normAutofit/>
          </a:bodyPr>
          <a:lstStyle/>
          <a:p>
            <a:pPr marL="0" indent="0">
              <a:buNone/>
            </a:pPr>
            <a:r>
              <a:rPr lang="en-US" dirty="0">
                <a:solidFill>
                  <a:srgbClr val="FF0000">
                    <a:alpha val="58000"/>
                  </a:srgbClr>
                </a:solidFill>
              </a:rPr>
              <a:t>Baseline Model</a:t>
            </a:r>
            <a:br>
              <a:rPr lang="en-US" dirty="0"/>
            </a:br>
            <a:endParaRPr lang="en-US">
              <a:solidFill>
                <a:srgbClr val="FFFFFF">
                  <a:alpha val="58000"/>
                </a:srgbClr>
              </a:solidFill>
            </a:endParaRPr>
          </a:p>
          <a:p>
            <a:r>
              <a:rPr lang="en-US" dirty="0">
                <a:solidFill>
                  <a:srgbClr val="FFFFFF">
                    <a:alpha val="58000"/>
                  </a:srgbClr>
                </a:solidFill>
              </a:rPr>
              <a:t>The baseline model is a simple model used to contextualize the results of trained models. We create the baseline model to provide a reference point for measuring the performance of other models. We start with a simpler model as our base and work through it to make a much better base. In this instance we used y = price as the dependent variable and square foot living independent variable</a:t>
            </a:r>
            <a:endParaRPr lang="en-US" dirty="0" err="1"/>
          </a:p>
          <a:p>
            <a:endParaRPr lang="en-US" dirty="0">
              <a:solidFill>
                <a:srgbClr val="FFFFFF">
                  <a:alpha val="58000"/>
                </a:srgbClr>
              </a:solidFill>
            </a:endParaRPr>
          </a:p>
        </p:txBody>
      </p:sp>
    </p:spTree>
    <p:extLst>
      <p:ext uri="{BB962C8B-B14F-4D97-AF65-F5344CB8AC3E}">
        <p14:creationId xmlns:p14="http://schemas.microsoft.com/office/powerpoint/2010/main" val="40338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76EA407-641E-C035-CBFF-2983F145DEFF}"/>
              </a:ext>
            </a:extLst>
          </p:cNvPr>
          <p:cNvPicPr>
            <a:picLocks noChangeAspect="1"/>
          </p:cNvPicPr>
          <p:nvPr/>
        </p:nvPicPr>
        <p:blipFill>
          <a:blip r:embed="rId2"/>
          <a:stretch>
            <a:fillRect/>
          </a:stretch>
        </p:blipFill>
        <p:spPr>
          <a:xfrm>
            <a:off x="497457" y="87872"/>
            <a:ext cx="11513388" cy="6480974"/>
          </a:xfrm>
          <a:prstGeom prst="rect">
            <a:avLst/>
          </a:prstGeom>
        </p:spPr>
      </p:pic>
    </p:spTree>
    <p:extLst>
      <p:ext uri="{BB962C8B-B14F-4D97-AF65-F5344CB8AC3E}">
        <p14:creationId xmlns:p14="http://schemas.microsoft.com/office/powerpoint/2010/main" val="913557192"/>
      </p:ext>
    </p:extLst>
  </p:cSld>
  <p:clrMapOvr>
    <a:masterClrMapping/>
  </p:clrMapOvr>
</p:sld>
</file>

<file path=ppt/theme/theme1.xml><?xml version="1.0" encoding="utf-8"?>
<a:theme xmlns:a="http://schemas.openxmlformats.org/drawingml/2006/main" name="BlobVTI">
  <a:themeElements>
    <a:clrScheme name="AnalogousFromRegularSeed_2SEEDS">
      <a:dk1>
        <a:srgbClr val="000000"/>
      </a:dk1>
      <a:lt1>
        <a:srgbClr val="FFFFFF"/>
      </a:lt1>
      <a:dk2>
        <a:srgbClr val="1B2F2F"/>
      </a:dk2>
      <a:lt2>
        <a:srgbClr val="F3F1F0"/>
      </a:lt2>
      <a:accent1>
        <a:srgbClr val="3B9EB1"/>
      </a:accent1>
      <a:accent2>
        <a:srgbClr val="46B196"/>
      </a:accent2>
      <a:accent3>
        <a:srgbClr val="4D7FC3"/>
      </a:accent3>
      <a:accent4>
        <a:srgbClr val="B13B3E"/>
      </a:accent4>
      <a:accent5>
        <a:srgbClr val="C37B4D"/>
      </a:accent5>
      <a:accent6>
        <a:srgbClr val="B19B3B"/>
      </a:accent6>
      <a:hlink>
        <a:srgbClr val="BF5641"/>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BlobVTI</vt:lpstr>
      <vt:lpstr>Final Project Submission Phase 2 final project submission</vt:lpstr>
      <vt:lpstr>Business Problem </vt:lpstr>
      <vt:lpstr> Data Understanding </vt:lpstr>
      <vt:lpstr>Data Preparation </vt:lpstr>
      <vt:lpstr>We then plotted a histogram to check for the distribution in each column including the price column as well as the correlation between the variables.</vt:lpstr>
      <vt:lpstr>We also plotted a Heatmap showing correlation between the Attributes  </vt:lpstr>
      <vt:lpstr>Observations </vt:lpstr>
      <vt:lpstr>Modelling </vt:lpstr>
      <vt:lpstr>PowerPoint Presentation</vt:lpstr>
      <vt:lpstr>PowerPoint Presentation</vt:lpstr>
      <vt:lpstr>Observations </vt:lpstr>
      <vt:lpstr>We also plotted a q-q plot to show the distribution of residuals</vt:lpstr>
      <vt:lpstr>We note that the residuals are not normally distributed as per the below plots</vt:lpstr>
      <vt:lpstr>In our second model, we removed the outliers in order to improve our model. The summary of the model is as below.</vt:lpstr>
      <vt:lpstr>qq_plot after removing the outliers. We note that there is a modrate normal distribution of the data </vt:lpstr>
      <vt:lpstr>PowerPoint Presentation</vt:lpstr>
      <vt:lpstr>In our final model, We will try to do a log transformation to normalize the data further and the model summary results are as show below.</vt:lpstr>
      <vt:lpstr>qq_plot after the log transformation of the data </vt:lpstr>
      <vt:lpstr>Observations </vt:lpstr>
      <vt:lpstr> Conclusion </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232</cp:revision>
  <dcterms:created xsi:type="dcterms:W3CDTF">2023-09-10T12:38:43Z</dcterms:created>
  <dcterms:modified xsi:type="dcterms:W3CDTF">2023-09-10T13:47:23Z</dcterms:modified>
</cp:coreProperties>
</file>