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69" r:id="rId7"/>
    <p:sldId id="270" r:id="rId8"/>
    <p:sldId id="271" r:id="rId9"/>
    <p:sldId id="272" r:id="rId10"/>
    <p:sldId id="275" r:id="rId11"/>
    <p:sldId id="273" r:id="rId12"/>
    <p:sldId id="274" r:id="rId13"/>
    <p:sldId id="276" r:id="rId14"/>
    <p:sldId id="277" r:id="rId15"/>
    <p:sldId id="278"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A430AA-602D-44A6-A488-9B537D8E21F6}">
          <p14:sldIdLst>
            <p14:sldId id="257"/>
            <p14:sldId id="268"/>
            <p14:sldId id="269"/>
            <p14:sldId id="270"/>
            <p14:sldId id="271"/>
            <p14:sldId id="272"/>
            <p14:sldId id="275"/>
            <p14:sldId id="273"/>
            <p14:sldId id="274"/>
            <p14:sldId id="276"/>
            <p14:sldId id="277"/>
            <p14:sldId id="278"/>
          </p14:sldIdLst>
        </p14:section>
        <p14:section name="Untitled Section" id="{B752CFEB-2D5C-4172-802D-BECE11E23A9C}">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8" d="100"/>
          <a:sy n="78" d="100"/>
        </p:scale>
        <p:origin x="558"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02/10/2022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02/10/2022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02/10/2022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02/10/2022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02/10/2022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02/10/2022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02/10/2022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02/10/2022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02/10/2022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02/10/2022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02/10/2022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02/10/2022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02/10/2022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02/10/2022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CHÀO MỪNG CÔ VÀ CÁC BẠN</a:t>
            </a:r>
            <a:endParaRPr lang="en-US" dirty="0"/>
          </a:p>
        </p:txBody>
      </p:sp>
      <p:sp>
        <p:nvSpPr>
          <p:cNvPr id="5" name="Subtitle 4"/>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Kỹ sư xây dựng, phát triển các ứng dụng về lãnh vực truyền thông xã hội và công nghệ Web, một trong những lĩnh vực nóng của CNTT.</a:t>
            </a:r>
          </a:p>
          <a:p>
            <a:r>
              <a:rPr lang="vi-VN"/>
              <a:t>Các đơn vị chuyên phát triển phần mềm: Microsoft, Google, CMC, các công ty phần mềm khác.</a:t>
            </a:r>
          </a:p>
        </p:txBody>
      </p:sp>
    </p:spTree>
    <p:extLst>
      <p:ext uri="{BB962C8B-B14F-4D97-AF65-F5344CB8AC3E}">
        <p14:creationId xmlns:p14="http://schemas.microsoft.com/office/powerpoint/2010/main" val="2754545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85000" lnSpcReduction="10000"/>
          </a:bodyPr>
          <a:lstStyle/>
          <a:p>
            <a:r>
              <a:rPr lang="vi-VN" b="1" dirty="0"/>
              <a:t>Công nghệ thông tin - Khoa học máy tính</a:t>
            </a:r>
            <a:r>
              <a:rPr lang="vi-VN" dirty="0"/>
              <a:t> (với các định hướng: Công nghệ phần mềm và Hệ thống thông tin) Là ngành đào tạo truyền thống, có uy tín lâu năm, và có triển vọng nghệ nghiệp mở rộng nhất trong số các ngành đào tạo liên quan đến CNTT tại ĐHBK Hà Nôi. Sinh viên theo ngành đào tạo có thể trở thành chuyên gia phát triển phần mềm, chuyên gia phát triển các hệ thống thông tin, và chuyên gia thiết kế và phát triển giải pháp CNTT.</a:t>
            </a:r>
          </a:p>
          <a:p>
            <a:r>
              <a:rPr lang="vi-VN" dirty="0" smtClean="0"/>
              <a:t>Đào </a:t>
            </a:r>
            <a:r>
              <a:rPr lang="vi-VN" dirty="0"/>
              <a:t>tạo nhân lực chất lượng cao cho ngành Khoa học Máy tính theo một trong hai định hướng: Công nghệ Phần mềm và Hệ thống Thông tin. Sinh viên sau khi tốt nghiệp có kiến thức cốt lõi ngành, có khả năng vận dụng kiến thức chuyên sâu để phân tích thiết kế, xây dựng và phát triển các giải pháp phần mềm, cũng như các hệ thống thông tin thông minh.</a:t>
            </a:r>
          </a:p>
          <a:p>
            <a:endParaRPr lang="en-US" dirty="0"/>
          </a:p>
        </p:txBody>
      </p:sp>
    </p:spTree>
    <p:extLst>
      <p:ext uri="{BB962C8B-B14F-4D97-AF65-F5344CB8AC3E}">
        <p14:creationId xmlns:p14="http://schemas.microsoft.com/office/powerpoint/2010/main" val="2424760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CẢM ƠN CÔ VÀ CÁC BẠN.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85875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List</a:t>
            </a:r>
          </a:p>
        </p:txBody>
      </p:sp>
      <p:sp>
        <p:nvSpPr>
          <p:cNvPr id="14" name="Content Placeholder 13"/>
          <p:cNvSpPr>
            <a:spLocks noGrp="1"/>
          </p:cNvSpPr>
          <p:nvPr>
            <p:ph idx="1"/>
          </p:nvPr>
        </p:nvSpPr>
        <p:spPr/>
        <p:txBody>
          <a:bodyPr/>
          <a:lstStyle/>
          <a:p>
            <a:r>
              <a:rPr lang="en-US" dirty="0" err="1" smtClean="0"/>
              <a:t>Ngành</a:t>
            </a:r>
            <a:r>
              <a:rPr lang="en-US" dirty="0" smtClean="0"/>
              <a:t> </a:t>
            </a:r>
            <a:r>
              <a:rPr lang="en-US" dirty="0" err="1" smtClean="0"/>
              <a:t>Nghề</a:t>
            </a:r>
            <a:r>
              <a:rPr lang="en-US" dirty="0" smtClean="0"/>
              <a:t> </a:t>
            </a:r>
            <a:r>
              <a:rPr lang="en-US" dirty="0" err="1" smtClean="0"/>
              <a:t>là</a:t>
            </a:r>
            <a:r>
              <a:rPr lang="en-US" dirty="0" smtClean="0"/>
              <a:t> </a:t>
            </a:r>
            <a:r>
              <a:rPr lang="en-US" dirty="0" err="1" smtClean="0"/>
              <a:t>gì</a:t>
            </a:r>
            <a:r>
              <a:rPr lang="en-US" dirty="0" smtClean="0"/>
              <a:t> ? </a:t>
            </a:r>
          </a:p>
          <a:p>
            <a:r>
              <a:rPr lang="en-US" dirty="0" err="1" smtClean="0"/>
              <a:t>Ngành</a:t>
            </a:r>
            <a:r>
              <a:rPr lang="en-US" dirty="0" smtClean="0"/>
              <a:t> CNTT</a:t>
            </a:r>
          </a:p>
          <a:p>
            <a:r>
              <a:rPr lang="en-US" dirty="0" err="1" smtClean="0"/>
              <a:t>Các</a:t>
            </a:r>
            <a:r>
              <a:rPr lang="en-US" dirty="0" smtClean="0"/>
              <a:t> </a:t>
            </a:r>
            <a:r>
              <a:rPr lang="en-US" dirty="0" err="1" smtClean="0"/>
              <a:t>trường</a:t>
            </a:r>
            <a:r>
              <a:rPr lang="en-US" dirty="0" smtClean="0"/>
              <a:t> </a:t>
            </a:r>
            <a:r>
              <a:rPr lang="en-US" dirty="0" err="1" smtClean="0"/>
              <a:t>có</a:t>
            </a:r>
            <a:r>
              <a:rPr lang="en-US" dirty="0" smtClean="0"/>
              <a:t> </a:t>
            </a:r>
            <a:r>
              <a:rPr lang="en-US" dirty="0" err="1" smtClean="0"/>
              <a:t>ngành</a:t>
            </a:r>
            <a:r>
              <a:rPr lang="en-US" dirty="0" smtClean="0"/>
              <a:t> CNTT</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Nghề là một lĩnh vực hoạt động lao động mà trong đó, nhờ được đào tạo, con người có được những tri thức, những kỹ năng để làm ra các loại sản phẩm vật chất hay tinh thần nào đó, đáp ứng được những nhu cầu của xã hội</a:t>
            </a:r>
            <a:r>
              <a:rPr lang="vi-VN" dirty="0" smtClean="0"/>
              <a:t>.</a:t>
            </a:r>
            <a:endParaRPr lang="en-US" dirty="0" smtClean="0"/>
          </a:p>
          <a:p>
            <a:r>
              <a:rPr lang="vi-VN" dirty="0"/>
              <a:t>Ngành là tổng thể các đơn vị, tổ chức sản xuất - kinh doanh có cùng cơ cấu kinh tế - kĩ thuật hay các tổ đơn vị hoạt động với mục đích giống nhau ra cùng loại sản phẩm, thực hiện cùng t động sự nghiệp chức, (sản xuất loại dịch vụ, cùng tiến hành hoạ nhất định).</a:t>
            </a:r>
            <a:endParaRPr lang="en-US" dirty="0"/>
          </a:p>
        </p:txBody>
      </p:sp>
    </p:spTree>
    <p:extLst>
      <p:ext uri="{BB962C8B-B14F-4D97-AF65-F5344CB8AC3E}">
        <p14:creationId xmlns:p14="http://schemas.microsoft.com/office/powerpoint/2010/main" val="1836580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vi-VN" dirty="0"/>
              <a:t>Hiện nay, ngành công nghệ thông tin là một trong những ngành học được chú trọng trong hệ thống đào tạo của trường Đại học Công nghệ thông tin cũng như các trường Đại học khác có đào tạo ngành học này. Nó được xem là ngành đào tạo mũi nhọn hướng đến sự phát triển của công nghệ và khoa học kỹ thuật trong thời đại số hóa ngày nay.</a:t>
            </a:r>
          </a:p>
          <a:p>
            <a:r>
              <a:rPr lang="vi-VN" dirty="0"/>
              <a:t>Công nghệ thông tin là một ngành học được đào tạo để sử dụng máy tính và các phần mềm máy tính để phân phối và xử lý các dữ liệu thông tin, đồng thời dùng để trao đổi, lưu trữ và chuyển đổi các dữ liệu thông tin dưới nhiều hình thức khác nhau.</a:t>
            </a:r>
          </a:p>
          <a:p>
            <a:endParaRPr lang="en-US" dirty="0"/>
          </a:p>
        </p:txBody>
      </p:sp>
    </p:spTree>
    <p:extLst>
      <p:ext uri="{BB962C8B-B14F-4D97-AF65-F5344CB8AC3E}">
        <p14:creationId xmlns:p14="http://schemas.microsoft.com/office/powerpoint/2010/main" val="2457081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Ngành công nghệ thông tin đang rất phát triể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2365" y="1701800"/>
            <a:ext cx="6693694" cy="446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404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vi-VN" b="1" dirty="0"/>
              <a:t>Ngành công nghệ thông tin đào tạo những gì ?</a:t>
            </a:r>
            <a:endParaRPr lang="vi-VN" dirty="0"/>
          </a:p>
          <a:p>
            <a:r>
              <a:rPr lang="vi-VN" dirty="0"/>
              <a:t>Sau khi được đào tạo, sinh viên học ngành này sẽ được trang bị kiến thức nền tảng và chuyên sâu về lĩnh vực công nghệ thông tin để nâng cao tay nghề nhằm phát triển khả năng sửa chữa, xây dựng, cài đặt, bảo trì các phần cứng của máy tính cũng như nghiên cứu và phát triển các ứng dụng phần mềm. Ngoài ra cũng được trang bị kiến thức về an toàn và bảo mật thông tin mạng, một trong những lĩnh vực quan trọng được quan tâm hàng đầu trên thế giới hiện nay.</a:t>
            </a:r>
          </a:p>
          <a:p>
            <a:endParaRPr lang="en-US" dirty="0"/>
          </a:p>
        </p:txBody>
      </p:sp>
    </p:spTree>
    <p:extLst>
      <p:ext uri="{BB962C8B-B14F-4D97-AF65-F5344CB8AC3E}">
        <p14:creationId xmlns:p14="http://schemas.microsoft.com/office/powerpoint/2010/main" val="4155783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vi-VN" b="1" dirty="0"/>
              <a:t>Định hướng đào tạo của ngành công nghệ thông tin</a:t>
            </a:r>
            <a:endParaRPr lang="vi-VN" dirty="0"/>
          </a:p>
          <a:p>
            <a:r>
              <a:rPr lang="vi-VN" dirty="0"/>
              <a:t>Sau khi được đào tạo khối kiến thức cơ sở, các sinh viên sẽ được chọn một trong những hướng sau:</a:t>
            </a:r>
          </a:p>
          <a:p>
            <a:r>
              <a:rPr lang="vi-VN" dirty="0"/>
              <a:t>- Ứng dụng công nghệ thông tin vào phân tích định lượng doanh nghiệp.</a:t>
            </a:r>
          </a:p>
          <a:p>
            <a:r>
              <a:rPr lang="vi-VN" dirty="0"/>
              <a:t>- Ứng dụng công nghệ thông tin vào quản lý, giám sát hoạt động doanh nghiệp.</a:t>
            </a:r>
          </a:p>
          <a:p>
            <a:r>
              <a:rPr lang="vi-VN" dirty="0"/>
              <a:t>- Ứng dụng truyền thông xã hội và công nghệ web.</a:t>
            </a:r>
          </a:p>
          <a:p>
            <a:r>
              <a:rPr lang="vi-VN" dirty="0"/>
              <a:t>- Ứng dụng công nghệ thông tin vào tài nguyên, môi trường và địa lý</a:t>
            </a:r>
          </a:p>
          <a:p>
            <a:r>
              <a:rPr lang="vi-VN" dirty="0"/>
              <a:t>Trong đó có 2 hướng đào tạo chủ lực là ứng dụng truyền thông xã hội và công nghệ web và ứng dụng công nghệ thông tin quản lý, giám sát hoạt động doanh nghiệp. Đây là hai lĩnh vực được chú trọng trong việc phát triển xã hội hiện nay.</a:t>
            </a:r>
          </a:p>
          <a:p>
            <a:endParaRPr lang="en-US" dirty="0"/>
          </a:p>
        </p:txBody>
      </p:sp>
    </p:spTree>
    <p:extLst>
      <p:ext uri="{BB962C8B-B14F-4D97-AF65-F5344CB8AC3E}">
        <p14:creationId xmlns:p14="http://schemas.microsoft.com/office/powerpoint/2010/main" val="1099252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vi-VN" b="1" dirty="0"/>
              <a:t>Cơ hội việc làm ngành Công nghệ thông tin</a:t>
            </a:r>
            <a:endParaRPr lang="vi-VN" dirty="0"/>
          </a:p>
          <a:p>
            <a:r>
              <a:rPr lang="vi-VN" dirty="0"/>
              <a:t>Sinh viên sau khi tốt nghiệp có thể phụ trách các công việc sau:</a:t>
            </a:r>
          </a:p>
          <a:p>
            <a:r>
              <a:rPr lang="vi-VN" dirty="0"/>
              <a:t>Kỹ sư thiết kế, xây dựng và quản lý các dự án nghiên cứu và ứng dụng CNTT, chủ yếu trong lĩnh vực dữ liệu không gian-thời gian (địa lý, tài nguyên, môi trường, viễn thám. . .). Tập trung vào những ứng dụng về GIS trên thiết bị di động và trao đổi dữ liệu với máy chủ.</a:t>
            </a:r>
          </a:p>
          <a:p>
            <a:r>
              <a:rPr lang="vi-VN" dirty="0"/>
              <a:t>Các công ty điển hình: Esri, ArcGIS, FPT, TMA và các công ty phần mềm chuyên dụng khác. . .</a:t>
            </a:r>
          </a:p>
        </p:txBody>
      </p:sp>
    </p:spTree>
    <p:extLst>
      <p:ext uri="{BB962C8B-B14F-4D97-AF65-F5344CB8AC3E}">
        <p14:creationId xmlns:p14="http://schemas.microsoft.com/office/powerpoint/2010/main" val="2398102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Kỹ sư vận hành, quản lý, giám sát; phân tích và phát triển các ứng dụng CNTT tại các doanh nghiệp.</a:t>
            </a:r>
          </a:p>
          <a:p>
            <a:r>
              <a:rPr lang="vi-VN" dirty="0"/>
              <a:t>Các đơn vị: Ngân hàng, Bưu điện, Siêu thị . . .</a:t>
            </a:r>
          </a:p>
          <a:p>
            <a:r>
              <a:rPr lang="vi-VN" dirty="0"/>
              <a:t>Kỹ sư chuyên khai thác dữ liệu và thông tin ứng dụng cho các doanh nghiệp trong vấn đề phân tích định lượng, nâng cao hiệu suất kinh doanh và ra quyết định.</a:t>
            </a:r>
          </a:p>
          <a:p>
            <a:r>
              <a:rPr lang="vi-VN" dirty="0"/>
              <a:t>Các đơn vị: tập đoàn kinh doanh, sản xuất lớn như Samsung, IBM, CoopMart, Thế giới di động . . .</a:t>
            </a:r>
          </a:p>
          <a:p>
            <a:endParaRPr lang="en-US" dirty="0"/>
          </a:p>
        </p:txBody>
      </p:sp>
    </p:spTree>
    <p:extLst>
      <p:ext uri="{BB962C8B-B14F-4D97-AF65-F5344CB8AC3E}">
        <p14:creationId xmlns:p14="http://schemas.microsoft.com/office/powerpoint/2010/main" val="4020293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www.w3.org/XML/1998/namespace"/>
    <ds:schemaRef ds:uri="http://purl.org/dc/term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61</TotalTime>
  <Words>585</Words>
  <Application>Microsoft Office PowerPoint</Application>
  <PresentationFormat>Custom</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Verdana</vt:lpstr>
      <vt:lpstr>Tech 16x9</vt:lpstr>
      <vt:lpstr>CHÀO MỪNG CÔ VÀ CÁC BẠN</vt:lpstr>
      <vt:lpstr>Title and Content Layout with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CÔ VÀ CÁC BẠN.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Microsoft account</dc:creator>
  <cp:lastModifiedBy>Microsoft account</cp:lastModifiedBy>
  <cp:revision>6</cp:revision>
  <dcterms:created xsi:type="dcterms:W3CDTF">2022-10-02T12:49:31Z</dcterms:created>
  <dcterms:modified xsi:type="dcterms:W3CDTF">2022-10-02T13:51:31Z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