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9" r:id="rId6"/>
    <p:sldId id="260" r:id="rId7"/>
    <p:sldId id="262" r:id="rId8"/>
    <p:sldId id="273" r:id="rId9"/>
    <p:sldId id="264" r:id="rId10"/>
    <p:sldId id="268" r:id="rId11"/>
    <p:sldId id="267" r:id="rId12"/>
    <p:sldId id="269" r:id="rId13"/>
    <p:sldId id="270" r:id="rId14"/>
    <p:sldId id="274" r:id="rId15"/>
    <p:sldId id="292" r:id="rId16"/>
    <p:sldId id="293" r:id="rId17"/>
    <p:sldId id="276" r:id="rId18"/>
    <p:sldId id="287" r:id="rId19"/>
    <p:sldId id="275" r:id="rId20"/>
    <p:sldId id="277" r:id="rId21"/>
    <p:sldId id="278" r:id="rId22"/>
    <p:sldId id="280" r:id="rId23"/>
    <p:sldId id="294" r:id="rId24"/>
    <p:sldId id="295" r:id="rId25"/>
    <p:sldId id="296" r:id="rId26"/>
    <p:sldId id="298" r:id="rId27"/>
    <p:sldId id="297" r:id="rId28"/>
    <p:sldId id="299" r:id="rId29"/>
    <p:sldId id="301" r:id="rId30"/>
    <p:sldId id="300" r:id="rId31"/>
    <p:sldId id="309" r:id="rId32"/>
    <p:sldId id="312" r:id="rId33"/>
    <p:sldId id="310" r:id="rId34"/>
    <p:sldId id="311" r:id="rId35"/>
    <p:sldId id="27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8.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1.jpeg"/><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8.xml"/><Relationship Id="rId3" Type="http://schemas.openxmlformats.org/officeDocument/2006/relationships/image" Target="../media/image1.jpe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hyperlink" Target="https://www.huobi.co/zh-cn/markets/?nav=0" TargetMode="External"/><Relationship Id="rId1" Type="http://schemas.openxmlformats.org/officeDocument/2006/relationships/hyperlink" Target="https://btc.com/000000000019d6689c085ae165831e934ff763ae46a2a6c172b3f1b60a8ce26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t>区块链和比特币</a:t>
            </a:r>
            <a:endParaRPr lang="zh-CN" altLang="en-US" dirty="0"/>
          </a:p>
        </p:txBody>
      </p:sp>
      <p:sp>
        <p:nvSpPr>
          <p:cNvPr id="5" name="副标题 4"/>
          <p:cNvSpPr>
            <a:spLocks noGrp="1"/>
          </p:cNvSpPr>
          <p:nvPr>
            <p:ph type="subTitle" idx="1"/>
            <p:custDataLst>
              <p:tags r:id="rId2"/>
            </p:custDataLst>
          </p:nvPr>
        </p:nvSpPr>
        <p:spPr/>
        <p:txBody>
          <a:bodyPr/>
          <a:lstStyle/>
          <a:p>
            <a:r>
              <a:rPr lang="zh-CN" altLang="en-US" dirty="0"/>
              <a:t>讲师</a:t>
            </a:r>
            <a:r>
              <a:rPr lang="en-US" altLang="zh-CN" dirty="0"/>
              <a:t>:</a:t>
            </a:r>
            <a:r>
              <a:rPr lang="zh-CN" altLang="en-US" dirty="0"/>
              <a:t>彭劲</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比特币的奖励机制（</a:t>
            </a:r>
            <a:r>
              <a:rPr lang="en-US" altLang="zh-CN"/>
              <a:t>coinbase</a:t>
            </a:r>
            <a:r>
              <a:rPr lang="zh-CN" altLang="en-US"/>
              <a:t>）</a:t>
            </a:r>
            <a:endParaRPr lang="zh-CN" altLang="en-US"/>
          </a:p>
        </p:txBody>
      </p:sp>
      <p:sp>
        <p:nvSpPr>
          <p:cNvPr id="3" name="内容占位符 2"/>
          <p:cNvSpPr>
            <a:spLocks noGrp="1"/>
          </p:cNvSpPr>
          <p:nvPr>
            <p:ph idx="1"/>
          </p:nvPr>
        </p:nvSpPr>
        <p:spPr>
          <a:xfrm>
            <a:off x="838200" y="1581785"/>
            <a:ext cx="10515600" cy="5113655"/>
          </a:xfrm>
        </p:spPr>
        <p:txBody>
          <a:bodyPr/>
          <a:p>
            <a:r>
              <a:rPr lang="zh-CN" altLang="en-US">
                <a:sym typeface="+mn-ea"/>
              </a:rPr>
              <a:t>比特币固定每</a:t>
            </a:r>
            <a:r>
              <a:rPr lang="en-US" altLang="zh-CN">
                <a:sym typeface="+mn-ea"/>
              </a:rPr>
              <a:t>10</a:t>
            </a:r>
            <a:r>
              <a:rPr lang="zh-CN" altLang="en-US">
                <a:sym typeface="+mn-ea"/>
              </a:rPr>
              <a:t>分钟就会挖出一个区块，每产生</a:t>
            </a:r>
            <a:r>
              <a:rPr lang="en-US" altLang="zh-CN">
                <a:sym typeface="+mn-ea"/>
              </a:rPr>
              <a:t>21</a:t>
            </a:r>
            <a:r>
              <a:rPr lang="zh-CN" altLang="en-US">
                <a:sym typeface="+mn-ea"/>
              </a:rPr>
              <a:t>万个区块就是</a:t>
            </a:r>
            <a:r>
              <a:rPr lang="en-US" altLang="zh-CN">
                <a:sym typeface="+mn-ea"/>
              </a:rPr>
              <a:t>4</a:t>
            </a:r>
            <a:r>
              <a:rPr lang="zh-CN" altLang="en-US">
                <a:sym typeface="+mn-ea"/>
              </a:rPr>
              <a:t>年时间</a:t>
            </a:r>
            <a:endParaRPr lang="zh-CN" altLang="en-US">
              <a:solidFill>
                <a:schemeClr val="tx1"/>
              </a:solidFill>
            </a:endParaRPr>
          </a:p>
          <a:p>
            <a:endParaRPr lang="zh-CN" altLang="en-US">
              <a:solidFill>
                <a:schemeClr val="tx1"/>
              </a:solidFill>
            </a:endParaRPr>
          </a:p>
          <a:p>
            <a:r>
              <a:rPr lang="zh-CN" altLang="en-US">
                <a:sym typeface="+mn-ea"/>
              </a:rPr>
              <a:t>每次产生</a:t>
            </a:r>
            <a:r>
              <a:rPr lang="en-US" altLang="zh-CN">
                <a:sym typeface="+mn-ea"/>
              </a:rPr>
              <a:t>21</a:t>
            </a:r>
            <a:r>
              <a:rPr lang="zh-CN" altLang="en-US">
                <a:sym typeface="+mn-ea"/>
              </a:rPr>
              <a:t>万个区块奖励就会减去一半。</a:t>
            </a:r>
            <a:endParaRPr lang="zh-CN" altLang="en-US">
              <a:solidFill>
                <a:schemeClr val="tx1"/>
              </a:solidFill>
            </a:endParaRPr>
          </a:p>
          <a:p>
            <a:endParaRPr lang="zh-CN" altLang="en-US">
              <a:solidFill>
                <a:schemeClr val="tx1"/>
              </a:solidFill>
            </a:endParaRPr>
          </a:p>
          <a:p>
            <a:r>
              <a:rPr lang="en-US" altLang="zh-CN">
                <a:sym typeface="+mn-ea"/>
              </a:rPr>
              <a:t>2009 - 2013 </a:t>
            </a:r>
            <a:r>
              <a:rPr lang="zh-CN" altLang="en-US">
                <a:sym typeface="+mn-ea"/>
              </a:rPr>
              <a:t>年的 </a:t>
            </a:r>
            <a:r>
              <a:rPr lang="en-US" altLang="zh-CN">
                <a:sym typeface="+mn-ea"/>
              </a:rPr>
              <a:t>50</a:t>
            </a:r>
            <a:r>
              <a:rPr lang="zh-CN" altLang="en-US">
                <a:sym typeface="+mn-ea"/>
              </a:rPr>
              <a:t>个</a:t>
            </a:r>
            <a:r>
              <a:rPr lang="en-US" altLang="zh-CN">
                <a:sym typeface="+mn-ea"/>
              </a:rPr>
              <a:t>BTC</a:t>
            </a:r>
            <a:r>
              <a:rPr lang="zh-CN" altLang="en-US">
                <a:sym typeface="+mn-ea"/>
              </a:rPr>
              <a:t>的奖励（区块高度为</a:t>
            </a:r>
            <a:r>
              <a:rPr lang="en-US" altLang="zh-CN">
                <a:sym typeface="+mn-ea"/>
              </a:rPr>
              <a:t>0-209999</a:t>
            </a:r>
            <a:r>
              <a:rPr lang="zh-CN" altLang="en-US">
                <a:sym typeface="+mn-ea"/>
              </a:rPr>
              <a:t>）</a:t>
            </a:r>
            <a:endParaRPr lang="zh-CN" altLang="en-US">
              <a:solidFill>
                <a:schemeClr val="tx1"/>
              </a:solidFill>
            </a:endParaRPr>
          </a:p>
          <a:p>
            <a:r>
              <a:rPr lang="en-US" altLang="zh-CN">
                <a:sym typeface="+mn-ea"/>
              </a:rPr>
              <a:t>2013 - 2017 </a:t>
            </a:r>
            <a:r>
              <a:rPr lang="zh-CN" altLang="en-US">
                <a:sym typeface="+mn-ea"/>
              </a:rPr>
              <a:t>年的 </a:t>
            </a:r>
            <a:r>
              <a:rPr lang="en-US" altLang="zh-CN">
                <a:sym typeface="+mn-ea"/>
              </a:rPr>
              <a:t>25</a:t>
            </a:r>
            <a:r>
              <a:rPr lang="zh-CN" altLang="en-US">
                <a:sym typeface="+mn-ea"/>
              </a:rPr>
              <a:t>个</a:t>
            </a:r>
            <a:r>
              <a:rPr lang="en-US" altLang="zh-CN">
                <a:sym typeface="+mn-ea"/>
              </a:rPr>
              <a:t>BTC</a:t>
            </a:r>
            <a:r>
              <a:rPr lang="zh-CN" altLang="en-US">
                <a:sym typeface="+mn-ea"/>
              </a:rPr>
              <a:t>的奖励（区块高度为</a:t>
            </a:r>
            <a:r>
              <a:rPr lang="en-US" altLang="zh-CN">
                <a:sym typeface="+mn-ea"/>
              </a:rPr>
              <a:t>21</a:t>
            </a:r>
            <a:r>
              <a:rPr lang="zh-CN" altLang="en-US">
                <a:sym typeface="+mn-ea"/>
              </a:rPr>
              <a:t>万</a:t>
            </a:r>
            <a:r>
              <a:rPr lang="en-US" altLang="zh-CN">
                <a:sym typeface="+mn-ea"/>
              </a:rPr>
              <a:t>-419999</a:t>
            </a:r>
            <a:r>
              <a:rPr lang="zh-CN" altLang="en-US">
                <a:sym typeface="+mn-ea"/>
              </a:rPr>
              <a:t>）</a:t>
            </a:r>
            <a:endParaRPr lang="zh-CN" altLang="en-US">
              <a:sym typeface="+mn-ea"/>
            </a:endParaRPr>
          </a:p>
          <a:p>
            <a:r>
              <a:rPr lang="zh-CN" altLang="en-US">
                <a:sym typeface="+mn-ea"/>
              </a:rPr>
              <a:t>我们现今处于</a:t>
            </a:r>
            <a:r>
              <a:rPr lang="en-US" altLang="zh-CN">
                <a:sym typeface="+mn-ea"/>
              </a:rPr>
              <a:t>12.5</a:t>
            </a:r>
            <a:r>
              <a:rPr lang="zh-CN" altLang="en-US">
                <a:sym typeface="+mn-ea"/>
              </a:rPr>
              <a:t>个</a:t>
            </a:r>
            <a:r>
              <a:rPr lang="en-US" altLang="zh-CN">
                <a:sym typeface="+mn-ea"/>
              </a:rPr>
              <a:t>BTC</a:t>
            </a:r>
            <a:r>
              <a:rPr lang="zh-CN" altLang="en-US">
                <a:sym typeface="+mn-ea"/>
              </a:rPr>
              <a:t>的奖励</a:t>
            </a:r>
            <a:r>
              <a:rPr lang="en-US" altLang="zh-CN">
                <a:sym typeface="+mn-ea"/>
              </a:rPr>
              <a:t>,</a:t>
            </a:r>
            <a:r>
              <a:rPr lang="zh-CN" altLang="en-US">
                <a:sym typeface="+mn-ea"/>
              </a:rPr>
              <a:t>到</a:t>
            </a:r>
            <a:r>
              <a:rPr lang="en-US" altLang="zh-CN">
                <a:sym typeface="+mn-ea"/>
              </a:rPr>
              <a:t>2021</a:t>
            </a:r>
            <a:r>
              <a:rPr lang="zh-CN" altLang="en-US">
                <a:sym typeface="+mn-ea"/>
              </a:rPr>
              <a:t>年（区块高度为</a:t>
            </a:r>
            <a:r>
              <a:rPr lang="en-US" altLang="zh-CN">
                <a:sym typeface="+mn-ea"/>
              </a:rPr>
              <a:t>42</a:t>
            </a:r>
            <a:r>
              <a:rPr lang="zh-CN" altLang="en-US">
                <a:sym typeface="+mn-ea"/>
              </a:rPr>
              <a:t>万</a:t>
            </a:r>
            <a:r>
              <a:rPr lang="en-US" altLang="zh-CN">
                <a:sym typeface="+mn-ea"/>
              </a:rPr>
              <a:t>-629999</a:t>
            </a:r>
            <a:r>
              <a:rPr lang="zh-CN" altLang="en-US">
                <a:sym typeface="+mn-ea"/>
              </a:rPr>
              <a:t>）</a:t>
            </a:r>
            <a:endParaRPr lang="zh-CN" altLang="en-US">
              <a:sym typeface="+mn-ea"/>
            </a:endParaRPr>
          </a:p>
          <a:p>
            <a:pPr marL="0" indent="0">
              <a:buNone/>
            </a:pPr>
            <a:endParaRPr lang="zh-CN" altLang="en-US"/>
          </a:p>
          <a:p>
            <a:pPr marL="0" indent="0">
              <a:buNone/>
            </a:pPr>
            <a:r>
              <a:rPr lang="zh-CN" altLang="en-US"/>
              <a:t>比特币总共只有</a:t>
            </a:r>
            <a:r>
              <a:rPr lang="en-US" altLang="zh-CN"/>
              <a:t>21000 000</a:t>
            </a:r>
            <a:r>
              <a:rPr lang="zh-CN" altLang="en-US"/>
              <a:t>个，到了</a:t>
            </a:r>
            <a:r>
              <a:rPr lang="en-US" altLang="zh-CN"/>
              <a:t>2140</a:t>
            </a:r>
            <a:r>
              <a:rPr lang="zh-CN" altLang="en-US"/>
              <a:t>年比特币区块奖励就会发完了。</a:t>
            </a:r>
            <a:endParaRPr lang="zh-CN" altLang="en-US"/>
          </a:p>
          <a:p>
            <a:pPr marL="0" indent="0">
              <a:buNone/>
            </a:pPr>
            <a:endParaRPr lang="zh-CN" altLang="en-US"/>
          </a:p>
          <a:p>
            <a:pPr marL="0" indent="0">
              <a:buNone/>
            </a:pPr>
            <a:r>
              <a:rPr lang="zh-CN" altLang="en-US"/>
              <a:t>这里需要注意的是比特币的最小单位是</a:t>
            </a:r>
            <a:r>
              <a:rPr lang="zh-CN" altLang="en-US" b="1">
                <a:solidFill>
                  <a:srgbClr val="C00000"/>
                </a:solidFill>
              </a:rPr>
              <a:t>聪</a:t>
            </a:r>
            <a:r>
              <a:rPr lang="zh-CN" altLang="en-US"/>
              <a:t>不是</a:t>
            </a:r>
            <a:r>
              <a:rPr lang="zh-CN" altLang="en-US" b="1">
                <a:solidFill>
                  <a:srgbClr val="C00000"/>
                </a:solidFill>
              </a:rPr>
              <a:t>个，</a:t>
            </a:r>
            <a:r>
              <a:rPr lang="en-US" altLang="zh-CN" b="1">
                <a:solidFill>
                  <a:srgbClr val="C00000"/>
                </a:solidFill>
              </a:rPr>
              <a:t>1</a:t>
            </a:r>
            <a:r>
              <a:rPr lang="zh-CN" altLang="en-US" b="1">
                <a:solidFill>
                  <a:srgbClr val="C00000"/>
                </a:solidFill>
              </a:rPr>
              <a:t>聪</a:t>
            </a:r>
            <a:r>
              <a:rPr lang="en-US" altLang="zh-CN" b="1">
                <a:solidFill>
                  <a:srgbClr val="C00000"/>
                </a:solidFill>
              </a:rPr>
              <a:t>=</a:t>
            </a:r>
            <a:r>
              <a:rPr lang="zh-CN" altLang="en-US" b="1">
                <a:solidFill>
                  <a:srgbClr val="C00000"/>
                </a:solidFill>
              </a:rPr>
              <a:t>一亿分之一个比特币</a:t>
            </a:r>
            <a:endParaRPr lang="zh-CN" altLang="en-US" b="1">
              <a:solidFill>
                <a:srgbClr val="C00000"/>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95960" y="561273"/>
            <a:ext cx="4681654" cy="1428161"/>
          </a:xfrm>
        </p:spPr>
        <p:txBody>
          <a:bodyPr/>
          <a:lstStyle/>
          <a:p>
            <a:r>
              <a:rPr lang="en-US" altLang="zh-CN" dirty="0">
                <a:solidFill>
                  <a:schemeClr val="tx1"/>
                </a:solidFill>
              </a:rPr>
              <a:t>2140</a:t>
            </a:r>
            <a:r>
              <a:rPr lang="zh-CN" altLang="en-US" dirty="0">
                <a:solidFill>
                  <a:schemeClr val="tx1"/>
                </a:solidFill>
              </a:rPr>
              <a:t>年比特币发完了怎么办？</a:t>
            </a:r>
            <a:endParaRPr lang="zh-CN" altLang="en-US" dirty="0">
              <a:solidFill>
                <a:schemeClr val="tx1"/>
              </a:solidFill>
            </a:endParaRPr>
          </a:p>
        </p:txBody>
      </p:sp>
      <p:pic>
        <p:nvPicPr>
          <p:cNvPr id="4" name="图片占位符 3"/>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t="17" b="17"/>
          <a:stretch>
            <a:fillRect/>
          </a:stretch>
        </p:blipFill>
        <p:spPr/>
      </p:pic>
      <p:sp>
        <p:nvSpPr>
          <p:cNvPr id="7" name="文本框 6"/>
          <p:cNvSpPr txBox="1"/>
          <p:nvPr/>
        </p:nvSpPr>
        <p:spPr>
          <a:xfrm>
            <a:off x="599440" y="1989455"/>
            <a:ext cx="5212080" cy="2030095"/>
          </a:xfrm>
          <a:prstGeom prst="rect">
            <a:avLst/>
          </a:prstGeom>
          <a:noFill/>
        </p:spPr>
        <p:txBody>
          <a:bodyPr wrap="none" rtlCol="0">
            <a:spAutoFit/>
          </a:bodyPr>
          <a:p>
            <a:r>
              <a:rPr lang="zh-CN" altLang="en-US"/>
              <a:t>很多人会想到一个这样的问题，如果</a:t>
            </a:r>
            <a:r>
              <a:rPr lang="en-US" altLang="zh-CN"/>
              <a:t>2140</a:t>
            </a:r>
            <a:r>
              <a:rPr lang="zh-CN" altLang="en-US"/>
              <a:t>年</a:t>
            </a:r>
            <a:endParaRPr lang="zh-CN" altLang="en-US"/>
          </a:p>
          <a:p>
            <a:endParaRPr lang="zh-CN" altLang="en-US"/>
          </a:p>
          <a:p>
            <a:r>
              <a:rPr lang="en-US" altLang="zh-CN"/>
              <a:t>2100</a:t>
            </a:r>
            <a:r>
              <a:rPr lang="zh-CN" altLang="en-US"/>
              <a:t>万个比特币发完了，难道比特币就无法正常</a:t>
            </a:r>
            <a:endParaRPr lang="zh-CN" altLang="en-US"/>
          </a:p>
          <a:p>
            <a:endParaRPr lang="zh-CN" altLang="en-US"/>
          </a:p>
          <a:p>
            <a:r>
              <a:rPr lang="zh-CN" altLang="en-US"/>
              <a:t>运行了吗，答案是否定的，因为比特币的奖励机制</a:t>
            </a:r>
            <a:endParaRPr lang="zh-CN" altLang="en-US"/>
          </a:p>
          <a:p>
            <a:endParaRPr lang="en-US" altLang="zh-CN"/>
          </a:p>
          <a:p>
            <a:r>
              <a:rPr lang="zh-CN" altLang="en-US"/>
              <a:t>除了</a:t>
            </a:r>
            <a:r>
              <a:rPr lang="en-US" altLang="zh-CN"/>
              <a:t>coinbase</a:t>
            </a:r>
            <a:r>
              <a:rPr lang="zh-CN" altLang="en-US"/>
              <a:t>还有交易费奖励（即手续费）</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88595" y="116840"/>
            <a:ext cx="8138160" cy="6462395"/>
          </a:xfrm>
          <a:prstGeom prst="rect">
            <a:avLst/>
          </a:prstGeom>
          <a:noFill/>
        </p:spPr>
        <p:txBody>
          <a:bodyPr wrap="square" rtlCol="0">
            <a:spAutoFit/>
          </a:bodyPr>
          <a:p>
            <a:r>
              <a:rPr lang="zh-CN" altLang="en-US"/>
              <a:t>总结： 比特币是什么？</a:t>
            </a:r>
            <a:endParaRPr lang="zh-CN" altLang="en-US"/>
          </a:p>
          <a:p>
            <a:endParaRPr lang="zh-CN" altLang="en-US"/>
          </a:p>
          <a:p>
            <a:r>
              <a:rPr lang="en-US" altLang="zh-CN"/>
              <a:t>1.</a:t>
            </a:r>
            <a:r>
              <a:rPr lang="zh-CN" altLang="en-US"/>
              <a:t>比特币是加密数字货币，没有现钞，没有实体货币，没有银行网点</a:t>
            </a:r>
            <a:endParaRPr lang="zh-CN" altLang="en-US"/>
          </a:p>
          <a:p>
            <a:endParaRPr lang="zh-CN" altLang="en-US"/>
          </a:p>
          <a:p>
            <a:r>
              <a:rPr lang="en-US" altLang="zh-CN"/>
              <a:t>2.</a:t>
            </a:r>
            <a:r>
              <a:rPr lang="zh-CN" altLang="en-US"/>
              <a:t>所有账目公开透明</a:t>
            </a:r>
            <a:endParaRPr lang="zh-CN" altLang="en-US"/>
          </a:p>
          <a:p>
            <a:endParaRPr lang="zh-CN" altLang="en-US"/>
          </a:p>
          <a:p>
            <a:r>
              <a:rPr lang="en-US" altLang="zh-CN"/>
              <a:t>3.</a:t>
            </a:r>
            <a:r>
              <a:rPr lang="zh-CN" altLang="en-US"/>
              <a:t>比特币是基于</a:t>
            </a:r>
            <a:r>
              <a:rPr lang="en-US" altLang="zh-CN"/>
              <a:t>P2P</a:t>
            </a:r>
            <a:r>
              <a:rPr lang="zh-CN" altLang="en-US"/>
              <a:t>网络的一种分布式系统</a:t>
            </a:r>
            <a:endParaRPr lang="zh-CN" altLang="en-US"/>
          </a:p>
          <a:p>
            <a:endParaRPr lang="zh-CN" altLang="en-US"/>
          </a:p>
          <a:p>
            <a:r>
              <a:rPr lang="en-US" altLang="zh-CN"/>
              <a:t>4.</a:t>
            </a:r>
            <a:r>
              <a:rPr lang="zh-CN" altLang="en-US"/>
              <a:t>比特币的交易基于密码学中的非对称加密技术实现</a:t>
            </a:r>
            <a:endParaRPr lang="zh-CN" altLang="en-US"/>
          </a:p>
          <a:p>
            <a:endParaRPr lang="zh-CN" altLang="en-US"/>
          </a:p>
          <a:p>
            <a:r>
              <a:rPr lang="en-US" altLang="zh-CN"/>
              <a:t>5.</a:t>
            </a:r>
            <a:r>
              <a:rPr lang="zh-CN" altLang="en-US"/>
              <a:t>比特币通过挖矿产生的</a:t>
            </a:r>
            <a:endParaRPr lang="zh-CN" altLang="en-US"/>
          </a:p>
          <a:p>
            <a:endParaRPr lang="zh-CN" altLang="en-US"/>
          </a:p>
          <a:p>
            <a:r>
              <a:rPr lang="en-US" altLang="zh-CN"/>
              <a:t>6.</a:t>
            </a:r>
            <a:r>
              <a:rPr lang="zh-CN" altLang="en-US"/>
              <a:t>比特币的特性</a:t>
            </a:r>
            <a:r>
              <a:rPr lang="en-US" altLang="zh-CN"/>
              <a:t>:</a:t>
            </a:r>
            <a:endParaRPr lang="en-US" altLang="zh-CN"/>
          </a:p>
          <a:p>
            <a:endParaRPr lang="en-US" altLang="zh-CN"/>
          </a:p>
          <a:p>
            <a:r>
              <a:rPr lang="en-US" altLang="zh-CN"/>
              <a:t>a.</a:t>
            </a:r>
            <a:r>
              <a:rPr lang="zh-CN" altLang="en-US"/>
              <a:t>硬通货：比特币是数字货币中的黄金，</a:t>
            </a:r>
            <a:r>
              <a:rPr lang="en-US" altLang="zh-CN"/>
              <a:t>1</a:t>
            </a:r>
            <a:r>
              <a:rPr lang="zh-CN" altLang="en-US"/>
              <a:t>比特币</a:t>
            </a:r>
            <a:r>
              <a:rPr lang="en-US" altLang="zh-CN"/>
              <a:t>=1orz</a:t>
            </a:r>
            <a:r>
              <a:rPr lang="zh-CN" altLang="en-US"/>
              <a:t>黄金，不过只能在部分国家交易，中国是非法的</a:t>
            </a:r>
            <a:endParaRPr lang="zh-CN" altLang="en-US"/>
          </a:p>
          <a:p>
            <a:endParaRPr lang="zh-CN" altLang="en-US"/>
          </a:p>
          <a:p>
            <a:r>
              <a:rPr lang="en-US" altLang="zh-CN"/>
              <a:t>b.</a:t>
            </a:r>
            <a:r>
              <a:rPr lang="zh-CN" altLang="en-US"/>
              <a:t>易携带：私钥 </a:t>
            </a:r>
            <a:endParaRPr lang="zh-CN" altLang="en-US"/>
          </a:p>
          <a:p>
            <a:endParaRPr lang="zh-CN" altLang="en-US"/>
          </a:p>
          <a:p>
            <a:r>
              <a:rPr lang="en-US" altLang="zh-CN"/>
              <a:t>c.</a:t>
            </a:r>
            <a:r>
              <a:rPr lang="zh-CN" altLang="en-US"/>
              <a:t>隐私性极强   </a:t>
            </a:r>
            <a:endParaRPr lang="zh-CN" altLang="en-US"/>
          </a:p>
          <a:p>
            <a:endParaRPr lang="zh-CN" altLang="en-US"/>
          </a:p>
          <a:p>
            <a:r>
              <a:rPr lang="en-US" altLang="zh-CN"/>
              <a:t>d.</a:t>
            </a:r>
            <a:r>
              <a:rPr lang="zh-CN" altLang="en-US"/>
              <a:t>通货紧缩</a:t>
            </a:r>
            <a:endParaRPr lang="zh-CN" altLang="en-US"/>
          </a:p>
          <a:p>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双重支付</a:t>
            </a:r>
            <a:endParaRPr lang="zh-CN" altLang="en-US"/>
          </a:p>
        </p:txBody>
      </p:sp>
      <p:sp>
        <p:nvSpPr>
          <p:cNvPr id="3" name="内容占位符 2"/>
          <p:cNvSpPr>
            <a:spLocks noGrp="1"/>
          </p:cNvSpPr>
          <p:nvPr>
            <p:ph idx="1"/>
          </p:nvPr>
        </p:nvSpPr>
        <p:spPr>
          <a:xfrm>
            <a:off x="838200" y="1449705"/>
            <a:ext cx="10515600" cy="5804535"/>
          </a:xfrm>
        </p:spPr>
        <p:txBody>
          <a:bodyPr>
            <a:normAutofit/>
          </a:bodyPr>
          <a:p>
            <a:r>
              <a:rPr lang="zh-CN" altLang="en-US"/>
              <a:t>如果同一笔钱（数字货币）被重复支付两次，就是双重支付问题，解决这个问题就相当于数字货币的防伪技术。这个问题在物理货币世界并不存在，因为你无法复制黄金。</a:t>
            </a:r>
            <a:endParaRPr lang="zh-CN" altLang="en-US"/>
          </a:p>
          <a:p>
            <a:r>
              <a:rPr lang="zh-CN" altLang="en-US"/>
              <a:t>理解双重支付其实非常简单</a:t>
            </a:r>
            <a:r>
              <a:rPr lang="en-US" altLang="zh-CN"/>
              <a:t>:</a:t>
            </a:r>
            <a:endParaRPr lang="en-US" altLang="zh-CN"/>
          </a:p>
          <a:p>
            <a:pPr marL="0" indent="0">
              <a:buNone/>
            </a:pPr>
            <a:r>
              <a:rPr lang="zh-CN" altLang="en-US"/>
              <a:t>张三拥有</a:t>
            </a:r>
            <a:r>
              <a:rPr lang="en-US" altLang="zh-CN"/>
              <a:t>100</a:t>
            </a:r>
            <a:r>
              <a:rPr lang="zh-CN" altLang="en-US"/>
              <a:t>个</a:t>
            </a:r>
            <a:r>
              <a:rPr lang="en-US" altLang="zh-CN"/>
              <a:t>BTC,</a:t>
            </a:r>
            <a:r>
              <a:rPr lang="zh-CN" altLang="en-US"/>
              <a:t>他将这</a:t>
            </a:r>
            <a:r>
              <a:rPr lang="en-US" altLang="zh-CN"/>
              <a:t>100</a:t>
            </a:r>
            <a:r>
              <a:rPr lang="zh-CN" altLang="en-US"/>
              <a:t>个</a:t>
            </a:r>
            <a:r>
              <a:rPr lang="en-US" altLang="zh-CN"/>
              <a:t>BTC</a:t>
            </a:r>
            <a:r>
              <a:rPr lang="zh-CN" altLang="en-US"/>
              <a:t>转给了李四，李四确认了收到了</a:t>
            </a:r>
            <a:r>
              <a:rPr lang="en-US" altLang="zh-CN"/>
              <a:t>100</a:t>
            </a:r>
            <a:r>
              <a:rPr lang="zh-CN" altLang="en-US"/>
              <a:t>个</a:t>
            </a:r>
            <a:r>
              <a:rPr lang="en-US" altLang="zh-CN"/>
              <a:t>BTC,</a:t>
            </a:r>
            <a:r>
              <a:rPr lang="zh-CN" altLang="en-US"/>
              <a:t>然后把现金转给了张三，这个交易被确认为区块高度是</a:t>
            </a:r>
            <a:r>
              <a:rPr lang="en-US" altLang="zh-CN"/>
              <a:t>x</a:t>
            </a:r>
            <a:endParaRPr lang="zh-CN" altLang="en-US"/>
          </a:p>
          <a:p>
            <a:pPr marL="0" indent="0">
              <a:buNone/>
            </a:pPr>
            <a:r>
              <a:rPr lang="zh-CN" altLang="en-US"/>
              <a:t>这时假设，张三是一个非常厉害的黑客，在</a:t>
            </a:r>
            <a:r>
              <a:rPr lang="en-US" altLang="zh-CN"/>
              <a:t>x</a:t>
            </a:r>
            <a:r>
              <a:rPr lang="zh-CN" altLang="en-US"/>
              <a:t>区块被确认的同时马上发起交易，张三又将</a:t>
            </a:r>
            <a:r>
              <a:rPr lang="en-US" altLang="zh-CN"/>
              <a:t>100</a:t>
            </a:r>
            <a:r>
              <a:rPr lang="zh-CN" altLang="en-US"/>
              <a:t>个</a:t>
            </a:r>
            <a:r>
              <a:rPr lang="en-US" altLang="zh-CN"/>
              <a:t>BTC</a:t>
            </a:r>
            <a:r>
              <a:rPr lang="zh-CN" altLang="en-US"/>
              <a:t>转给了王五（也就是比特币系统在这时依然认为张三有</a:t>
            </a:r>
            <a:r>
              <a:rPr lang="en-US" altLang="zh-CN"/>
              <a:t>100BTC</a:t>
            </a:r>
            <a:r>
              <a:rPr lang="zh-CN" altLang="en-US"/>
              <a:t>）</a:t>
            </a:r>
            <a:r>
              <a:rPr lang="zh-CN" altLang="en-US">
                <a:sym typeface="+mn-ea"/>
              </a:rPr>
              <a:t>，这个交易被确认为区块高度是</a:t>
            </a:r>
            <a:r>
              <a:rPr lang="en-US" altLang="zh-CN">
                <a:sym typeface="+mn-ea"/>
              </a:rPr>
              <a:t>y,</a:t>
            </a:r>
            <a:r>
              <a:rPr lang="zh-CN" altLang="en-US">
                <a:sym typeface="+mn-ea"/>
              </a:rPr>
              <a:t>由于</a:t>
            </a:r>
            <a:r>
              <a:rPr lang="en-US" altLang="zh-CN">
                <a:sym typeface="+mn-ea"/>
              </a:rPr>
              <a:t>x</a:t>
            </a:r>
            <a:r>
              <a:rPr lang="zh-CN" altLang="en-US">
                <a:sym typeface="+mn-ea"/>
              </a:rPr>
              <a:t>区块和</a:t>
            </a:r>
            <a:r>
              <a:rPr lang="en-US" altLang="zh-CN">
                <a:sym typeface="+mn-ea"/>
              </a:rPr>
              <a:t>y</a:t>
            </a:r>
            <a:r>
              <a:rPr lang="zh-CN" altLang="en-US">
                <a:sym typeface="+mn-ea"/>
              </a:rPr>
              <a:t>区块都是用了相同的那个</a:t>
            </a:r>
            <a:r>
              <a:rPr lang="en-US" altLang="zh-CN">
                <a:sym typeface="+mn-ea"/>
              </a:rPr>
              <a:t>100BTC,</a:t>
            </a:r>
            <a:r>
              <a:rPr lang="zh-CN" altLang="en-US">
                <a:sym typeface="+mn-ea"/>
              </a:rPr>
              <a:t>所以这时高度为</a:t>
            </a:r>
            <a:r>
              <a:rPr lang="en-US" altLang="zh-CN">
                <a:sym typeface="+mn-ea"/>
              </a:rPr>
              <a:t>x</a:t>
            </a:r>
            <a:r>
              <a:rPr lang="zh-CN" altLang="en-US">
                <a:sym typeface="+mn-ea"/>
              </a:rPr>
              <a:t>的区块被视为无效交易，被称为孤块</a:t>
            </a:r>
            <a:r>
              <a:rPr lang="en-US" altLang="zh-CN">
                <a:sym typeface="+mn-ea"/>
              </a:rPr>
              <a:t>,y</a:t>
            </a:r>
            <a:r>
              <a:rPr lang="zh-CN" altLang="en-US">
                <a:sym typeface="+mn-ea"/>
              </a:rPr>
              <a:t>才是有效区块，</a:t>
            </a:r>
            <a:r>
              <a:rPr lang="zh-CN" altLang="en-US"/>
              <a:t>这样张三就实现了双重支付。</a:t>
            </a:r>
            <a:endParaRPr lang="zh-CN" altLang="en-US"/>
          </a:p>
          <a:p>
            <a:pPr marL="0" indent="0">
              <a:buNone/>
            </a:pPr>
            <a:endParaRPr lang="zh-CN" altLang="en-US"/>
          </a:p>
          <a:p>
            <a:pPr marL="0" indent="0">
              <a:buNone/>
            </a:pPr>
            <a:endParaRPr lang="zh-CN" altLang="en-US"/>
          </a:p>
          <a:p>
            <a:endParaRPr lang="zh-CN" altLang="en-US"/>
          </a:p>
          <a:p>
            <a:endParaRPr lang="zh-CN" altLang="en-US"/>
          </a:p>
          <a:p>
            <a:endParaRPr lang="en-US" altLang="zh-CN"/>
          </a:p>
          <a:p>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2720" y="228600"/>
            <a:ext cx="11612880" cy="5908040"/>
          </a:xfrm>
          <a:prstGeom prst="rect">
            <a:avLst/>
          </a:prstGeom>
          <a:noFill/>
        </p:spPr>
        <p:txBody>
          <a:bodyPr wrap="none" rtlCol="0">
            <a:spAutoFit/>
          </a:bodyPr>
          <a:p>
            <a:pPr algn="l"/>
            <a:r>
              <a:rPr lang="zh-CN" altLang="en-US"/>
              <a:t>1</a:t>
            </a:r>
            <a:r>
              <a:rPr lang="en-US" altLang="zh-CN"/>
              <a:t>.</a:t>
            </a:r>
            <a:r>
              <a:rPr lang="zh-CN" altLang="en-US">
                <a:sym typeface="+mn-ea"/>
              </a:rPr>
              <a:t>所有的交易全网公开：历史交易全网公开，那么每个账号里面有多少比特币，</a:t>
            </a:r>
            <a:endParaRPr lang="zh-CN" altLang="en-US"/>
          </a:p>
          <a:p>
            <a:pPr algn="l"/>
            <a:r>
              <a:rPr lang="zh-CN" altLang="en-US">
                <a:sym typeface="+mn-ea"/>
              </a:rPr>
              <a:t>并不是由一个数据来表示的，而是根据历史交易得出来的。而这个遍历所有区块中的交易中的输出确定的</a:t>
            </a:r>
            <a:endParaRPr lang="zh-CN" altLang="en-US"/>
          </a:p>
          <a:p>
            <a:pPr algn="l"/>
            <a:endParaRPr lang="zh-CN" altLang="en-US"/>
          </a:p>
          <a:p>
            <a:pPr algn="l"/>
            <a:endParaRPr lang="zh-CN" altLang="en-US"/>
          </a:p>
          <a:p>
            <a:pPr algn="l"/>
            <a:r>
              <a:rPr lang="zh-CN" altLang="en-US"/>
              <a:t>2</a:t>
            </a:r>
            <a:r>
              <a:rPr lang="en-US" altLang="zh-CN"/>
              <a:t>.</a:t>
            </a:r>
            <a:r>
              <a:rPr lang="zh-CN" altLang="en-US"/>
              <a:t> 需要有时间戳，所有交易有先后顺序：所有交易，要按照先后顺序，给其加上时间戳，</a:t>
            </a:r>
            <a:endParaRPr lang="zh-CN" altLang="en-US"/>
          </a:p>
          <a:p>
            <a:pPr algn="l"/>
            <a:r>
              <a:rPr lang="zh-CN" altLang="en-US"/>
              <a:t>前面一笔交易成功后，整个交易链被公认后，下一笔交易是基于上一笔交易来生成的，整个交易就是一个交易链，</a:t>
            </a:r>
            <a:endParaRPr lang="zh-CN" altLang="en-US"/>
          </a:p>
          <a:p>
            <a:pPr algn="l"/>
            <a:r>
              <a:rPr lang="zh-CN" altLang="en-US"/>
              <a:t>这样才能保证不被双重支付。</a:t>
            </a:r>
            <a:endParaRPr lang="zh-CN" altLang="en-US"/>
          </a:p>
          <a:p>
            <a:pPr algn="l"/>
            <a:endParaRPr lang="zh-CN" altLang="en-US"/>
          </a:p>
          <a:p>
            <a:pPr algn="l"/>
            <a:endParaRPr lang="zh-CN" altLang="en-US"/>
          </a:p>
          <a:p>
            <a:pPr algn="l"/>
            <a:r>
              <a:rPr lang="en-US" altLang="zh-CN"/>
              <a:t>3.比特币会对前一次的交易和下一位拥有者的公钥签署一个数字签名，</a:t>
            </a:r>
            <a:endParaRPr lang="en-US" altLang="zh-CN"/>
          </a:p>
          <a:p>
            <a:pPr algn="l"/>
            <a:r>
              <a:rPr lang="en-US" altLang="zh-CN"/>
              <a:t>将这个签名附加在比特币的末尾发送给下一位所有者</a:t>
            </a:r>
            <a:endParaRPr lang="en-US" altLang="zh-CN"/>
          </a:p>
          <a:p>
            <a:pPr algn="l"/>
            <a:endParaRPr lang="zh-CN" altLang="en-US"/>
          </a:p>
          <a:p>
            <a:pPr algn="l"/>
            <a:r>
              <a:rPr lang="en-US" altLang="zh-CN"/>
              <a:t>4.</a:t>
            </a:r>
            <a:r>
              <a:rPr lang="zh-CN" altLang="en-US"/>
              <a:t> 需要投入计算资源对交易进行确认：交易的确认，需要投入计算资源来确认，比特币引入了工作量证明，</a:t>
            </a:r>
            <a:endParaRPr lang="zh-CN" altLang="en-US"/>
          </a:p>
          <a:p>
            <a:pPr algn="l"/>
            <a:r>
              <a:rPr lang="zh-CN" altLang="en-US"/>
              <a:t>矿工投入计算力来打包交易，若需修改某个区块上的交易，需重新计算自区块以来所有区块，</a:t>
            </a:r>
            <a:endParaRPr lang="zh-CN" altLang="en-US"/>
          </a:p>
          <a:p>
            <a:pPr algn="l"/>
            <a:r>
              <a:rPr lang="zh-CN" altLang="en-US"/>
              <a:t>参考比特币网络目前的算力，这在数学上几乎是不可能的。</a:t>
            </a:r>
            <a:endParaRPr lang="zh-CN" altLang="en-US"/>
          </a:p>
          <a:p>
            <a:pPr algn="l"/>
            <a:endParaRPr lang="zh-CN" altLang="en-US"/>
          </a:p>
          <a:p>
            <a:pPr algn="l"/>
            <a:r>
              <a:rPr lang="zh-CN" altLang="en-US"/>
              <a:t>这里要主要：在比特币的挖矿中只有</a:t>
            </a:r>
            <a:r>
              <a:rPr lang="en-US" altLang="zh-CN"/>
              <a:t>6</a:t>
            </a:r>
            <a:r>
              <a:rPr lang="zh-CN" altLang="en-US"/>
              <a:t>个区块被确认，才会把区块加入到区块链</a:t>
            </a:r>
            <a:endParaRPr lang="zh-CN" altLang="en-US"/>
          </a:p>
          <a:p>
            <a:pPr algn="l"/>
            <a:r>
              <a:rPr lang="zh-CN" altLang="en-US"/>
              <a:t>也就是一笔交易需要等待至少</a:t>
            </a:r>
            <a:r>
              <a:rPr lang="en-US" altLang="zh-CN"/>
              <a:t>60</a:t>
            </a:r>
            <a:r>
              <a:rPr lang="zh-CN" altLang="en-US"/>
              <a:t>分钟才能确认的</a:t>
            </a:r>
            <a:r>
              <a:rPr lang="en-US" altLang="zh-CN"/>
              <a:t>,</a:t>
            </a:r>
            <a:r>
              <a:rPr lang="zh-CN" altLang="en-US"/>
              <a:t>这也是比特币交易的优点，也是缺点</a:t>
            </a:r>
            <a:endParaRPr lang="zh-CN" altLang="en-US"/>
          </a:p>
          <a:p>
            <a:pPr algn="l"/>
            <a:endParaRPr lang="zh-CN" altLang="en-US"/>
          </a:p>
          <a:p>
            <a:pPr algn="l"/>
            <a:endParaRPr lang="zh-CN" altLang="en-US"/>
          </a:p>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44675" y="2989580"/>
            <a:ext cx="8378825" cy="1428115"/>
          </a:xfrm>
        </p:spPr>
        <p:txBody>
          <a:bodyPr>
            <a:normAutofit/>
          </a:bodyPr>
          <a:p>
            <a:r>
              <a:rPr lang="zh-CN" altLang="en-US" b="1"/>
              <a:t>比特币</a:t>
            </a:r>
            <a:r>
              <a:rPr lang="en-US" altLang="zh-CN" b="1"/>
              <a:t>UTXO</a:t>
            </a:r>
            <a:r>
              <a:rPr lang="zh-CN" altLang="en-US" b="1"/>
              <a:t>交易和数字签名，挖矿机制</a:t>
            </a:r>
            <a:endParaRPr lang="zh-CN" altLang="en-US" sz="20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half" idx="2"/>
          </p:nvPr>
        </p:nvSpPr>
        <p:spPr>
          <a:xfrm>
            <a:off x="736600" y="456565"/>
            <a:ext cx="10239375" cy="5416550"/>
          </a:xfrm>
        </p:spPr>
        <p:txBody>
          <a:bodyPr>
            <a:normAutofit/>
          </a:bodyPr>
          <a:p>
            <a:r>
              <a:rPr lang="zh-CN" altLang="en-US"/>
              <a:t>张三有100元的UTXO，UTXO是不能细分的，就好像不能把现金撕开用是一个道理。所以只能先全部给到李四，然后李四再找零20元。</a:t>
            </a:r>
            <a:endParaRPr lang="zh-CN" altLang="en-US"/>
          </a:p>
          <a:p>
            <a:endParaRPr lang="zh-CN" altLang="en-US"/>
          </a:p>
          <a:p>
            <a:r>
              <a:rPr lang="zh-CN" altLang="en-US"/>
              <a:t>交易完成后产生了2个UTXO，一个是李四的80元，一个是找给张三的20元。</a:t>
            </a:r>
            <a:endParaRPr lang="zh-CN" altLang="en-US"/>
          </a:p>
          <a:p>
            <a:endParaRPr lang="zh-CN" altLang="en-US"/>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olidFill>
                  <a:schemeClr val="tx1"/>
                </a:solidFill>
              </a:rPr>
              <a:t>UTXO</a:t>
            </a:r>
            <a:r>
              <a:rPr lang="zh-CN" altLang="en-US" sz="3600" dirty="0">
                <a:solidFill>
                  <a:schemeClr val="tx1"/>
                </a:solidFill>
              </a:rPr>
              <a:t>交易</a:t>
            </a:r>
            <a:r>
              <a:rPr lang="en-US" altLang="zh-CN" sz="3600" dirty="0">
                <a:solidFill>
                  <a:schemeClr val="tx1"/>
                </a:solidFill>
              </a:rPr>
              <a:t>1 </a:t>
            </a:r>
            <a:r>
              <a:rPr lang="zh-CN" altLang="en-US" sz="3600" dirty="0">
                <a:solidFill>
                  <a:schemeClr val="tx1"/>
                </a:solidFill>
              </a:rPr>
              <a:t>： 交易数据结构</a:t>
            </a:r>
            <a:endParaRPr lang="zh-CN" altLang="en-US" sz="3600" dirty="0">
              <a:solidFill>
                <a:schemeClr val="tx1"/>
              </a:solidFill>
            </a:endParaRPr>
          </a:p>
        </p:txBody>
      </p:sp>
      <p:graphicFrame>
        <p:nvGraphicFramePr>
          <p:cNvPr id="5" name="表格 4"/>
          <p:cNvGraphicFramePr/>
          <p:nvPr/>
        </p:nvGraphicFramePr>
        <p:xfrm>
          <a:off x="838200" y="1534160"/>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                              </a:t>
                      </a:r>
                      <a:r>
                        <a:rPr lang="zh-CN" altLang="en-US"/>
                        <a:t>字段</a:t>
                      </a:r>
                      <a:endParaRPr lang="zh-CN" altLang="en-US"/>
                    </a:p>
                  </a:txBody>
                  <a:tcPr/>
                </a:tc>
                <a:tc>
                  <a:txBody>
                    <a:bodyPr/>
                    <a:p>
                      <a:pPr>
                        <a:buNone/>
                      </a:pPr>
                      <a:r>
                        <a:rPr lang="en-US" altLang="zh-CN"/>
                        <a:t>                    </a:t>
                      </a:r>
                      <a:r>
                        <a:rPr lang="zh-CN" altLang="en-US"/>
                        <a:t>说明</a:t>
                      </a:r>
                      <a:endParaRPr lang="zh-CN" altLang="en-US"/>
                    </a:p>
                  </a:txBody>
                  <a:tcPr/>
                </a:tc>
              </a:tr>
              <a:tr h="381000">
                <a:tc>
                  <a:txBody>
                    <a:bodyPr/>
                    <a:p>
                      <a:pPr>
                        <a:buNone/>
                      </a:pPr>
                      <a:r>
                        <a:rPr lang="en-US" altLang="zh-CN"/>
                        <a:t>                            </a:t>
                      </a:r>
                      <a:r>
                        <a:rPr lang="zh-CN" altLang="en-US"/>
                        <a:t>交易</a:t>
                      </a:r>
                      <a:r>
                        <a:rPr lang="en-US" altLang="zh-CN"/>
                        <a:t>ID</a:t>
                      </a:r>
                      <a:endParaRPr lang="en-US" altLang="zh-CN"/>
                    </a:p>
                  </a:txBody>
                  <a:tcPr/>
                </a:tc>
                <a:tc>
                  <a:txBody>
                    <a:bodyPr/>
                    <a:p>
                      <a:pPr>
                        <a:buNone/>
                      </a:pPr>
                      <a:r>
                        <a:rPr lang="zh-CN" altLang="en-US"/>
                        <a:t>交易</a:t>
                      </a:r>
                      <a:r>
                        <a:rPr lang="en-US" altLang="zh-CN"/>
                        <a:t>id</a:t>
                      </a:r>
                      <a:r>
                        <a:rPr lang="zh-CN" altLang="en-US"/>
                        <a:t>是交易的唯一标识</a:t>
                      </a:r>
                      <a:endParaRPr lang="zh-CN" altLang="en-US"/>
                    </a:p>
                  </a:txBody>
                  <a:tcPr/>
                </a:tc>
              </a:tr>
              <a:tr h="381000">
                <a:tc>
                  <a:txBody>
                    <a:bodyPr/>
                    <a:p>
                      <a:pPr>
                        <a:buNone/>
                      </a:pPr>
                      <a:r>
                        <a:rPr lang="en-US" altLang="zh-CN"/>
                        <a:t>                            </a:t>
                      </a:r>
                      <a:r>
                        <a:rPr lang="zh-CN" altLang="en-US"/>
                        <a:t>输入集</a:t>
                      </a:r>
                      <a:endParaRPr lang="zh-CN" altLang="en-US"/>
                    </a:p>
                  </a:txBody>
                  <a:tcPr/>
                </a:tc>
                <a:tc>
                  <a:txBody>
                    <a:bodyPr/>
                    <a:p>
                      <a:pPr>
                        <a:buNone/>
                      </a:pPr>
                      <a:r>
                        <a:rPr lang="zh-CN" altLang="en-US"/>
                        <a:t>输入数据结构的集合</a:t>
                      </a:r>
                      <a:endParaRPr lang="zh-CN" altLang="en-US"/>
                    </a:p>
                  </a:txBody>
                  <a:tcPr/>
                </a:tc>
              </a:tr>
              <a:tr h="381000">
                <a:tc>
                  <a:txBody>
                    <a:bodyPr/>
                    <a:p>
                      <a:pPr>
                        <a:buNone/>
                      </a:pPr>
                      <a:r>
                        <a:rPr lang="en-US" altLang="zh-CN"/>
                        <a:t>                            </a:t>
                      </a:r>
                      <a:r>
                        <a:rPr lang="zh-CN" altLang="en-US"/>
                        <a:t>输出集</a:t>
                      </a:r>
                      <a:endParaRPr lang="zh-CN" altLang="en-US"/>
                    </a:p>
                  </a:txBody>
                  <a:tcPr/>
                </a:tc>
                <a:tc>
                  <a:txBody>
                    <a:bodyPr/>
                    <a:p>
                      <a:pPr>
                        <a:buNone/>
                      </a:pPr>
                      <a:r>
                        <a:rPr lang="zh-CN" altLang="en-US"/>
                        <a:t>输出数据结构的集合</a:t>
                      </a:r>
                      <a:endParaRPr lang="zh-CN" altLang="en-US"/>
                    </a:p>
                  </a:txBody>
                  <a:tcPr/>
                </a:tc>
              </a:tr>
            </a:tbl>
          </a:graphicData>
        </a:graphic>
      </p:graphicFrame>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olidFill>
                  <a:schemeClr val="tx1"/>
                </a:solidFill>
              </a:rPr>
              <a:t>UTXO</a:t>
            </a:r>
            <a:r>
              <a:rPr lang="zh-CN" altLang="en-US" sz="3600" dirty="0">
                <a:solidFill>
                  <a:schemeClr val="tx1"/>
                </a:solidFill>
              </a:rPr>
              <a:t>交易</a:t>
            </a:r>
            <a:r>
              <a:rPr lang="en-US" altLang="zh-CN" sz="3600" dirty="0">
                <a:solidFill>
                  <a:schemeClr val="tx1"/>
                </a:solidFill>
              </a:rPr>
              <a:t>2 </a:t>
            </a:r>
            <a:r>
              <a:rPr lang="zh-CN" altLang="en-US" sz="3600" dirty="0">
                <a:solidFill>
                  <a:schemeClr val="tx1"/>
                </a:solidFill>
              </a:rPr>
              <a:t>： 输入数据结构</a:t>
            </a:r>
            <a:endParaRPr lang="zh-CN" altLang="en-US" sz="3600" dirty="0">
              <a:solidFill>
                <a:schemeClr val="tx1"/>
              </a:solidFill>
            </a:endParaRPr>
          </a:p>
        </p:txBody>
      </p:sp>
      <p:graphicFrame>
        <p:nvGraphicFramePr>
          <p:cNvPr id="5" name="表格 4"/>
          <p:cNvGraphicFramePr/>
          <p:nvPr/>
        </p:nvGraphicFramePr>
        <p:xfrm>
          <a:off x="838200" y="1534160"/>
          <a:ext cx="8533130" cy="1905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                              </a:t>
                      </a:r>
                      <a:r>
                        <a:rPr lang="zh-CN" altLang="en-US"/>
                        <a:t>字段</a:t>
                      </a:r>
                      <a:endParaRPr lang="zh-CN" altLang="en-US"/>
                    </a:p>
                  </a:txBody>
                  <a:tcPr/>
                </a:tc>
                <a:tc>
                  <a:txBody>
                    <a:bodyPr/>
                    <a:p>
                      <a:pPr>
                        <a:buNone/>
                      </a:pPr>
                      <a:r>
                        <a:rPr lang="en-US" altLang="zh-CN"/>
                        <a:t>                    </a:t>
                      </a:r>
                      <a:r>
                        <a:rPr lang="zh-CN" altLang="en-US"/>
                        <a:t>说明</a:t>
                      </a:r>
                      <a:endParaRPr lang="zh-CN" altLang="en-US"/>
                    </a:p>
                  </a:txBody>
                  <a:tcPr/>
                </a:tc>
              </a:tr>
              <a:tr h="381000">
                <a:tc>
                  <a:txBody>
                    <a:bodyPr/>
                    <a:p>
                      <a:pPr>
                        <a:buNone/>
                      </a:pPr>
                      <a:r>
                        <a:rPr lang="en-US" altLang="zh-CN"/>
                        <a:t>                            </a:t>
                      </a:r>
                      <a:r>
                        <a:rPr lang="zh-CN" altLang="en-US"/>
                        <a:t>交易</a:t>
                      </a:r>
                      <a:r>
                        <a:rPr lang="en-US" altLang="zh-CN"/>
                        <a:t>ID</a:t>
                      </a:r>
                      <a:endParaRPr lang="en-US" altLang="zh-CN"/>
                    </a:p>
                  </a:txBody>
                  <a:tcPr/>
                </a:tc>
                <a:tc>
                  <a:txBody>
                    <a:bodyPr/>
                    <a:p>
                      <a:pPr>
                        <a:buNone/>
                      </a:pPr>
                      <a:r>
                        <a:rPr lang="zh-CN" altLang="en-US"/>
                        <a:t>交易</a:t>
                      </a:r>
                      <a:r>
                        <a:rPr lang="en-US" altLang="zh-CN"/>
                        <a:t>id</a:t>
                      </a:r>
                      <a:r>
                        <a:rPr lang="zh-CN" altLang="en-US"/>
                        <a:t>是交易的唯一标识</a:t>
                      </a:r>
                      <a:endParaRPr lang="zh-CN" altLang="en-US"/>
                    </a:p>
                  </a:txBody>
                  <a:tcPr/>
                </a:tc>
              </a:tr>
              <a:tr h="381000">
                <a:tc>
                  <a:txBody>
                    <a:bodyPr/>
                    <a:p>
                      <a:pPr>
                        <a:buNone/>
                      </a:pPr>
                      <a:r>
                        <a:rPr lang="en-US" altLang="zh-CN"/>
                        <a:t>                            </a:t>
                      </a:r>
                      <a:r>
                        <a:rPr lang="zh-CN" altLang="en-US"/>
                        <a:t>输出索引</a:t>
                      </a:r>
                      <a:endParaRPr lang="zh-CN" altLang="en-US"/>
                    </a:p>
                  </a:txBody>
                  <a:tcPr/>
                </a:tc>
                <a:tc>
                  <a:txBody>
                    <a:bodyPr/>
                    <a:p>
                      <a:pPr>
                        <a:buNone/>
                      </a:pPr>
                      <a:r>
                        <a:rPr lang="zh-CN" altLang="en-US"/>
                        <a:t>对应的输出消费</a:t>
                      </a:r>
                      <a:endParaRPr lang="zh-CN" altLang="en-US"/>
                    </a:p>
                  </a:txBody>
                  <a:tcPr/>
                </a:tc>
              </a:tr>
              <a:tr h="381000">
                <a:tc>
                  <a:txBody>
                    <a:bodyPr/>
                    <a:p>
                      <a:pPr>
                        <a:buNone/>
                      </a:pPr>
                      <a:r>
                        <a:rPr lang="en-US" altLang="zh-CN"/>
                        <a:t>                            </a:t>
                      </a:r>
                      <a:r>
                        <a:rPr lang="zh-CN" altLang="en-US"/>
                        <a:t>公钥</a:t>
                      </a:r>
                      <a:endParaRPr lang="zh-CN" altLang="en-US"/>
                    </a:p>
                  </a:txBody>
                  <a:tcPr/>
                </a:tc>
                <a:tc>
                  <a:txBody>
                    <a:bodyPr/>
                    <a:p>
                      <a:pPr>
                        <a:buNone/>
                      </a:pPr>
                      <a:r>
                        <a:rPr lang="zh-CN" altLang="en-US"/>
                        <a:t>钱包公钥</a:t>
                      </a:r>
                      <a:endParaRPr lang="zh-CN" altLang="en-US"/>
                    </a:p>
                  </a:txBody>
                  <a:tcPr/>
                </a:tc>
              </a:tr>
              <a:tr h="381000">
                <a:tc>
                  <a:txBody>
                    <a:bodyPr/>
                    <a:p>
                      <a:pPr>
                        <a:buNone/>
                      </a:pPr>
                      <a:r>
                        <a:rPr lang="en-US" altLang="zh-CN"/>
                        <a:t>                           </a:t>
                      </a:r>
                      <a:r>
                        <a:rPr lang="zh-CN" altLang="en-US"/>
                        <a:t>数字签名</a:t>
                      </a:r>
                      <a:endParaRPr lang="zh-CN" altLang="en-US"/>
                    </a:p>
                  </a:txBody>
                  <a:tcPr/>
                </a:tc>
                <a:tc>
                  <a:txBody>
                    <a:bodyPr/>
                    <a:p>
                      <a:pPr>
                        <a:buNone/>
                      </a:pPr>
                      <a:r>
                        <a:rPr lang="zh-CN" altLang="en-US"/>
                        <a:t>确认是否来自发送人</a:t>
                      </a:r>
                      <a:endParaRPr lang="zh-CN" altLang="en-US"/>
                    </a:p>
                  </a:txBody>
                  <a:tcPr/>
                </a:tc>
              </a:tr>
            </a:tbl>
          </a:graphicData>
        </a:graphic>
      </p:graphicFrame>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en-US" altLang="zh-CN" sz="3600" dirty="0">
                <a:solidFill>
                  <a:schemeClr val="tx1"/>
                </a:solidFill>
              </a:rPr>
              <a:t>UTXO</a:t>
            </a:r>
            <a:r>
              <a:rPr lang="zh-CN" altLang="en-US" sz="3600" dirty="0">
                <a:solidFill>
                  <a:schemeClr val="tx1"/>
                </a:solidFill>
              </a:rPr>
              <a:t>交易</a:t>
            </a:r>
            <a:r>
              <a:rPr lang="en-US" altLang="zh-CN" sz="3600" dirty="0">
                <a:solidFill>
                  <a:schemeClr val="tx1"/>
                </a:solidFill>
              </a:rPr>
              <a:t>3 </a:t>
            </a:r>
            <a:r>
              <a:rPr lang="zh-CN" altLang="en-US" sz="3600" dirty="0">
                <a:solidFill>
                  <a:schemeClr val="tx1"/>
                </a:solidFill>
              </a:rPr>
              <a:t>： 输出数据结构</a:t>
            </a:r>
            <a:endParaRPr lang="zh-CN" altLang="en-US" sz="3600" dirty="0">
              <a:solidFill>
                <a:schemeClr val="tx1"/>
              </a:solidFill>
            </a:endParaRPr>
          </a:p>
        </p:txBody>
      </p:sp>
      <p:graphicFrame>
        <p:nvGraphicFramePr>
          <p:cNvPr id="5" name="表格 4"/>
          <p:cNvGraphicFramePr/>
          <p:nvPr/>
        </p:nvGraphicFramePr>
        <p:xfrm>
          <a:off x="838200" y="1534160"/>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ltLang="zh-CN"/>
                        <a:t>                              </a:t>
                      </a:r>
                      <a:r>
                        <a:rPr lang="zh-CN" altLang="en-US"/>
                        <a:t>字段</a:t>
                      </a:r>
                      <a:endParaRPr lang="zh-CN" altLang="en-US"/>
                    </a:p>
                  </a:txBody>
                  <a:tcPr/>
                </a:tc>
                <a:tc>
                  <a:txBody>
                    <a:bodyPr/>
                    <a:p>
                      <a:pPr>
                        <a:buNone/>
                      </a:pPr>
                      <a:r>
                        <a:rPr lang="en-US" altLang="zh-CN"/>
                        <a:t>                    </a:t>
                      </a:r>
                      <a:r>
                        <a:rPr lang="zh-CN" altLang="en-US"/>
                        <a:t>说明</a:t>
                      </a:r>
                      <a:endParaRPr lang="zh-CN" altLang="en-US"/>
                    </a:p>
                  </a:txBody>
                  <a:tcPr/>
                </a:tc>
              </a:tr>
              <a:tr h="381000">
                <a:tc>
                  <a:txBody>
                    <a:bodyPr/>
                    <a:p>
                      <a:pPr>
                        <a:buNone/>
                      </a:pPr>
                      <a:r>
                        <a:rPr lang="en-US" altLang="zh-CN"/>
                        <a:t>                            BTC</a:t>
                      </a:r>
                      <a:r>
                        <a:rPr lang="zh-CN" altLang="en-US"/>
                        <a:t>数量</a:t>
                      </a:r>
                      <a:endParaRPr lang="zh-CN" altLang="en-US"/>
                    </a:p>
                  </a:txBody>
                  <a:tcPr/>
                </a:tc>
                <a:tc>
                  <a:txBody>
                    <a:bodyPr/>
                    <a:p>
                      <a:pPr>
                        <a:buNone/>
                      </a:pPr>
                      <a:r>
                        <a:rPr lang="zh-CN" altLang="en-US"/>
                        <a:t>比特币交易金额</a:t>
                      </a:r>
                      <a:endParaRPr lang="zh-CN" altLang="en-US"/>
                    </a:p>
                  </a:txBody>
                  <a:tcPr/>
                </a:tc>
              </a:tr>
              <a:tr h="381000">
                <a:tc>
                  <a:txBody>
                    <a:bodyPr/>
                    <a:p>
                      <a:pPr>
                        <a:buNone/>
                      </a:pPr>
                      <a:r>
                        <a:rPr lang="en-US" altLang="zh-CN"/>
                        <a:t>                            </a:t>
                      </a:r>
                      <a:r>
                        <a:rPr lang="zh-CN" altLang="en-US"/>
                        <a:t>公钥</a:t>
                      </a:r>
                      <a:endParaRPr lang="zh-CN" altLang="en-US"/>
                    </a:p>
                  </a:txBody>
                  <a:tcPr/>
                </a:tc>
                <a:tc>
                  <a:txBody>
                    <a:bodyPr/>
                    <a:p>
                      <a:pPr>
                        <a:buNone/>
                      </a:pPr>
                      <a:r>
                        <a:rPr lang="zh-CN" altLang="en-US"/>
                        <a:t>接收者公钥</a:t>
                      </a:r>
                      <a:endParaRPr lang="zh-CN" altLang="en-US"/>
                    </a:p>
                  </a:txBody>
                  <a:tcPr/>
                </a:tc>
              </a:tr>
            </a:tbl>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结绳记账</a:t>
            </a:r>
            <a:endParaRPr lang="zh-CN" altLang="en-US"/>
          </a:p>
        </p:txBody>
      </p:sp>
      <p:sp>
        <p:nvSpPr>
          <p:cNvPr id="3" name="内容占位符 2"/>
          <p:cNvSpPr>
            <a:spLocks noGrp="1"/>
          </p:cNvSpPr>
          <p:nvPr>
            <p:ph idx="1"/>
          </p:nvPr>
        </p:nvSpPr>
        <p:spPr/>
        <p:txBody>
          <a:bodyPr/>
          <a:p>
            <a:r>
              <a:rPr lang="zh-CN" altLang="en-US"/>
              <a:t>古人使用结绳记账法进行记账，据说是人类最早的记账方式</a:t>
            </a:r>
            <a:endParaRPr lang="zh-CN" altLang="en-US"/>
          </a:p>
          <a:p>
            <a:r>
              <a:rPr lang="zh-CN" altLang="en-US"/>
              <a:t>绳子看作链表</a:t>
            </a:r>
            <a:r>
              <a:rPr lang="en-US" altLang="zh-CN"/>
              <a:t>,</a:t>
            </a:r>
            <a:r>
              <a:rPr lang="zh-CN" altLang="en-US"/>
              <a:t>绳子上的图案</a:t>
            </a:r>
            <a:r>
              <a:rPr lang="en-US" altLang="zh-CN"/>
              <a:t>,</a:t>
            </a:r>
            <a:r>
              <a:rPr lang="zh-CN" altLang="en-US"/>
              <a:t>结点等便是管理具体数据存储的唯一标识</a:t>
            </a:r>
            <a:endParaRPr lang="zh-CN" altLang="en-US"/>
          </a:p>
          <a:p>
            <a:r>
              <a:rPr lang="zh-CN" altLang="en-US"/>
              <a:t>结绳记账的缺点</a:t>
            </a:r>
            <a:r>
              <a:rPr lang="en-US" altLang="zh-CN"/>
              <a:t>: </a:t>
            </a:r>
            <a:r>
              <a:rPr lang="zh-CN" altLang="en-US"/>
              <a:t>受到人为，自然等因素直接影响，且无法进行数据同步</a:t>
            </a:r>
            <a:endParaRPr lang="zh-CN" altLang="en-US"/>
          </a:p>
          <a:p>
            <a:r>
              <a:rPr lang="zh-CN" altLang="en-US"/>
              <a:t>结绳记账产生的意义：</a:t>
            </a:r>
            <a:endParaRPr lang="zh-CN" altLang="en-US"/>
          </a:p>
          <a:p>
            <a:pPr marL="0" indent="0">
              <a:buNone/>
            </a:pPr>
            <a:r>
              <a:rPr lang="en-US" altLang="zh-CN"/>
              <a:t>1.</a:t>
            </a:r>
            <a:r>
              <a:rPr lang="zh-CN" altLang="en-US"/>
              <a:t>相对科学，且仅适用于记账，数据形式单一</a:t>
            </a:r>
            <a:endParaRPr lang="zh-CN" altLang="en-US"/>
          </a:p>
          <a:p>
            <a:pPr marL="0" indent="0">
              <a:buNone/>
            </a:pPr>
            <a:r>
              <a:rPr lang="en-US" altLang="zh-CN"/>
              <a:t>2.</a:t>
            </a:r>
            <a:r>
              <a:rPr lang="zh-CN" altLang="en-US"/>
              <a:t>对后世计算机科学中的链表数据结构的发明有一定的指导意义</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54965"/>
            <a:ext cx="10515600" cy="1325563"/>
          </a:xfrm>
        </p:spPr>
        <p:txBody>
          <a:bodyPr/>
          <a:p>
            <a:r>
              <a:rPr lang="zh-CN" altLang="en-US"/>
              <a:t>完成几个</a:t>
            </a:r>
            <a:r>
              <a:rPr lang="en-US" altLang="zh-CN"/>
              <a:t>UTXO</a:t>
            </a:r>
            <a:r>
              <a:rPr lang="zh-CN" altLang="en-US"/>
              <a:t>的例子</a:t>
            </a:r>
            <a:endParaRPr lang="zh-CN" altLang="en-US"/>
          </a:p>
        </p:txBody>
      </p:sp>
      <p:sp>
        <p:nvSpPr>
          <p:cNvPr id="4" name="文本框 3"/>
          <p:cNvSpPr txBox="1"/>
          <p:nvPr/>
        </p:nvSpPr>
        <p:spPr>
          <a:xfrm>
            <a:off x="1146810" y="1945640"/>
            <a:ext cx="11092180" cy="3415030"/>
          </a:xfrm>
          <a:prstGeom prst="rect">
            <a:avLst/>
          </a:prstGeom>
          <a:noFill/>
        </p:spPr>
        <p:txBody>
          <a:bodyPr wrap="none" rtlCol="0">
            <a:spAutoFit/>
          </a:bodyPr>
          <a:p>
            <a:r>
              <a:rPr lang="en-US" altLang="zh-CN"/>
              <a:t>1. </a:t>
            </a:r>
            <a:r>
              <a:rPr lang="zh-CN" altLang="en-US"/>
              <a:t>中本聪挖出了第</a:t>
            </a:r>
            <a:r>
              <a:rPr lang="en-US" altLang="zh-CN"/>
              <a:t>1</a:t>
            </a:r>
            <a:r>
              <a:rPr lang="zh-CN" altLang="en-US"/>
              <a:t>个区块叫做创世区块，被奖励了</a:t>
            </a:r>
            <a:r>
              <a:rPr lang="en-US" altLang="zh-CN"/>
              <a:t>50</a:t>
            </a:r>
            <a:r>
              <a:rPr lang="zh-CN" altLang="en-US"/>
              <a:t>个</a:t>
            </a:r>
            <a:r>
              <a:rPr lang="en-US" altLang="zh-CN"/>
              <a:t>BTC</a:t>
            </a:r>
            <a:r>
              <a:rPr lang="zh-CN" altLang="en-US"/>
              <a:t>，我们把这个奖励叫</a:t>
            </a:r>
            <a:r>
              <a:rPr lang="en-US" altLang="zh-CN"/>
              <a:t>coinbase</a:t>
            </a:r>
            <a:r>
              <a:rPr lang="zh-CN" altLang="en-US"/>
              <a:t>奖励</a:t>
            </a:r>
            <a:endParaRPr lang="zh-CN" altLang="en-US"/>
          </a:p>
          <a:p>
            <a:r>
              <a:rPr lang="zh-CN" altLang="en-US"/>
              <a:t>如果用</a:t>
            </a:r>
            <a:r>
              <a:rPr lang="en-US" altLang="zh-CN"/>
              <a:t>utxo</a:t>
            </a:r>
            <a:r>
              <a:rPr lang="zh-CN" altLang="en-US"/>
              <a:t>我们应该如何填写该账交易实例</a:t>
            </a:r>
            <a:endParaRPr lang="zh-CN" altLang="en-US"/>
          </a:p>
          <a:p>
            <a:endParaRPr lang="zh-CN" altLang="en-US"/>
          </a:p>
          <a:p>
            <a:endParaRPr lang="zh-CN" altLang="en-US"/>
          </a:p>
          <a:p>
            <a:r>
              <a:rPr lang="en-US" altLang="zh-CN"/>
              <a:t>2.</a:t>
            </a:r>
            <a:r>
              <a:rPr lang="zh-CN" altLang="en-US"/>
              <a:t>中本聪给张三转了</a:t>
            </a:r>
            <a:r>
              <a:rPr lang="en-US" altLang="zh-CN"/>
              <a:t>10</a:t>
            </a:r>
            <a:r>
              <a:rPr lang="zh-CN" altLang="en-US"/>
              <a:t>个比特币</a:t>
            </a:r>
            <a:r>
              <a:rPr lang="en-US" altLang="zh-CN"/>
              <a:t>,</a:t>
            </a:r>
            <a:r>
              <a:rPr lang="zh-CN" altLang="en-US"/>
              <a:t>并且是中本聪自己挖矿确认了找个区块，这时中本聪应该有多少个</a:t>
            </a:r>
            <a:r>
              <a:rPr lang="en-US" altLang="zh-CN"/>
              <a:t>BTC</a:t>
            </a:r>
            <a:r>
              <a:rPr lang="zh-CN" altLang="en-US"/>
              <a:t>？</a:t>
            </a:r>
            <a:endParaRPr lang="zh-CN" altLang="en-US"/>
          </a:p>
          <a:p>
            <a:r>
              <a:rPr lang="zh-CN" altLang="en-US"/>
              <a:t>    张三又有多少个比特币？</a:t>
            </a:r>
            <a:endParaRPr lang="en-US" altLang="zh-CN"/>
          </a:p>
          <a:p>
            <a:endParaRPr lang="en-US" altLang="zh-CN"/>
          </a:p>
          <a:p>
            <a:endParaRPr lang="en-US" altLang="zh-CN"/>
          </a:p>
          <a:p>
            <a:r>
              <a:rPr lang="en-US" altLang="zh-CN"/>
              <a:t>3.</a:t>
            </a:r>
            <a:r>
              <a:rPr lang="zh-CN" altLang="en-US"/>
              <a:t>张三有</a:t>
            </a:r>
            <a:r>
              <a:rPr lang="en-US" altLang="zh-CN"/>
              <a:t>10</a:t>
            </a:r>
            <a:r>
              <a:rPr lang="zh-CN" altLang="en-US"/>
              <a:t>个比特币，张三第</a:t>
            </a:r>
            <a:r>
              <a:rPr lang="en-US" altLang="zh-CN"/>
              <a:t>1</a:t>
            </a:r>
            <a:r>
              <a:rPr lang="zh-CN" altLang="en-US"/>
              <a:t>次给李四转账了</a:t>
            </a:r>
            <a:r>
              <a:rPr lang="en-US" altLang="zh-CN"/>
              <a:t>3</a:t>
            </a:r>
            <a:r>
              <a:rPr lang="zh-CN" altLang="en-US"/>
              <a:t>个比特币，张三第</a:t>
            </a:r>
            <a:r>
              <a:rPr lang="en-US" altLang="zh-CN"/>
              <a:t>2</a:t>
            </a:r>
            <a:r>
              <a:rPr lang="zh-CN" altLang="en-US"/>
              <a:t>次给李四转账了</a:t>
            </a:r>
            <a:r>
              <a:rPr lang="en-US" altLang="zh-CN"/>
              <a:t>4</a:t>
            </a:r>
            <a:r>
              <a:rPr lang="zh-CN" altLang="en-US"/>
              <a:t>个比特币，而张三第</a:t>
            </a:r>
            <a:r>
              <a:rPr lang="en-US" altLang="zh-CN"/>
              <a:t>1</a:t>
            </a:r>
            <a:r>
              <a:rPr lang="zh-CN" altLang="en-US"/>
              <a:t>次</a:t>
            </a:r>
            <a:endParaRPr lang="zh-CN" altLang="en-US"/>
          </a:p>
          <a:p>
            <a:r>
              <a:rPr lang="zh-CN" altLang="en-US"/>
              <a:t>转账的手续费是</a:t>
            </a:r>
            <a:r>
              <a:rPr lang="en-US" altLang="zh-CN"/>
              <a:t>0.1</a:t>
            </a:r>
            <a:r>
              <a:rPr lang="zh-CN" altLang="en-US"/>
              <a:t>个</a:t>
            </a:r>
            <a:r>
              <a:rPr lang="en-US" altLang="zh-CN"/>
              <a:t>BTC,</a:t>
            </a:r>
            <a:r>
              <a:rPr lang="zh-CN" altLang="en-US"/>
              <a:t>第</a:t>
            </a:r>
            <a:r>
              <a:rPr lang="en-US" altLang="zh-CN"/>
              <a:t>2</a:t>
            </a:r>
            <a:r>
              <a:rPr lang="zh-CN" altLang="en-US"/>
              <a:t>次转账的手续费是</a:t>
            </a:r>
            <a:r>
              <a:rPr lang="en-US" altLang="zh-CN"/>
              <a:t>0.2</a:t>
            </a:r>
            <a:r>
              <a:rPr lang="zh-CN" altLang="en-US"/>
              <a:t>个</a:t>
            </a:r>
            <a:r>
              <a:rPr lang="en-US" altLang="zh-CN"/>
              <a:t>BTC,</a:t>
            </a:r>
            <a:r>
              <a:rPr lang="zh-CN" altLang="en-US"/>
              <a:t>这时由矿工王五挖矿确认了这</a:t>
            </a:r>
            <a:r>
              <a:rPr lang="en-US" altLang="zh-CN"/>
              <a:t>2</a:t>
            </a:r>
            <a:r>
              <a:rPr lang="zh-CN" altLang="en-US"/>
              <a:t>笔交易，他们每个</a:t>
            </a:r>
            <a:endParaRPr lang="zh-CN" altLang="en-US"/>
          </a:p>
          <a:p>
            <a:r>
              <a:rPr lang="zh-CN" altLang="en-US"/>
              <a:t>人现在分别有多少个比特币？</a:t>
            </a:r>
            <a:endParaRPr lang="zh-CN" altLang="en-US"/>
          </a:p>
          <a:p>
            <a:endParaRPr lang="en-US" altLang="zh-CN"/>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51%</a:t>
            </a:r>
            <a:r>
              <a:rPr lang="zh-CN" altLang="en-US"/>
              <a:t>算力攻击</a:t>
            </a:r>
            <a:endParaRPr lang="zh-CN" altLang="en-US"/>
          </a:p>
        </p:txBody>
      </p:sp>
      <p:sp>
        <p:nvSpPr>
          <p:cNvPr id="3" name="内容占位符 2"/>
          <p:cNvSpPr>
            <a:spLocks noGrp="1"/>
          </p:cNvSpPr>
          <p:nvPr>
            <p:ph idx="1"/>
          </p:nvPr>
        </p:nvSpPr>
        <p:spPr/>
        <p:txBody>
          <a:bodyPr/>
          <a:p>
            <a:r>
              <a:rPr lang="zh-CN" altLang="en-US"/>
              <a:t>如果一个矿工拥有</a:t>
            </a:r>
            <a:r>
              <a:rPr lang="en-US" altLang="zh-CN"/>
              <a:t>51%</a:t>
            </a:r>
            <a:r>
              <a:rPr lang="zh-CN" altLang="en-US"/>
              <a:t>的算力将是无敌的</a:t>
            </a:r>
            <a:endParaRPr lang="zh-CN" altLang="en-US"/>
          </a:p>
          <a:p>
            <a:r>
              <a:rPr lang="zh-CN" altLang="en-US"/>
              <a:t>这时整个</a:t>
            </a:r>
            <a:r>
              <a:rPr lang="en-US" altLang="zh-CN"/>
              <a:t>UTXO</a:t>
            </a:r>
            <a:r>
              <a:rPr lang="zh-CN" altLang="en-US"/>
              <a:t>的机制就会崩溃，而且拥有</a:t>
            </a:r>
            <a:r>
              <a:rPr lang="en-US" altLang="zh-CN"/>
              <a:t>51%</a:t>
            </a:r>
            <a:r>
              <a:rPr lang="zh-CN" altLang="en-US"/>
              <a:t>算力的矿工那条链一定是最长的</a:t>
            </a:r>
            <a:endParaRPr lang="zh-CN" altLang="en-US"/>
          </a:p>
          <a:p>
            <a:r>
              <a:rPr lang="zh-CN" altLang="en-US"/>
              <a:t>不过</a:t>
            </a:r>
            <a:r>
              <a:rPr lang="en-US" altLang="zh-CN"/>
              <a:t>51%</a:t>
            </a:r>
            <a:r>
              <a:rPr lang="zh-CN" altLang="en-US"/>
              <a:t>攻击是理论上的，现实中根本不可能</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96515" y="2714625"/>
            <a:ext cx="8378825" cy="1428115"/>
          </a:xfrm>
        </p:spPr>
        <p:txBody>
          <a:bodyPr>
            <a:normAutofit/>
          </a:bodyPr>
          <a:p>
            <a:r>
              <a:rPr lang="zh-CN" altLang="en-US" b="1"/>
              <a:t>比特币扩容、软分叉和硬分叉</a:t>
            </a:r>
            <a:endParaRPr lang="zh-CN" altLang="en-US"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比特币区块链的扩容</a:t>
            </a:r>
            <a:endParaRPr lang="zh-CN" altLang="en-US"/>
          </a:p>
        </p:txBody>
      </p:sp>
      <p:sp>
        <p:nvSpPr>
          <p:cNvPr id="3" name="内容占位符 2"/>
          <p:cNvSpPr>
            <a:spLocks noGrp="1"/>
          </p:cNvSpPr>
          <p:nvPr>
            <p:ph idx="1"/>
          </p:nvPr>
        </p:nvSpPr>
        <p:spPr/>
        <p:txBody>
          <a:bodyPr/>
          <a:p>
            <a:pPr marL="0" indent="0">
              <a:buNone/>
            </a:pPr>
            <a:r>
              <a:rPr lang="zh-CN" altLang="en-US"/>
              <a:t>由于比特币的区块默认为</a:t>
            </a:r>
            <a:r>
              <a:rPr lang="en-US" altLang="zh-CN"/>
              <a:t>1M</a:t>
            </a:r>
            <a:r>
              <a:rPr lang="zh-CN" altLang="en-US"/>
              <a:t>，平均每秒可以打包的交易数量为</a:t>
            </a:r>
            <a:r>
              <a:rPr lang="en-US" altLang="zh-CN"/>
              <a:t>7</a:t>
            </a:r>
            <a:r>
              <a:rPr lang="zh-CN" altLang="en-US"/>
              <a:t>个，一个区块在比特币交易初期存储</a:t>
            </a:r>
            <a:r>
              <a:rPr lang="en-US" altLang="zh-CN"/>
              <a:t>1000</a:t>
            </a:r>
            <a:r>
              <a:rPr lang="zh-CN" altLang="en-US"/>
              <a:t>多条交易记录很轻松</a:t>
            </a:r>
            <a:endParaRPr lang="zh-CN" altLang="en-US"/>
          </a:p>
          <a:p>
            <a:pPr marL="0" indent="0">
              <a:buNone/>
            </a:pPr>
            <a:endParaRPr lang="zh-CN" altLang="en-US"/>
          </a:p>
          <a:p>
            <a:pPr marL="0" indent="0">
              <a:buNone/>
            </a:pPr>
            <a:r>
              <a:rPr lang="zh-CN" altLang="en-US"/>
              <a:t>但由于使用比特币用户越来越多交易数量大增，交易记录在等待打包，使得比特币网络非常拥堵，因此就需要进行扩容，主要方式有如下两种：</a:t>
            </a:r>
            <a:endParaRPr lang="zh-CN" altLang="en-US"/>
          </a:p>
          <a:p>
            <a:pPr marL="0" indent="0">
              <a:buNone/>
            </a:pPr>
            <a:endParaRPr lang="zh-CN" altLang="en-US"/>
          </a:p>
          <a:p>
            <a:pPr marL="0" indent="0">
              <a:buNone/>
            </a:pPr>
            <a:r>
              <a:rPr lang="en-US" altLang="zh-CN"/>
              <a:t>1.</a:t>
            </a:r>
            <a:r>
              <a:rPr lang="zh-CN" altLang="en-US"/>
              <a:t>修改交易数据结构</a:t>
            </a:r>
            <a:endParaRPr lang="zh-CN" altLang="en-US"/>
          </a:p>
          <a:p>
            <a:pPr marL="0" indent="0">
              <a:buNone/>
            </a:pPr>
            <a:r>
              <a:rPr lang="en-US" altLang="zh-CN"/>
              <a:t>2.</a:t>
            </a:r>
            <a:r>
              <a:rPr lang="zh-CN" altLang="en-US"/>
              <a:t>直接调整区块的容量，使得</a:t>
            </a:r>
            <a:r>
              <a:rPr lang="en-US" altLang="zh-CN"/>
              <a:t>1M-&gt;2M-&gt;3M..............32M</a:t>
            </a:r>
            <a:endParaRPr lang="en-US" altLang="zh-CN"/>
          </a:p>
          <a:p>
            <a:pPr marL="0" indent="0">
              <a:buNone/>
            </a:pPr>
            <a:endParaRPr lang="en-US" altLang="zh-CN"/>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数字签名数据占据区块</a:t>
            </a:r>
            <a:r>
              <a:rPr lang="en-US" altLang="zh-CN"/>
              <a:t>65%</a:t>
            </a:r>
            <a:r>
              <a:rPr lang="zh-CN" altLang="en-US"/>
              <a:t>的大小</a:t>
            </a:r>
            <a:endParaRPr lang="zh-CN" altLang="en-US"/>
          </a:p>
        </p:txBody>
      </p:sp>
      <p:sp>
        <p:nvSpPr>
          <p:cNvPr id="3" name="内容占位符 2"/>
          <p:cNvSpPr>
            <a:spLocks noGrp="1"/>
          </p:cNvSpPr>
          <p:nvPr>
            <p:ph idx="1"/>
          </p:nvPr>
        </p:nvSpPr>
        <p:spPr>
          <a:xfrm>
            <a:off x="838200" y="1825625"/>
            <a:ext cx="10515600" cy="4788535"/>
          </a:xfrm>
        </p:spPr>
        <p:txBody>
          <a:bodyPr>
            <a:normAutofit lnSpcReduction="20000"/>
          </a:bodyPr>
          <a:p>
            <a:pPr marL="0" indent="0">
              <a:buNone/>
            </a:pPr>
            <a:r>
              <a:rPr lang="zh-CN" altLang="en-US"/>
              <a:t>在比特币中没消耗一笔交易中的输出，就会对应在下一笔交易的输入当中添加一个输入数据结构的数字签名</a:t>
            </a:r>
            <a:endParaRPr lang="zh-CN" altLang="en-US"/>
          </a:p>
          <a:p>
            <a:pPr marL="0" indent="0">
              <a:buNone/>
            </a:pPr>
            <a:endParaRPr lang="zh-CN" altLang="en-US"/>
          </a:p>
          <a:p>
            <a:pPr marL="0" indent="0">
              <a:buNone/>
            </a:pPr>
            <a:r>
              <a:rPr lang="zh-CN" altLang="en-US"/>
              <a:t>其数字签名的步骤：</a:t>
            </a:r>
            <a:endParaRPr lang="zh-CN" altLang="en-US"/>
          </a:p>
          <a:p>
            <a:pPr marL="0" indent="0">
              <a:buNone/>
            </a:pPr>
            <a:endParaRPr lang="zh-CN" altLang="en-US"/>
          </a:p>
          <a:p>
            <a:pPr marL="0" indent="0">
              <a:buNone/>
            </a:pPr>
            <a:r>
              <a:rPr lang="en-US" altLang="zh-CN"/>
              <a:t>1.</a:t>
            </a:r>
            <a:r>
              <a:rPr lang="zh-CN" altLang="en-US"/>
              <a:t>找到引用的交易记录数据结构复制一个副本</a:t>
            </a:r>
            <a:endParaRPr lang="zh-CN" altLang="en-US"/>
          </a:p>
          <a:p>
            <a:pPr marL="0" indent="0">
              <a:buNone/>
            </a:pPr>
            <a:r>
              <a:rPr lang="en-US" altLang="zh-CN"/>
              <a:t>2.</a:t>
            </a:r>
            <a:r>
              <a:rPr lang="zh-CN" altLang="en-US"/>
              <a:t>对副本进行哈希</a:t>
            </a:r>
            <a:endParaRPr lang="zh-CN" altLang="en-US"/>
          </a:p>
          <a:p>
            <a:pPr marL="0" indent="0">
              <a:buNone/>
            </a:pPr>
            <a:r>
              <a:rPr lang="en-US" altLang="zh-CN"/>
              <a:t>3.</a:t>
            </a:r>
            <a:r>
              <a:rPr lang="zh-CN" altLang="en-US"/>
              <a:t>使用随机数</a:t>
            </a:r>
            <a:r>
              <a:rPr lang="en-US" altLang="zh-CN"/>
              <a:t>+</a:t>
            </a:r>
            <a:r>
              <a:rPr lang="zh-CN" altLang="en-US"/>
              <a:t>私钥</a:t>
            </a:r>
            <a:r>
              <a:rPr lang="en-US" altLang="zh-CN"/>
              <a:t>+</a:t>
            </a:r>
            <a:r>
              <a:rPr lang="zh-CN" altLang="en-US"/>
              <a:t>交易副本哈希进行数字签名</a:t>
            </a:r>
            <a:endParaRPr lang="zh-CN" altLang="en-US"/>
          </a:p>
          <a:p>
            <a:pPr marL="0" indent="0">
              <a:buNone/>
            </a:pPr>
            <a:endParaRPr lang="zh-CN" altLang="en-US"/>
          </a:p>
          <a:p>
            <a:pPr marL="0" indent="0">
              <a:buNone/>
            </a:pPr>
            <a:r>
              <a:rPr lang="zh-CN" altLang="en-US"/>
              <a:t>因此这数字签名在输入数据结构中占据的字节大小最大，随着交易数量越大</a:t>
            </a:r>
            <a:endParaRPr lang="zh-CN" altLang="en-US"/>
          </a:p>
          <a:p>
            <a:pPr marL="0" indent="0">
              <a:buNone/>
            </a:pPr>
            <a:r>
              <a:rPr lang="zh-CN" altLang="en-US"/>
              <a:t>这些签名数据就越大，大概占据</a:t>
            </a:r>
            <a:r>
              <a:rPr lang="en-US" altLang="zh-CN"/>
              <a:t>65%</a:t>
            </a:r>
            <a:r>
              <a:rPr lang="zh-CN" altLang="en-US"/>
              <a:t>的字节大小</a:t>
            </a:r>
            <a:endParaRPr lang="zh-CN" altLang="en-US"/>
          </a:p>
          <a:p>
            <a:pPr marL="0" indent="0">
              <a:buNone/>
            </a:pPr>
            <a:endParaRPr lang="en-US" altLang="zh-CN"/>
          </a:p>
          <a:p>
            <a:pPr marL="0" indent="0">
              <a:buNone/>
            </a:pP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隔离见证Segwit2x图示</a:t>
            </a:r>
            <a:endParaRPr lang="en-US" altLang="zh-CN"/>
          </a:p>
        </p:txBody>
      </p:sp>
      <p:pic>
        <p:nvPicPr>
          <p:cNvPr id="4" name="图片 3"/>
          <p:cNvPicPr>
            <a:picLocks noChangeAspect="1"/>
          </p:cNvPicPr>
          <p:nvPr/>
        </p:nvPicPr>
        <p:blipFill>
          <a:blip r:embed="rId1"/>
          <a:stretch>
            <a:fillRect/>
          </a:stretch>
        </p:blipFill>
        <p:spPr>
          <a:xfrm>
            <a:off x="1818005" y="1741805"/>
            <a:ext cx="8555355" cy="478472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硬分叉</a:t>
            </a:r>
            <a:endParaRPr lang="zh-CN" altLang="en-US"/>
          </a:p>
        </p:txBody>
      </p:sp>
      <p:sp>
        <p:nvSpPr>
          <p:cNvPr id="3" name="内容占位符 2"/>
          <p:cNvSpPr>
            <a:spLocks noGrp="1"/>
          </p:cNvSpPr>
          <p:nvPr>
            <p:ph idx="1"/>
          </p:nvPr>
        </p:nvSpPr>
        <p:spPr/>
        <p:txBody>
          <a:bodyPr>
            <a:normAutofit lnSpcReduction="10000"/>
          </a:bodyPr>
          <a:p>
            <a:r>
              <a:rPr lang="zh-CN" altLang="en-US"/>
              <a:t>硬分叉会形成两条链的竞争，当</a:t>
            </a:r>
            <a:r>
              <a:rPr lang="en-US" altLang="zh-CN"/>
              <a:t>6</a:t>
            </a:r>
            <a:r>
              <a:rPr lang="zh-CN" altLang="en-US"/>
              <a:t>个区块被确认的时候，才能明确谁是主链</a:t>
            </a:r>
            <a:endParaRPr lang="zh-CN" altLang="en-US"/>
          </a:p>
          <a:p>
            <a:r>
              <a:rPr lang="zh-CN" altLang="en-US"/>
              <a:t>硬分叉从分叉点开始之前的交易和</a:t>
            </a:r>
            <a:r>
              <a:rPr lang="en-US" altLang="zh-CN"/>
              <a:t>utxo</a:t>
            </a:r>
            <a:r>
              <a:rPr lang="zh-CN" altLang="en-US"/>
              <a:t>被承认，但如果有</a:t>
            </a:r>
            <a:r>
              <a:rPr lang="en-US" altLang="zh-CN"/>
              <a:t>UTXO</a:t>
            </a:r>
            <a:r>
              <a:rPr lang="zh-CN" altLang="en-US"/>
              <a:t>在分叉点之后产生，且最终</a:t>
            </a:r>
            <a:r>
              <a:rPr lang="en-US" altLang="zh-CN"/>
              <a:t>UTXO</a:t>
            </a:r>
            <a:r>
              <a:rPr lang="zh-CN" altLang="en-US"/>
              <a:t>所在的那条链被废除了，那么所有交易都被视为无效</a:t>
            </a:r>
            <a:endParaRPr lang="zh-CN" altLang="en-US"/>
          </a:p>
          <a:p>
            <a:pPr marL="0" indent="0">
              <a:buNone/>
            </a:pPr>
            <a:r>
              <a:rPr lang="zh-CN" altLang="en-US"/>
              <a:t>   因此一般面对这样的风险，最好把比特币赶快卖掉兑换成为法币，不过这属      于币圈中的利益关系知识</a:t>
            </a:r>
            <a:endParaRPr lang="zh-CN" altLang="en-US"/>
          </a:p>
          <a:p>
            <a:pPr marL="0" indent="0">
              <a:buNone/>
            </a:pPr>
            <a:endParaRPr lang="zh-CN" altLang="en-US"/>
          </a:p>
          <a:p>
            <a:pPr marL="0" indent="0">
              <a:buNone/>
            </a:pPr>
            <a:r>
              <a:rPr lang="zh-CN" altLang="en-US"/>
              <a:t>专业上说，就是硬分叉不会再承认就算法的交易验证，新产生的链属于新的主链，作为用户你只能等待主链的产生。并且可能还需要升级软件和硬件进行之后的重新交易。</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硬分叉的影响</a:t>
            </a:r>
            <a:endParaRPr lang="zh-CN" altLang="en-US"/>
          </a:p>
        </p:txBody>
      </p:sp>
      <p:sp>
        <p:nvSpPr>
          <p:cNvPr id="3" name="内容占位符 2"/>
          <p:cNvSpPr>
            <a:spLocks noGrp="1"/>
          </p:cNvSpPr>
          <p:nvPr>
            <p:ph idx="1"/>
          </p:nvPr>
        </p:nvSpPr>
        <p:spPr>
          <a:xfrm>
            <a:off x="838200" y="1246505"/>
            <a:ext cx="10515600" cy="5539740"/>
          </a:xfrm>
        </p:spPr>
        <p:txBody>
          <a:bodyPr>
            <a:normAutofit lnSpcReduction="20000"/>
          </a:bodyPr>
          <a:p>
            <a:pPr marL="0" indent="0">
              <a:buNone/>
            </a:pPr>
            <a:endParaRPr lang="zh-CN" altLang="en-US"/>
          </a:p>
          <a:p>
            <a:pPr marL="0" indent="0">
              <a:buNone/>
            </a:pPr>
            <a:r>
              <a:rPr lang="zh-CN" altLang="en-US"/>
              <a:t>硬分叉对比特币矿工的影响：短时间内的摇摆不定，分叉后矿工需要考虑的</a:t>
            </a:r>
            <a:endParaRPr lang="zh-CN" altLang="en-US"/>
          </a:p>
          <a:p>
            <a:pPr marL="0" indent="0">
              <a:buNone/>
            </a:pPr>
            <a:r>
              <a:rPr lang="zh-CN" altLang="en-US"/>
              <a:t>是持币用户的意愿。虽然矿工可能拥有创造更大区块的权利。但获得更多投</a:t>
            </a:r>
            <a:endParaRPr lang="zh-CN" altLang="en-US"/>
          </a:p>
          <a:p>
            <a:pPr marL="0" indent="0">
              <a:buNone/>
            </a:pPr>
            <a:r>
              <a:rPr lang="zh-CN" altLang="en-US"/>
              <a:t>资用户认可的那条链才是符合矿工利益的理性选择。</a:t>
            </a:r>
            <a:endParaRPr lang="zh-CN" altLang="en-US"/>
          </a:p>
          <a:p>
            <a:pPr marL="0" indent="0">
              <a:buNone/>
            </a:pPr>
            <a:r>
              <a:rPr lang="zh-CN" altLang="en-US"/>
              <a:t>硬分叉对比特币产业链的影响：一旦发生分叉，矿工将会不得不“站队”，</a:t>
            </a:r>
            <a:endParaRPr lang="zh-CN" altLang="en-US"/>
          </a:p>
          <a:p>
            <a:pPr marL="0" indent="0">
              <a:buNone/>
            </a:pPr>
            <a:r>
              <a:rPr lang="zh-CN" altLang="en-US"/>
              <a:t>毕竟将算力分散并不是很经济的选择。而用户担心的是比特币资产的安全和</a:t>
            </a:r>
            <a:endParaRPr lang="zh-CN" altLang="en-US"/>
          </a:p>
          <a:p>
            <a:pPr marL="0" indent="0">
              <a:buNone/>
            </a:pPr>
            <a:r>
              <a:rPr lang="zh-CN" altLang="en-US"/>
              <a:t>价值的变化，由于“重放攻击”的风险，投资者的观望情绪浓重。交易平台</a:t>
            </a:r>
            <a:endParaRPr lang="zh-CN" altLang="en-US"/>
          </a:p>
          <a:p>
            <a:pPr marL="0" indent="0">
              <a:buNone/>
            </a:pPr>
            <a:r>
              <a:rPr lang="zh-CN" altLang="en-US"/>
              <a:t>的状态很轻松，他们只需要保持中立，做好准备拥抱变化即可。新交易品种</a:t>
            </a:r>
            <a:endParaRPr lang="zh-CN" altLang="en-US"/>
          </a:p>
          <a:p>
            <a:pPr marL="0" indent="0">
              <a:buNone/>
            </a:pPr>
            <a:r>
              <a:rPr lang="zh-CN" altLang="en-US"/>
              <a:t>的诞生并不会对交易平台有生死攸关的影响。</a:t>
            </a:r>
            <a:endParaRPr lang="zh-CN" altLang="en-US"/>
          </a:p>
          <a:p>
            <a:pPr marL="0" indent="0">
              <a:buNone/>
            </a:pPr>
            <a:r>
              <a:rPr lang="zh-CN" altLang="en-US"/>
              <a:t>硬分叉对币价的影响：比特币分叉后比特币的币价会涨会跌，前景究竟会如</a:t>
            </a:r>
            <a:endParaRPr lang="zh-CN" altLang="en-US"/>
          </a:p>
          <a:p>
            <a:pPr marL="0" indent="0">
              <a:buNone/>
            </a:pPr>
            <a:r>
              <a:rPr lang="zh-CN" altLang="en-US"/>
              <a:t>何发展，是由市场的选择决定。我们无法预测未知的未来，但，历史会给我</a:t>
            </a:r>
            <a:endParaRPr lang="zh-CN" altLang="en-US"/>
          </a:p>
          <a:p>
            <a:pPr marL="0" indent="0">
              <a:buNone/>
            </a:pPr>
            <a:r>
              <a:rPr lang="zh-CN" altLang="en-US"/>
              <a:t>们答案。比特币分叉，是一个一旦开始就仿佛永不会落幕的会议，但这也正</a:t>
            </a:r>
            <a:endParaRPr lang="zh-CN" altLang="en-US"/>
          </a:p>
          <a:p>
            <a:pPr marL="0" indent="0">
              <a:buNone/>
            </a:pPr>
            <a:r>
              <a:rPr lang="zh-CN" altLang="en-US"/>
              <a:t>是去中心化的比特币的魅力之所在。</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软分叉</a:t>
            </a:r>
            <a:endParaRPr lang="zh-CN" altLang="en-US"/>
          </a:p>
        </p:txBody>
      </p:sp>
      <p:sp>
        <p:nvSpPr>
          <p:cNvPr id="3" name="内容占位符 2"/>
          <p:cNvSpPr>
            <a:spLocks noGrp="1"/>
          </p:cNvSpPr>
          <p:nvPr>
            <p:ph idx="1"/>
          </p:nvPr>
        </p:nvSpPr>
        <p:spPr/>
        <p:txBody>
          <a:bodyPr/>
          <a:p>
            <a:r>
              <a:rPr lang="zh-CN" altLang="en-US"/>
              <a:t>软分叉就是用户简单升级一下比特币客户端，新的交易算法能兼容旧的兼容算法。</a:t>
            </a:r>
            <a:endParaRPr lang="zh-CN" altLang="en-US"/>
          </a:p>
          <a:p>
            <a:endParaRPr lang="zh-CN" altLang="en-US"/>
          </a:p>
          <a:p>
            <a:r>
              <a:rPr lang="zh-CN" altLang="en-US"/>
              <a:t>对用户基本没有什么影响</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54525" y="2472055"/>
            <a:ext cx="10515600" cy="1325563"/>
          </a:xfrm>
        </p:spPr>
        <p:txBody>
          <a:bodyPr/>
          <a:p>
            <a:r>
              <a:rPr lang="zh-CN" altLang="en-US"/>
              <a:t>比特币钱包</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链表数据结构和关系型数据库</a:t>
            </a:r>
            <a:endParaRPr lang="zh-CN" altLang="en-US"/>
          </a:p>
        </p:txBody>
      </p:sp>
      <p:sp>
        <p:nvSpPr>
          <p:cNvPr id="3" name="内容占位符 2"/>
          <p:cNvSpPr>
            <a:spLocks noGrp="1"/>
          </p:cNvSpPr>
          <p:nvPr>
            <p:ph idx="1"/>
          </p:nvPr>
        </p:nvSpPr>
        <p:spPr/>
        <p:txBody>
          <a:bodyPr>
            <a:normAutofit fontScale="70000"/>
          </a:bodyPr>
          <a:p>
            <a:r>
              <a:rPr lang="zh-CN" altLang="en-US"/>
              <a:t>常见的链表数据结构：单向链表，双向链表，环形链表</a:t>
            </a:r>
            <a:r>
              <a:rPr lang="en-US" altLang="zh-CN"/>
              <a:t>..</a:t>
            </a:r>
            <a:endParaRPr lang="en-US" altLang="zh-CN"/>
          </a:p>
          <a:p>
            <a:r>
              <a:rPr lang="zh-CN" altLang="en-US"/>
              <a:t>关系型数据库都采用链表数据结构对数据记录进行管理</a:t>
            </a:r>
            <a:endParaRPr lang="zh-CN" altLang="en-US"/>
          </a:p>
          <a:p>
            <a:r>
              <a:rPr lang="zh-CN" altLang="en-US"/>
              <a:t>关系型数据库十分强大</a:t>
            </a:r>
            <a:r>
              <a:rPr lang="en-US" altLang="zh-CN"/>
              <a:t>:</a:t>
            </a:r>
            <a:endParaRPr lang="en-US" altLang="zh-CN"/>
          </a:p>
          <a:p>
            <a:pPr marL="0" indent="0">
              <a:buNone/>
            </a:pPr>
            <a:r>
              <a:rPr lang="en-US" altLang="zh-CN"/>
              <a:t>1.</a:t>
            </a:r>
            <a:r>
              <a:rPr lang="zh-CN" altLang="en-US"/>
              <a:t>可准确定位数据，可筛选，可分组</a:t>
            </a:r>
            <a:endParaRPr lang="zh-CN" altLang="en-US"/>
          </a:p>
          <a:p>
            <a:pPr marL="0" indent="0">
              <a:buNone/>
            </a:pPr>
            <a:r>
              <a:rPr lang="en-US" altLang="zh-CN"/>
              <a:t>2.</a:t>
            </a:r>
            <a:r>
              <a:rPr lang="zh-CN" altLang="en-US"/>
              <a:t>可以增删查改</a:t>
            </a:r>
            <a:endParaRPr lang="zh-CN" altLang="en-US"/>
          </a:p>
          <a:p>
            <a:pPr marL="0" indent="0">
              <a:buNone/>
            </a:pPr>
            <a:r>
              <a:rPr lang="en-US" altLang="zh-CN"/>
              <a:t>3.</a:t>
            </a:r>
            <a:r>
              <a:rPr lang="zh-CN" altLang="en-US"/>
              <a:t>可以实现数据同步</a:t>
            </a:r>
            <a:endParaRPr lang="zh-CN" altLang="en-US"/>
          </a:p>
          <a:p>
            <a:pPr marL="0" indent="0">
              <a:buNone/>
            </a:pPr>
            <a:r>
              <a:rPr lang="en-US" altLang="zh-CN"/>
              <a:t>4.</a:t>
            </a:r>
            <a:r>
              <a:rPr lang="zh-CN" altLang="en-US"/>
              <a:t>可以多用户管理</a:t>
            </a:r>
            <a:endParaRPr lang="zh-CN" altLang="en-US"/>
          </a:p>
          <a:p>
            <a:pPr marL="0" indent="0">
              <a:buNone/>
            </a:pPr>
            <a:r>
              <a:rPr lang="en-US" altLang="zh-CN"/>
              <a:t>5.</a:t>
            </a:r>
            <a:r>
              <a:rPr lang="zh-CN" altLang="en-US"/>
              <a:t>可以记录多种不同类型的数据</a:t>
            </a:r>
            <a:endParaRPr lang="zh-CN" altLang="en-US"/>
          </a:p>
          <a:p>
            <a:pPr marL="0" indent="0">
              <a:buNone/>
            </a:pPr>
            <a:r>
              <a:rPr lang="en-US" altLang="zh-CN"/>
              <a:t>.....</a:t>
            </a:r>
            <a:br>
              <a:rPr lang="en-US" altLang="zh-CN"/>
            </a:br>
            <a:br>
              <a:rPr lang="en-US" altLang="zh-CN"/>
            </a:br>
            <a:br>
              <a:rPr lang="en-US" altLang="zh-CN"/>
            </a:br>
            <a:r>
              <a:rPr lang="zh-CN" altLang="en-US" b="1">
                <a:solidFill>
                  <a:srgbClr val="FF0000"/>
                </a:solidFill>
              </a:rPr>
              <a:t>这里我们可以知道区块链中的</a:t>
            </a:r>
            <a:r>
              <a:rPr lang="en-US" altLang="zh-CN" b="1">
                <a:solidFill>
                  <a:srgbClr val="FF0000"/>
                </a:solidFill>
              </a:rPr>
              <a:t>“</a:t>
            </a:r>
            <a:r>
              <a:rPr lang="zh-CN" altLang="en-US" b="1">
                <a:solidFill>
                  <a:srgbClr val="FF0000"/>
                </a:solidFill>
              </a:rPr>
              <a:t>链</a:t>
            </a:r>
            <a:r>
              <a:rPr lang="en-US" altLang="zh-CN" b="1">
                <a:solidFill>
                  <a:srgbClr val="FF0000"/>
                </a:solidFill>
              </a:rPr>
              <a:t>”</a:t>
            </a:r>
            <a:r>
              <a:rPr lang="zh-CN" altLang="en-US" b="1">
                <a:solidFill>
                  <a:srgbClr val="FF0000"/>
                </a:solidFill>
              </a:rPr>
              <a:t>也是用于管理数据的。而我们的账单数据就记录</a:t>
            </a:r>
            <a:endParaRPr lang="zh-CN" altLang="en-US" b="1">
              <a:solidFill>
                <a:srgbClr val="FF0000"/>
              </a:solidFill>
            </a:endParaRPr>
          </a:p>
          <a:p>
            <a:pPr marL="0" indent="0">
              <a:buNone/>
            </a:pPr>
            <a:r>
              <a:rPr lang="zh-CN" altLang="en-US" b="1">
                <a:solidFill>
                  <a:srgbClr val="FF0000"/>
                </a:solidFill>
              </a:rPr>
              <a:t>在区块中，至此</a:t>
            </a:r>
            <a:r>
              <a:rPr lang="en-US" altLang="zh-CN" b="1">
                <a:solidFill>
                  <a:srgbClr val="FF0000"/>
                </a:solidFill>
              </a:rPr>
              <a:t>“</a:t>
            </a:r>
            <a:r>
              <a:rPr lang="zh-CN" altLang="en-US" b="1">
                <a:solidFill>
                  <a:srgbClr val="FF0000"/>
                </a:solidFill>
              </a:rPr>
              <a:t>链</a:t>
            </a:r>
            <a:r>
              <a:rPr lang="en-US" altLang="zh-CN" b="1">
                <a:solidFill>
                  <a:srgbClr val="FF0000"/>
                </a:solidFill>
              </a:rPr>
              <a:t>”</a:t>
            </a:r>
            <a:r>
              <a:rPr lang="zh-CN" altLang="en-US" b="1">
                <a:solidFill>
                  <a:srgbClr val="FF0000"/>
                </a:solidFill>
              </a:rPr>
              <a:t>的这一概念应该建立了</a:t>
            </a:r>
            <a:endParaRPr lang="zh-CN" altLang="en-US" b="1">
              <a:solidFill>
                <a:srgbClr val="FF0000"/>
              </a:solidFill>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节点</a:t>
            </a:r>
            <a:endParaRPr lang="zh-CN" altLang="en-US"/>
          </a:p>
        </p:txBody>
      </p:sp>
      <p:sp>
        <p:nvSpPr>
          <p:cNvPr id="3" name="内容占位符 2"/>
          <p:cNvSpPr>
            <a:spLocks noGrp="1"/>
          </p:cNvSpPr>
          <p:nvPr>
            <p:ph idx="1"/>
          </p:nvPr>
        </p:nvSpPr>
        <p:spPr/>
        <p:txBody>
          <a:bodyPr/>
          <a:p>
            <a:r>
              <a:rPr lang="zh-CN" altLang="en-US"/>
              <a:t>每个钱包就是比特币中的一个节点</a:t>
            </a:r>
            <a:endParaRPr lang="zh-CN" altLang="en-US"/>
          </a:p>
          <a:p>
            <a:endParaRPr lang="zh-CN" altLang="en-US"/>
          </a:p>
          <a:p>
            <a:r>
              <a:rPr lang="zh-CN" altLang="en-US"/>
              <a:t>全节点：拥有整个完整的比特币区块链，负责比特币转账交易的广播和验证</a:t>
            </a:r>
            <a:endParaRPr lang="zh-CN" altLang="en-US"/>
          </a:p>
          <a:p>
            <a:endParaRPr lang="en-US" altLang="zh-CN"/>
          </a:p>
          <a:p>
            <a:r>
              <a:rPr lang="zh-CN" altLang="en-US"/>
              <a:t>轻节点：不保存所有的区块，依赖全节点进行交易验证</a:t>
            </a:r>
            <a:endParaRPr lang="zh-CN" altLang="en-US"/>
          </a:p>
          <a:p>
            <a:endParaRPr lang="zh-CN" altLang="en-US"/>
          </a:p>
          <a:p>
            <a:r>
              <a:rPr lang="zh-CN" altLang="en-US"/>
              <a:t>挖矿节点：带挖矿功能的全节点，算力最强的节点，需要和节点其他的矿工进行竞争</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比特币钱包的构成</a:t>
            </a:r>
            <a:endParaRPr lang="zh-CN" altLang="en-US"/>
          </a:p>
        </p:txBody>
      </p:sp>
      <p:sp>
        <p:nvSpPr>
          <p:cNvPr id="3" name="内容占位符 2"/>
          <p:cNvSpPr>
            <a:spLocks noGrp="1"/>
          </p:cNvSpPr>
          <p:nvPr>
            <p:ph idx="1"/>
          </p:nvPr>
        </p:nvSpPr>
        <p:spPr>
          <a:xfrm>
            <a:off x="838200" y="1246505"/>
            <a:ext cx="10515600" cy="5539740"/>
          </a:xfrm>
        </p:spPr>
        <p:txBody>
          <a:bodyPr>
            <a:normAutofit fontScale="70000"/>
          </a:bodyPr>
          <a:p>
            <a:pPr marL="0" indent="0">
              <a:buNone/>
            </a:pPr>
            <a:endParaRPr lang="zh-CN" altLang="en-US"/>
          </a:p>
          <a:p>
            <a:pPr marL="0" indent="0">
              <a:buNone/>
            </a:pPr>
            <a:r>
              <a:rPr lang="en-US" altLang="zh-CN"/>
              <a:t>1.</a:t>
            </a:r>
            <a:r>
              <a:rPr lang="zh-CN" altLang="en-US"/>
              <a:t>比特币的钱包并没有含有任何的比特币金额</a:t>
            </a:r>
            <a:endParaRPr lang="zh-CN" altLang="en-US"/>
          </a:p>
          <a:p>
            <a:pPr marL="0" indent="0">
              <a:buNone/>
            </a:pPr>
            <a:endParaRPr lang="en-US" altLang="zh-CN"/>
          </a:p>
          <a:p>
            <a:pPr marL="0" indent="0">
              <a:buNone/>
            </a:pPr>
            <a:r>
              <a:rPr lang="en-US" altLang="zh-CN"/>
              <a:t>2.</a:t>
            </a:r>
            <a:r>
              <a:rPr lang="zh-CN" altLang="en-US"/>
              <a:t>比特币的钱包主要包含的是用户的私钥</a:t>
            </a:r>
            <a:r>
              <a:rPr lang="en-US" altLang="zh-CN"/>
              <a:t>+</a:t>
            </a:r>
            <a:r>
              <a:rPr lang="zh-CN" altLang="en-US"/>
              <a:t>公钥</a:t>
            </a:r>
            <a:endParaRPr lang="zh-CN" altLang="en-US"/>
          </a:p>
          <a:p>
            <a:pPr marL="0" indent="0">
              <a:buNone/>
            </a:pPr>
            <a:endParaRPr lang="zh-CN" altLang="en-US"/>
          </a:p>
          <a:p>
            <a:pPr marL="0" indent="0">
              <a:buNone/>
            </a:pPr>
            <a:r>
              <a:rPr lang="en-US" altLang="zh-CN"/>
              <a:t>3.</a:t>
            </a:r>
            <a:r>
              <a:rPr lang="zh-CN" altLang="en-US"/>
              <a:t>比特币转账时必须使用私钥</a:t>
            </a:r>
            <a:endParaRPr lang="zh-CN" altLang="en-US"/>
          </a:p>
          <a:p>
            <a:pPr marL="0" indent="0">
              <a:buNone/>
            </a:pPr>
            <a:endParaRPr lang="zh-CN" altLang="en-US"/>
          </a:p>
          <a:p>
            <a:pPr marL="0" indent="0">
              <a:buNone/>
            </a:pPr>
            <a:r>
              <a:rPr lang="en-US" altLang="zh-CN"/>
              <a:t>4.</a:t>
            </a:r>
            <a:r>
              <a:rPr lang="zh-CN" altLang="en-US"/>
              <a:t>比特币钱包的私钥可以推导出公钥，利用公钥可以推导出地址</a:t>
            </a:r>
            <a:endParaRPr lang="zh-CN" altLang="en-US"/>
          </a:p>
          <a:p>
            <a:pPr marL="0" indent="0">
              <a:buNone/>
            </a:pPr>
            <a:endParaRPr lang="zh-CN" altLang="en-US"/>
          </a:p>
          <a:p>
            <a:pPr marL="0" indent="0">
              <a:buNone/>
            </a:pPr>
            <a:r>
              <a:rPr lang="en-US" altLang="zh-CN"/>
              <a:t>5.</a:t>
            </a:r>
            <a:r>
              <a:rPr lang="zh-CN" altLang="en-US"/>
              <a:t>比特币钱包的地址一定是</a:t>
            </a:r>
            <a:r>
              <a:rPr lang="en-US" altLang="zh-CN"/>
              <a:t>25</a:t>
            </a:r>
            <a:r>
              <a:rPr lang="zh-CN" altLang="en-US"/>
              <a:t>字节的大小的串经过</a:t>
            </a:r>
            <a:r>
              <a:rPr lang="en-US" altLang="zh-CN"/>
              <a:t>Base58Encode</a:t>
            </a:r>
            <a:r>
              <a:rPr lang="zh-CN" altLang="en-US"/>
              <a:t>得到的，只是方便记忆</a:t>
            </a:r>
            <a:endParaRPr lang="zh-CN" altLang="en-US"/>
          </a:p>
          <a:p>
            <a:pPr marL="0" indent="0">
              <a:buNone/>
            </a:pPr>
            <a:endParaRPr lang="zh-CN" altLang="en-US"/>
          </a:p>
          <a:p>
            <a:pPr marL="0" indent="0">
              <a:buNone/>
            </a:pPr>
            <a:r>
              <a:rPr lang="en-US" altLang="zh-CN"/>
              <a:t>6.</a:t>
            </a:r>
            <a:r>
              <a:rPr lang="zh-CN" altLang="en-US"/>
              <a:t>很多认为地址是可以反推出公钥的，实际上这是一种错误的认为，地址被</a:t>
            </a:r>
            <a:endParaRPr lang="zh-CN" altLang="en-US"/>
          </a:p>
          <a:p>
            <a:pPr marL="0" indent="0">
              <a:buNone/>
            </a:pPr>
            <a:r>
              <a:rPr lang="en-US" altLang="zh-CN"/>
              <a:t>Base58Decode</a:t>
            </a:r>
            <a:r>
              <a:rPr lang="zh-CN" altLang="en-US"/>
              <a:t>反推之后的结果是</a:t>
            </a:r>
            <a:r>
              <a:rPr lang="en-US" altLang="zh-CN"/>
              <a:t>25</a:t>
            </a:r>
            <a:r>
              <a:rPr lang="zh-CN" altLang="en-US"/>
              <a:t>字节大小的串</a:t>
            </a:r>
            <a:r>
              <a:rPr lang="en-US" altLang="zh-CN"/>
              <a:t>,</a:t>
            </a:r>
            <a:r>
              <a:rPr lang="zh-CN" altLang="en-US"/>
              <a:t>其中</a:t>
            </a:r>
            <a:r>
              <a:rPr lang="en-US" altLang="zh-CN"/>
              <a:t>1-20</a:t>
            </a:r>
            <a:r>
              <a:rPr lang="zh-CN" altLang="en-US"/>
              <a:t>位的公钥并不是</a:t>
            </a:r>
            <a:endParaRPr lang="zh-CN" altLang="en-US"/>
          </a:p>
          <a:p>
            <a:pPr marL="0" indent="0">
              <a:buNone/>
            </a:pPr>
            <a:r>
              <a:rPr lang="zh-CN" altLang="en-US"/>
              <a:t>钱包中最初的公钥而是经过</a:t>
            </a:r>
            <a:r>
              <a:rPr lang="en-US" altLang="zh-CN"/>
              <a:t>Ripemd160+sha256</a:t>
            </a:r>
            <a:r>
              <a:rPr lang="zh-CN" altLang="en-US"/>
              <a:t>加密后的公钥</a:t>
            </a:r>
            <a:r>
              <a:rPr lang="en-US" altLang="zh-CN"/>
              <a:t>,</a:t>
            </a:r>
            <a:r>
              <a:rPr lang="zh-CN" altLang="en-US"/>
              <a:t>也是地址实际无法反</a:t>
            </a:r>
            <a:br>
              <a:rPr lang="zh-CN" altLang="en-US"/>
            </a:br>
            <a:r>
              <a:rPr lang="zh-CN" altLang="en-US"/>
              <a:t>推原始公钥</a:t>
            </a:r>
            <a:endParaRPr lang="zh-CN" altLang="en-US"/>
          </a:p>
          <a:p>
            <a:pPr marL="0" indent="0">
              <a:buNone/>
            </a:pPr>
            <a:endParaRPr lang="zh-CN" altLang="en-US"/>
          </a:p>
          <a:p>
            <a:pPr marL="0" indent="0">
              <a:buNone/>
            </a:pP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公钥即身份的正确理解</a:t>
            </a:r>
            <a:endParaRPr lang="zh-CN" altLang="en-US"/>
          </a:p>
        </p:txBody>
      </p:sp>
      <p:sp>
        <p:nvSpPr>
          <p:cNvPr id="3" name="内容占位符 2"/>
          <p:cNvSpPr>
            <a:spLocks noGrp="1"/>
          </p:cNvSpPr>
          <p:nvPr>
            <p:ph idx="1"/>
          </p:nvPr>
        </p:nvSpPr>
        <p:spPr>
          <a:xfrm>
            <a:off x="838200" y="1246505"/>
            <a:ext cx="10515600" cy="5539740"/>
          </a:xfrm>
        </p:spPr>
        <p:txBody>
          <a:bodyPr>
            <a:normAutofit fontScale="80000"/>
          </a:bodyPr>
          <a:p>
            <a:pPr marL="0" indent="0">
              <a:buNone/>
            </a:pPr>
            <a:endParaRPr lang="zh-CN" altLang="en-US"/>
          </a:p>
          <a:p>
            <a:pPr marL="0" indent="0">
              <a:buNone/>
            </a:pPr>
            <a:r>
              <a:rPr lang="zh-CN" altLang="en-US"/>
              <a:t>很多人说公钥就是比特币用户的身份，因为我们对某个比特币地址进行转</a:t>
            </a:r>
            <a:endParaRPr lang="zh-CN" altLang="en-US"/>
          </a:p>
          <a:p>
            <a:pPr marL="0" indent="0">
              <a:buNone/>
            </a:pPr>
            <a:br>
              <a:rPr lang="zh-CN" altLang="en-US"/>
            </a:br>
            <a:r>
              <a:rPr lang="zh-CN" altLang="en-US"/>
              <a:t>账的时候，实际上是用接收方地址中那个进行了</a:t>
            </a:r>
            <a:r>
              <a:rPr lang="en-US" altLang="zh-CN">
                <a:sym typeface="+mn-ea"/>
              </a:rPr>
              <a:t>Ripemd160+sha256</a:t>
            </a:r>
            <a:r>
              <a:rPr lang="zh-CN" altLang="en-US">
                <a:sym typeface="+mn-ea"/>
              </a:rPr>
              <a:t>加密后</a:t>
            </a:r>
            <a:endParaRPr lang="zh-CN" altLang="en-US">
              <a:sym typeface="+mn-ea"/>
            </a:endParaRPr>
          </a:p>
          <a:p>
            <a:pPr marL="0" indent="0">
              <a:buNone/>
            </a:pPr>
            <a:br>
              <a:rPr lang="zh-CN" altLang="en-US">
                <a:sym typeface="+mn-ea"/>
              </a:rPr>
            </a:br>
            <a:r>
              <a:rPr lang="zh-CN" altLang="en-US">
                <a:sym typeface="+mn-ea"/>
              </a:rPr>
              <a:t>的公钥进行锁定的，这种理解大多来自一些完全是错误的。</a:t>
            </a:r>
            <a:br>
              <a:rPr lang="zh-CN" altLang="en-US">
                <a:sym typeface="+mn-ea"/>
              </a:rPr>
            </a:br>
            <a:br>
              <a:rPr lang="zh-CN" altLang="en-US">
                <a:sym typeface="+mn-ea"/>
              </a:rPr>
            </a:br>
            <a:br>
              <a:rPr lang="zh-CN" altLang="en-US">
                <a:sym typeface="+mn-ea"/>
              </a:rPr>
            </a:br>
            <a:r>
              <a:rPr lang="zh-CN" altLang="en-US">
                <a:sym typeface="+mn-ea"/>
              </a:rPr>
              <a:t>不要忘记了，任何一笔比特币中的交易都是引用需要之前的交易，而在当前交易中的</a:t>
            </a:r>
            <a:r>
              <a:rPr lang="en-US" altLang="zh-CN">
                <a:sym typeface="+mn-ea"/>
              </a:rPr>
              <a:t>BTC</a:t>
            </a:r>
            <a:r>
              <a:rPr lang="zh-CN" altLang="en-US">
                <a:sym typeface="+mn-ea"/>
              </a:rPr>
              <a:t>是</a:t>
            </a:r>
            <a:br>
              <a:rPr lang="zh-CN" altLang="en-US">
                <a:sym typeface="+mn-ea"/>
              </a:rPr>
            </a:br>
            <a:endParaRPr lang="zh-CN" altLang="en-US">
              <a:sym typeface="+mn-ea"/>
            </a:endParaRPr>
          </a:p>
          <a:p>
            <a:pPr marL="0" indent="0">
              <a:buNone/>
            </a:pPr>
            <a:r>
              <a:rPr lang="zh-CN" altLang="en-US">
                <a:sym typeface="+mn-ea"/>
              </a:rPr>
              <a:t>否能成功去到接收方的地址，需要验证发送方的签名是否正确，而验证的过</a:t>
            </a:r>
            <a:endParaRPr lang="zh-CN" altLang="en-US">
              <a:sym typeface="+mn-ea"/>
            </a:endParaRPr>
          </a:p>
          <a:p>
            <a:pPr marL="0" indent="0">
              <a:buNone/>
            </a:pPr>
            <a:endParaRPr lang="zh-CN" altLang="en-US">
              <a:sym typeface="+mn-ea"/>
            </a:endParaRPr>
          </a:p>
          <a:p>
            <a:pPr marL="0" indent="0">
              <a:buNone/>
            </a:pPr>
            <a:r>
              <a:rPr lang="zh-CN" altLang="en-US">
                <a:sym typeface="+mn-ea"/>
              </a:rPr>
              <a:t>程需要使用到发送方钱包中最原始的那个公钥，所以公钥即身份不是指代交</a:t>
            </a:r>
            <a:endParaRPr lang="zh-CN" altLang="en-US">
              <a:sym typeface="+mn-ea"/>
            </a:endParaRPr>
          </a:p>
          <a:p>
            <a:pPr marL="0" indent="0">
              <a:buNone/>
            </a:pPr>
            <a:endParaRPr lang="zh-CN" altLang="en-US">
              <a:sym typeface="+mn-ea"/>
            </a:endParaRPr>
          </a:p>
          <a:p>
            <a:pPr marL="0" indent="0">
              <a:buNone/>
            </a:pPr>
            <a:r>
              <a:rPr lang="zh-CN" altLang="en-US">
                <a:sym typeface="+mn-ea"/>
              </a:rPr>
              <a:t>易转账中输出时锁定的接收方公钥，而是验证前面时发送方的钱包中的原始公钥</a:t>
            </a:r>
            <a:endParaRPr lang="en-US" altLang="zh-CN">
              <a:sym typeface="+mn-ea"/>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167639"/>
            <a:ext cx="9144000" cy="1655763"/>
          </a:xfrm>
        </p:spPr>
        <p:txBody>
          <a:bodyPr/>
          <a:lstStyle/>
          <a:p>
            <a:r>
              <a:rPr lang="zh-CN" altLang="en-US"/>
              <a:t>参考网站</a:t>
            </a:r>
            <a:endParaRPr lang="zh-CN" altLang="en-US"/>
          </a:p>
        </p:txBody>
      </p:sp>
      <p:sp>
        <p:nvSpPr>
          <p:cNvPr id="5" name="副标题 4"/>
          <p:cNvSpPr>
            <a:spLocks noGrp="1"/>
          </p:cNvSpPr>
          <p:nvPr>
            <p:ph type="subTitle" idx="1"/>
            <p:custDataLst>
              <p:tags r:id="rId2"/>
            </p:custDataLst>
          </p:nvPr>
        </p:nvSpPr>
        <p:spPr/>
        <p:txBody>
          <a:bodyPr/>
          <a:lstStyle/>
          <a:p>
            <a:r>
              <a:rPr lang="en-US" altLang="zh-CN"/>
              <a:t>https://blockexplorer.com/</a:t>
            </a:r>
            <a:endParaRPr lang="en-US" altLang="zh-CN"/>
          </a:p>
          <a:p>
            <a:r>
              <a:rPr lang="en-US" altLang="zh-CN"/>
              <a:t>https://btc.com</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solidFill>
                  <a:schemeClr val="tx1"/>
                </a:solidFill>
              </a:rPr>
              <a:t>人们为什么提出了</a:t>
            </a:r>
            <a:br>
              <a:rPr lang="zh-CN" altLang="en-US" dirty="0">
                <a:solidFill>
                  <a:schemeClr val="tx1"/>
                </a:solidFill>
              </a:rPr>
            </a:br>
            <a:r>
              <a:rPr lang="en-US" altLang="zh-CN" dirty="0">
                <a:solidFill>
                  <a:schemeClr val="tx1"/>
                </a:solidFill>
              </a:rPr>
              <a:t>“</a:t>
            </a:r>
            <a:r>
              <a:rPr lang="zh-CN" altLang="en-US" dirty="0">
                <a:solidFill>
                  <a:schemeClr val="tx1"/>
                </a:solidFill>
              </a:rPr>
              <a:t>区块链</a:t>
            </a:r>
            <a:r>
              <a:rPr lang="en-US" altLang="zh-CN" dirty="0">
                <a:solidFill>
                  <a:schemeClr val="tx1"/>
                </a:solidFill>
              </a:rPr>
              <a:t>”</a:t>
            </a:r>
            <a:r>
              <a:rPr lang="zh-CN" altLang="en-US" dirty="0">
                <a:solidFill>
                  <a:schemeClr val="tx1"/>
                </a:solidFill>
              </a:rPr>
              <a:t>记账？</a:t>
            </a:r>
            <a:endParaRPr lang="zh-CN" altLang="en-US" dirty="0">
              <a:solidFill>
                <a:schemeClr val="tx1"/>
              </a:solidFill>
            </a:endParaRPr>
          </a:p>
        </p:txBody>
      </p:sp>
      <p:pic>
        <p:nvPicPr>
          <p:cNvPr id="4" name="图片占位符 3"/>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t="17" b="17"/>
          <a:stretch>
            <a:fillRect/>
          </a:stretch>
        </p:blipFill>
        <p:spPr/>
      </p:pic>
      <p:sp>
        <p:nvSpPr>
          <p:cNvPr id="2" name="文本占位符 1"/>
          <p:cNvSpPr>
            <a:spLocks noGrp="1"/>
          </p:cNvSpPr>
          <p:nvPr>
            <p:ph type="body" sz="half" idx="2"/>
            <p:custDataLst>
              <p:tags r:id="rId4"/>
            </p:custDataLst>
          </p:nvPr>
        </p:nvSpPr>
        <p:spPr/>
        <p:txBody>
          <a:bodyPr>
            <a:normAutofit/>
          </a:bodyPr>
          <a:lstStyle/>
          <a:p>
            <a:pPr>
              <a:lnSpc>
                <a:spcPct val="120000"/>
              </a:lnSpc>
            </a:pPr>
            <a:r>
              <a:rPr lang="en-US" altLang="zh-CN" sz="1800" dirty="0"/>
              <a:t>1.</a:t>
            </a:r>
            <a:r>
              <a:rPr lang="zh-CN" altLang="en-US" sz="1800" dirty="0"/>
              <a:t>中心化和去中心化</a:t>
            </a:r>
            <a:endParaRPr lang="zh-CN" altLang="en-US" sz="1800" dirty="0"/>
          </a:p>
          <a:p>
            <a:pPr>
              <a:lnSpc>
                <a:spcPct val="120000"/>
              </a:lnSpc>
            </a:pPr>
            <a:r>
              <a:rPr lang="en-US" altLang="zh-CN" sz="1800" dirty="0"/>
              <a:t>2.</a:t>
            </a:r>
            <a:r>
              <a:rPr lang="zh-CN" altLang="en-US" sz="1800" dirty="0"/>
              <a:t>公信力</a:t>
            </a:r>
            <a:endParaRPr lang="zh-CN" altLang="en-US" sz="1800" dirty="0"/>
          </a:p>
          <a:p>
            <a:pPr>
              <a:lnSpc>
                <a:spcPct val="120000"/>
              </a:lnSpc>
            </a:pPr>
            <a:r>
              <a:rPr lang="en-US" altLang="zh-CN" sz="1800" dirty="0"/>
              <a:t>3.</a:t>
            </a:r>
            <a:r>
              <a:rPr lang="zh-CN" altLang="en-US" sz="1800" dirty="0"/>
              <a:t>比特币的诞生</a:t>
            </a:r>
            <a:endParaRPr lang="zh-CN" altLang="en-US" sz="1800" dirty="0"/>
          </a:p>
          <a:p>
            <a:pPr>
              <a:lnSpc>
                <a:spcPct val="120000"/>
              </a:lnSpc>
            </a:pPr>
            <a:r>
              <a:rPr lang="en-US" altLang="zh-CN" sz="1800" dirty="0"/>
              <a:t>4.</a:t>
            </a:r>
            <a:r>
              <a:rPr lang="zh-CN" altLang="en-US" sz="1800" dirty="0"/>
              <a:t>比特币的故事</a:t>
            </a:r>
            <a:endParaRPr lang="zh-CN" altLang="en-US" sz="1800"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比特币的诞生</a:t>
            </a:r>
            <a:endParaRPr lang="zh-CN" altLang="en-US"/>
          </a:p>
        </p:txBody>
      </p:sp>
      <p:sp>
        <p:nvSpPr>
          <p:cNvPr id="3" name="内容占位符 2"/>
          <p:cNvSpPr>
            <a:spLocks noGrp="1"/>
          </p:cNvSpPr>
          <p:nvPr>
            <p:ph idx="1"/>
          </p:nvPr>
        </p:nvSpPr>
        <p:spPr>
          <a:xfrm>
            <a:off x="838200" y="1825625"/>
            <a:ext cx="10515600" cy="4788535"/>
          </a:xfrm>
        </p:spPr>
        <p:txBody>
          <a:bodyPr>
            <a:normAutofit lnSpcReduction="20000"/>
          </a:bodyPr>
          <a:p>
            <a:pPr marL="0" indent="0">
              <a:lnSpc>
                <a:spcPct val="100000"/>
              </a:lnSpc>
              <a:buNone/>
            </a:pPr>
            <a:r>
              <a:rPr lang="zh-CN" altLang="en-US">
                <a:solidFill>
                  <a:schemeClr val="tx1"/>
                </a:solidFill>
              </a:rPr>
              <a:t>诞生的是背景：</a:t>
            </a:r>
            <a:r>
              <a:rPr lang="en-US" altLang="zh-CN">
                <a:solidFill>
                  <a:schemeClr val="tx1"/>
                </a:solidFill>
              </a:rPr>
              <a:t>2008</a:t>
            </a:r>
            <a:r>
              <a:rPr lang="zh-CN" altLang="en-US">
                <a:solidFill>
                  <a:schemeClr val="tx1"/>
                </a:solidFill>
              </a:rPr>
              <a:t>年以美国为首的美金货币超发（中心化的记账权）</a:t>
            </a:r>
            <a:endParaRPr lang="zh-CN" altLang="en-US" b="1">
              <a:solidFill>
                <a:srgbClr val="FF0000"/>
              </a:solidFill>
            </a:endParaRPr>
          </a:p>
          <a:p>
            <a:pPr marL="0" indent="0">
              <a:lnSpc>
                <a:spcPct val="100000"/>
              </a:lnSpc>
              <a:buNone/>
            </a:pPr>
            <a:endParaRPr lang="zh-CN" altLang="en-US" b="1">
              <a:solidFill>
                <a:srgbClr val="FF0000"/>
              </a:solidFill>
            </a:endParaRPr>
          </a:p>
          <a:p>
            <a:pPr marL="0" indent="0">
              <a:lnSpc>
                <a:spcPct val="100000"/>
              </a:lnSpc>
              <a:buNone/>
            </a:pPr>
            <a:r>
              <a:rPr lang="zh-CN" altLang="en-US">
                <a:solidFill>
                  <a:schemeClr val="tx1"/>
                </a:solidFill>
              </a:rPr>
              <a:t>比特币是在2008年由署名Satoshi Nakamoto(中本聪)的人发明的，他发表了一篇题为“Bitcoin：A Peer-to-Peer Electronic Cash System”的文章。中文翻译就是</a:t>
            </a:r>
            <a:r>
              <a:rPr lang="en-US" altLang="zh-CN">
                <a:solidFill>
                  <a:schemeClr val="tx1"/>
                </a:solidFill>
              </a:rPr>
              <a:t>“</a:t>
            </a:r>
            <a:r>
              <a:rPr lang="zh-CN" altLang="en-US">
                <a:solidFill>
                  <a:schemeClr val="tx1"/>
                </a:solidFill>
              </a:rPr>
              <a:t>比特币：一种点对点的电子现金交易系统</a:t>
            </a:r>
            <a:r>
              <a:rPr lang="en-US" altLang="zh-CN">
                <a:solidFill>
                  <a:schemeClr val="tx1"/>
                </a:solidFill>
              </a:rPr>
              <a:t>”</a:t>
            </a:r>
            <a:endParaRPr lang="zh-CN" altLang="en-US">
              <a:solidFill>
                <a:schemeClr val="tx1"/>
              </a:solidFill>
            </a:endParaRPr>
          </a:p>
          <a:p>
            <a:pPr marL="0" indent="0">
              <a:lnSpc>
                <a:spcPct val="100000"/>
              </a:lnSpc>
              <a:buNone/>
            </a:pPr>
            <a:endParaRPr lang="zh-CN" altLang="en-US">
              <a:solidFill>
                <a:schemeClr val="tx1"/>
              </a:solidFill>
            </a:endParaRPr>
          </a:p>
          <a:p>
            <a:pPr marL="0" indent="0">
              <a:lnSpc>
                <a:spcPct val="100000"/>
              </a:lnSpc>
              <a:buNone/>
            </a:pPr>
            <a:r>
              <a:rPr lang="zh-CN" altLang="en-US">
                <a:solidFill>
                  <a:schemeClr val="tx1"/>
                </a:solidFill>
              </a:rPr>
              <a:t>中本聪结合了从前</a:t>
            </a:r>
            <a:r>
              <a:rPr lang="en-US" altLang="zh-CN">
                <a:solidFill>
                  <a:schemeClr val="tx1"/>
                </a:solidFill>
              </a:rPr>
              <a:t>P2P</a:t>
            </a:r>
            <a:r>
              <a:rPr lang="zh-CN" altLang="en-US">
                <a:solidFill>
                  <a:schemeClr val="tx1"/>
                </a:solidFill>
              </a:rPr>
              <a:t>和密码学技术，创建了一个完全去中心化的电子现金系统，它不依赖中央机构进行货币发行或结算和验证交易。</a:t>
            </a:r>
            <a:endParaRPr lang="zh-CN" altLang="en-US">
              <a:solidFill>
                <a:schemeClr val="tx1"/>
              </a:solidFill>
            </a:endParaRPr>
          </a:p>
          <a:p>
            <a:pPr marL="0" indent="0">
              <a:lnSpc>
                <a:spcPct val="100000"/>
              </a:lnSpc>
              <a:buNone/>
            </a:pPr>
            <a:endParaRPr lang="zh-CN" altLang="en-US">
              <a:solidFill>
                <a:schemeClr val="tx1"/>
              </a:solidFill>
            </a:endParaRPr>
          </a:p>
          <a:p>
            <a:pPr marL="0" indent="0">
              <a:lnSpc>
                <a:spcPct val="100000"/>
              </a:lnSpc>
              <a:buNone/>
            </a:pPr>
            <a:r>
              <a:rPr lang="zh-CN" altLang="en-US">
                <a:solidFill>
                  <a:schemeClr val="tx1"/>
                </a:solidFill>
              </a:rPr>
              <a:t>这种方式具有划时代的创新意义，使得世界上人人具有记账权，财政透明且公开。没有了中央银行（去中心化）。</a:t>
            </a:r>
            <a:endParaRPr lang="zh-CN" altLang="en-US">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比特币小故事分享</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95960" y="561273"/>
            <a:ext cx="4681654" cy="1428161"/>
          </a:xfrm>
        </p:spPr>
        <p:txBody>
          <a:bodyPr/>
          <a:lstStyle/>
          <a:p>
            <a:r>
              <a:rPr lang="zh-CN" altLang="en-US" dirty="0">
                <a:solidFill>
                  <a:schemeClr val="tx1"/>
                </a:solidFill>
              </a:rPr>
              <a:t>为什么提到</a:t>
            </a:r>
            <a:r>
              <a:rPr lang="en-US" altLang="zh-CN" dirty="0">
                <a:solidFill>
                  <a:schemeClr val="tx1"/>
                </a:solidFill>
              </a:rPr>
              <a:t>“</a:t>
            </a:r>
            <a:r>
              <a:rPr lang="zh-CN" altLang="en-US" dirty="0">
                <a:solidFill>
                  <a:schemeClr val="tx1"/>
                </a:solidFill>
              </a:rPr>
              <a:t>区块链</a:t>
            </a:r>
            <a:r>
              <a:rPr lang="en-US" altLang="zh-CN" dirty="0">
                <a:solidFill>
                  <a:schemeClr val="tx1"/>
                </a:solidFill>
              </a:rPr>
              <a:t>”</a:t>
            </a:r>
            <a:r>
              <a:rPr lang="zh-CN" altLang="en-US" dirty="0">
                <a:solidFill>
                  <a:schemeClr val="tx1"/>
                </a:solidFill>
              </a:rPr>
              <a:t>就会说到比特币？</a:t>
            </a:r>
            <a:endParaRPr lang="zh-CN" altLang="en-US" dirty="0">
              <a:solidFill>
                <a:schemeClr val="tx1"/>
              </a:solidFill>
            </a:endParaRPr>
          </a:p>
        </p:txBody>
      </p:sp>
      <p:pic>
        <p:nvPicPr>
          <p:cNvPr id="4" name="图片占位符 3"/>
          <p:cNvPicPr>
            <a:picLocks noGrp="1" noChangeAspect="1"/>
          </p:cNvPicPr>
          <p:nvPr>
            <p:ph type="pic" idx="1"/>
            <p:custDataLst>
              <p:tags r:id="rId2"/>
            </p:custDataLst>
          </p:nvPr>
        </p:nvPicPr>
        <p:blipFill>
          <a:blip r:embed="rId3">
            <a:extLst>
              <a:ext uri="{28A0092B-C50C-407E-A947-70E740481C1C}">
                <a14:useLocalDpi xmlns:a14="http://schemas.microsoft.com/office/drawing/2010/main" val="0"/>
              </a:ext>
            </a:extLst>
          </a:blip>
          <a:srcRect t="17" b="17"/>
          <a:stretch>
            <a:fillRect/>
          </a:stretch>
        </p:blipFill>
        <p:spPr/>
      </p:pic>
      <p:sp>
        <p:nvSpPr>
          <p:cNvPr id="7" name="文本框 6"/>
          <p:cNvSpPr txBox="1"/>
          <p:nvPr/>
        </p:nvSpPr>
        <p:spPr>
          <a:xfrm>
            <a:off x="599440" y="1989455"/>
            <a:ext cx="4843780" cy="1753235"/>
          </a:xfrm>
          <a:prstGeom prst="rect">
            <a:avLst/>
          </a:prstGeom>
          <a:noFill/>
        </p:spPr>
        <p:txBody>
          <a:bodyPr wrap="none" rtlCol="0">
            <a:spAutoFit/>
          </a:bodyPr>
          <a:p>
            <a:r>
              <a:rPr lang="zh-CN" altLang="en-US"/>
              <a:t>中本聪在比特币白皮书提出了</a:t>
            </a:r>
            <a:r>
              <a:rPr lang="en-US" altLang="zh-CN"/>
              <a:t>“</a:t>
            </a:r>
            <a:r>
              <a:rPr lang="zh-CN" altLang="en-US"/>
              <a:t>区块</a:t>
            </a:r>
            <a:r>
              <a:rPr lang="en-US" altLang="zh-CN"/>
              <a:t>”</a:t>
            </a:r>
            <a:r>
              <a:rPr lang="zh-CN" altLang="en-US"/>
              <a:t>和</a:t>
            </a:r>
            <a:r>
              <a:rPr lang="en-US" altLang="zh-CN"/>
              <a:t>“</a:t>
            </a:r>
            <a:r>
              <a:rPr lang="zh-CN" altLang="en-US"/>
              <a:t>链</a:t>
            </a:r>
            <a:r>
              <a:rPr lang="en-US" altLang="zh-CN"/>
              <a:t>”</a:t>
            </a:r>
            <a:endParaRPr lang="en-US" altLang="zh-CN"/>
          </a:p>
          <a:p>
            <a:r>
              <a:rPr lang="zh-CN" altLang="en-US"/>
              <a:t>的概念，只是中本聪并没有把这两个词连</a:t>
            </a:r>
            <a:endParaRPr lang="zh-CN" altLang="en-US"/>
          </a:p>
          <a:p>
            <a:r>
              <a:rPr lang="zh-CN" altLang="en-US"/>
              <a:t>成了</a:t>
            </a:r>
            <a:r>
              <a:rPr lang="en-US" altLang="zh-CN"/>
              <a:t>“</a:t>
            </a:r>
            <a:r>
              <a:rPr lang="zh-CN" altLang="en-US"/>
              <a:t>区块链</a:t>
            </a:r>
            <a:r>
              <a:rPr lang="en-US" altLang="zh-CN"/>
              <a:t>”</a:t>
            </a:r>
            <a:endParaRPr lang="en-US" altLang="zh-CN"/>
          </a:p>
          <a:p>
            <a:endParaRPr lang="en-US" altLang="zh-CN"/>
          </a:p>
          <a:p>
            <a:endParaRPr lang="en-US" altLang="zh-CN"/>
          </a:p>
          <a:p>
            <a:r>
              <a:rPr lang="zh-CN" altLang="en-US"/>
              <a:t>这也是为什么区块链技术</a:t>
            </a:r>
            <a:r>
              <a:rPr lang="en-US" altLang="zh-CN"/>
              <a:t>1.0</a:t>
            </a:r>
            <a:r>
              <a:rPr lang="zh-CN" altLang="en-US"/>
              <a:t>就是比特币的原因</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什么是挖矿？</a:t>
            </a:r>
            <a:endParaRPr lang="zh-CN" altLang="en-US"/>
          </a:p>
        </p:txBody>
      </p:sp>
      <p:sp>
        <p:nvSpPr>
          <p:cNvPr id="3" name="内容占位符 2"/>
          <p:cNvSpPr>
            <a:spLocks noGrp="1"/>
          </p:cNvSpPr>
          <p:nvPr>
            <p:ph idx="1"/>
          </p:nvPr>
        </p:nvSpPr>
        <p:spPr/>
        <p:txBody>
          <a:bodyPr>
            <a:normAutofit lnSpcReduction="10000"/>
          </a:bodyPr>
          <a:p>
            <a:r>
              <a:rPr lang="zh-CN" altLang="en-US">
                <a:solidFill>
                  <a:schemeClr val="tx1"/>
                </a:solidFill>
              </a:rPr>
              <a:t>挖矿就是计算一条哈希数学题，只要求得结果比目标值小那么就会获得一笔关于比特币系统的奖励</a:t>
            </a:r>
            <a:endParaRPr lang="zh-CN" altLang="en-US">
              <a:solidFill>
                <a:schemeClr val="tx1"/>
              </a:solidFill>
            </a:endParaRPr>
          </a:p>
          <a:p>
            <a:endParaRPr lang="zh-CN" altLang="en-US">
              <a:solidFill>
                <a:schemeClr val="tx1"/>
              </a:solidFill>
            </a:endParaRPr>
          </a:p>
          <a:p>
            <a:endParaRPr lang="zh-CN" altLang="en-US">
              <a:solidFill>
                <a:schemeClr val="tx1"/>
              </a:solidFill>
            </a:endParaRPr>
          </a:p>
          <a:p>
            <a:r>
              <a:rPr lang="zh-CN" altLang="en-US">
                <a:solidFill>
                  <a:schemeClr val="tx1"/>
                </a:solidFill>
              </a:rPr>
              <a:t>实际上我们专业上称挖矿为</a:t>
            </a:r>
            <a:r>
              <a:rPr lang="en-US" altLang="zh-CN">
                <a:solidFill>
                  <a:schemeClr val="tx1"/>
                </a:solidFill>
              </a:rPr>
              <a:t>“Proof of work”</a:t>
            </a:r>
            <a:r>
              <a:rPr lang="zh-CN" altLang="en-US">
                <a:solidFill>
                  <a:schemeClr val="tx1"/>
                </a:solidFill>
              </a:rPr>
              <a:t>工作量证明，简称</a:t>
            </a:r>
            <a:r>
              <a:rPr lang="en-US" altLang="zh-CN">
                <a:solidFill>
                  <a:schemeClr val="tx1"/>
                </a:solidFill>
              </a:rPr>
              <a:t>”POW”</a:t>
            </a:r>
            <a:endParaRPr lang="en-US" altLang="zh-CN">
              <a:solidFill>
                <a:schemeClr val="tx1"/>
              </a:solidFill>
            </a:endParaRPr>
          </a:p>
          <a:p>
            <a:endParaRPr lang="en-US" altLang="zh-CN">
              <a:solidFill>
                <a:schemeClr val="tx1"/>
              </a:solidFill>
            </a:endParaRPr>
          </a:p>
          <a:p>
            <a:r>
              <a:rPr lang="zh-CN" altLang="en-US">
                <a:solidFill>
                  <a:schemeClr val="tx1"/>
                </a:solidFill>
              </a:rPr>
              <a:t>挖矿的机房叫矿场，挖矿的电脑叫矿机，挖矿的速度叫算力，每次对发起对目标值的运算叫矿击，挖矿的比特币地址叫矿工</a:t>
            </a:r>
            <a:endParaRPr lang="zh-CN" altLang="en-US">
              <a:solidFill>
                <a:schemeClr val="tx1"/>
              </a:solidFill>
            </a:endParaRPr>
          </a:p>
          <a:p>
            <a:pPr marL="0" indent="0">
              <a:buNone/>
            </a:pPr>
            <a:endParaRPr lang="zh-CN" altLang="en-US">
              <a:solidFill>
                <a:schemeClr val="tx1"/>
              </a:solidFill>
            </a:endParaRPr>
          </a:p>
          <a:p>
            <a:pPr marL="0" indent="0">
              <a:buNone/>
            </a:pPr>
            <a:endParaRPr lang="zh-CN" altLang="en-US">
              <a:solidFill>
                <a:schemeClr val="tx1"/>
              </a:solidFill>
            </a:endParaRPr>
          </a:p>
          <a:p>
            <a:endParaRPr lang="zh-CN" altLang="en-US">
              <a:solidFill>
                <a:schemeClr val="tx1"/>
              </a:solidFill>
            </a:endParaRPr>
          </a:p>
          <a:p>
            <a:pPr marL="0" indent="0">
              <a:buNone/>
            </a:pPr>
            <a:endParaRPr lang="en-US" altLang="zh-CN">
              <a:solidFill>
                <a:schemeClr val="tx1"/>
              </a:solidFill>
            </a:endParaRPr>
          </a:p>
          <a:p>
            <a:pPr marL="0" indent="0">
              <a:buNone/>
            </a:pP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创世区块</a:t>
            </a:r>
            <a:endParaRPr lang="zh-CN" altLang="en-US"/>
          </a:p>
        </p:txBody>
      </p:sp>
      <p:sp>
        <p:nvSpPr>
          <p:cNvPr id="3" name="内容占位符 2"/>
          <p:cNvSpPr>
            <a:spLocks noGrp="1"/>
          </p:cNvSpPr>
          <p:nvPr>
            <p:ph idx="1"/>
          </p:nvPr>
        </p:nvSpPr>
        <p:spPr/>
        <p:txBody>
          <a:bodyPr>
            <a:normAutofit fontScale="60000"/>
          </a:bodyPr>
          <a:p>
            <a:r>
              <a:rPr lang="en-US" altLang="zh-CN">
                <a:solidFill>
                  <a:schemeClr val="tx1"/>
                </a:solidFill>
              </a:rPr>
              <a:t>2009</a:t>
            </a:r>
            <a:r>
              <a:rPr lang="zh-CN" altLang="en-US">
                <a:solidFill>
                  <a:schemeClr val="tx1"/>
                </a:solidFill>
              </a:rPr>
              <a:t>年</a:t>
            </a:r>
            <a:r>
              <a:rPr lang="en-US" altLang="zh-CN">
                <a:solidFill>
                  <a:schemeClr val="tx1"/>
                </a:solidFill>
              </a:rPr>
              <a:t>1</a:t>
            </a:r>
            <a:r>
              <a:rPr lang="zh-CN" altLang="en-US">
                <a:solidFill>
                  <a:schemeClr val="tx1"/>
                </a:solidFill>
              </a:rPr>
              <a:t>月</a:t>
            </a:r>
            <a:r>
              <a:rPr lang="en-US" altLang="zh-CN">
                <a:solidFill>
                  <a:schemeClr val="tx1"/>
                </a:solidFill>
              </a:rPr>
              <a:t>3</a:t>
            </a:r>
            <a:r>
              <a:rPr lang="zh-CN" altLang="en-US">
                <a:solidFill>
                  <a:schemeClr val="tx1"/>
                </a:solidFill>
              </a:rPr>
              <a:t>日，中本聪开发了一个具有比特币算法的客户端进行了首次</a:t>
            </a:r>
            <a:r>
              <a:rPr lang="zh-CN" altLang="en-US" b="1">
                <a:solidFill>
                  <a:srgbClr val="FF0000"/>
                </a:solidFill>
              </a:rPr>
              <a:t>挖矿</a:t>
            </a:r>
            <a:r>
              <a:rPr lang="en-US" altLang="zh-CN">
                <a:solidFill>
                  <a:schemeClr val="tx1"/>
                </a:solidFill>
              </a:rPr>
              <a:t>,</a:t>
            </a:r>
            <a:r>
              <a:rPr lang="zh-CN" altLang="en-US">
                <a:solidFill>
                  <a:schemeClr val="tx1"/>
                </a:solidFill>
              </a:rPr>
              <a:t>北京时间</a:t>
            </a:r>
            <a:r>
              <a:rPr lang="en-US" altLang="zh-CN">
                <a:solidFill>
                  <a:schemeClr val="tx1"/>
                </a:solidFill>
              </a:rPr>
              <a:t>2009</a:t>
            </a:r>
            <a:r>
              <a:rPr lang="zh-CN" altLang="en-US">
                <a:solidFill>
                  <a:schemeClr val="tx1"/>
                </a:solidFill>
              </a:rPr>
              <a:t>年</a:t>
            </a:r>
            <a:r>
              <a:rPr lang="en-US" altLang="zh-CN">
                <a:solidFill>
                  <a:schemeClr val="tx1"/>
                </a:solidFill>
              </a:rPr>
              <a:t>1</a:t>
            </a:r>
            <a:r>
              <a:rPr lang="zh-CN" altLang="en-US">
                <a:solidFill>
                  <a:schemeClr val="tx1"/>
                </a:solidFill>
              </a:rPr>
              <a:t>月</a:t>
            </a:r>
            <a:r>
              <a:rPr lang="en-US" altLang="zh-CN">
                <a:solidFill>
                  <a:schemeClr val="tx1"/>
                </a:solidFill>
              </a:rPr>
              <a:t>4</a:t>
            </a:r>
            <a:r>
              <a:rPr lang="zh-CN" altLang="en-US">
                <a:solidFill>
                  <a:schemeClr val="tx1"/>
                </a:solidFill>
              </a:rPr>
              <a:t>日 </a:t>
            </a:r>
            <a:r>
              <a:rPr lang="en-US" altLang="zh-CN">
                <a:solidFill>
                  <a:schemeClr val="tx1"/>
                </a:solidFill>
              </a:rPr>
              <a:t>2:15:05</a:t>
            </a:r>
            <a:r>
              <a:rPr lang="zh-CN" altLang="en-US">
                <a:solidFill>
                  <a:schemeClr val="tx1"/>
                </a:solidFill>
              </a:rPr>
              <a:t>（英国时间</a:t>
            </a:r>
            <a:r>
              <a:rPr lang="en-US" altLang="zh-CN">
                <a:solidFill>
                  <a:schemeClr val="tx1"/>
                </a:solidFill>
              </a:rPr>
              <a:t>2009</a:t>
            </a:r>
            <a:r>
              <a:rPr lang="zh-CN" altLang="en-US">
                <a:solidFill>
                  <a:schemeClr val="tx1"/>
                </a:solidFill>
              </a:rPr>
              <a:t>年</a:t>
            </a:r>
            <a:r>
              <a:rPr lang="en-US" altLang="zh-CN">
                <a:solidFill>
                  <a:schemeClr val="tx1"/>
                </a:solidFill>
              </a:rPr>
              <a:t>1</a:t>
            </a:r>
            <a:r>
              <a:rPr lang="zh-CN" altLang="en-US">
                <a:solidFill>
                  <a:schemeClr val="tx1"/>
                </a:solidFill>
              </a:rPr>
              <a:t>月</a:t>
            </a:r>
            <a:r>
              <a:rPr lang="en-US" altLang="zh-CN">
                <a:solidFill>
                  <a:schemeClr val="tx1"/>
                </a:solidFill>
              </a:rPr>
              <a:t>3</a:t>
            </a:r>
            <a:r>
              <a:rPr lang="zh-CN" altLang="en-US">
                <a:solidFill>
                  <a:schemeClr val="tx1"/>
                </a:solidFill>
              </a:rPr>
              <a:t>日 </a:t>
            </a:r>
            <a:r>
              <a:rPr lang="en-US" altLang="zh-CN">
                <a:solidFill>
                  <a:schemeClr val="tx1"/>
                </a:solidFill>
              </a:rPr>
              <a:t>18:15:05</a:t>
            </a:r>
            <a:r>
              <a:rPr lang="zh-CN" altLang="en-US">
                <a:solidFill>
                  <a:schemeClr val="tx1"/>
                </a:solidFill>
              </a:rPr>
              <a:t>）就是比特币第</a:t>
            </a:r>
            <a:r>
              <a:rPr lang="en-US" altLang="zh-CN">
                <a:solidFill>
                  <a:schemeClr val="tx1"/>
                </a:solidFill>
              </a:rPr>
              <a:t>1</a:t>
            </a:r>
            <a:r>
              <a:rPr lang="zh-CN" altLang="en-US">
                <a:solidFill>
                  <a:schemeClr val="tx1"/>
                </a:solidFill>
              </a:rPr>
              <a:t>个区块的产生时间，这块区块就是</a:t>
            </a:r>
            <a:r>
              <a:rPr lang="en-US" altLang="zh-CN">
                <a:solidFill>
                  <a:schemeClr val="tx1"/>
                </a:solidFill>
              </a:rPr>
              <a:t>“</a:t>
            </a:r>
            <a:r>
              <a:rPr lang="zh-CN" altLang="en-US">
                <a:solidFill>
                  <a:schemeClr val="tx1"/>
                </a:solidFill>
              </a:rPr>
              <a:t>创世区块</a:t>
            </a:r>
            <a:r>
              <a:rPr lang="en-US" altLang="zh-CN">
                <a:solidFill>
                  <a:schemeClr val="tx1"/>
                </a:solidFill>
              </a:rPr>
              <a:t>”</a:t>
            </a:r>
            <a:r>
              <a:rPr lang="zh-CN" altLang="en-US">
                <a:solidFill>
                  <a:schemeClr val="tx1"/>
                </a:solidFill>
              </a:rPr>
              <a:t>，这区块的编号为</a:t>
            </a:r>
            <a:r>
              <a:rPr lang="en-US" altLang="zh-CN">
                <a:solidFill>
                  <a:schemeClr val="tx1"/>
                </a:solidFill>
              </a:rPr>
              <a:t>0</a:t>
            </a:r>
            <a:r>
              <a:rPr lang="zh-CN" altLang="en-US">
                <a:solidFill>
                  <a:schemeClr val="tx1"/>
                </a:solidFill>
              </a:rPr>
              <a:t>，这个编号成为区块高度</a:t>
            </a:r>
            <a:endParaRPr lang="en-US" altLang="zh-CN">
              <a:solidFill>
                <a:schemeClr val="tx1"/>
              </a:solidFill>
            </a:endParaRPr>
          </a:p>
          <a:p>
            <a:endParaRPr lang="en-US" altLang="zh-CN">
              <a:solidFill>
                <a:schemeClr val="tx1"/>
              </a:solidFill>
            </a:endParaRPr>
          </a:p>
          <a:p>
            <a:pPr marL="0" indent="0">
              <a:buNone/>
            </a:pPr>
            <a:r>
              <a:rPr lang="en-US" altLang="zh-CN">
                <a:solidFill>
                  <a:schemeClr val="tx1"/>
                </a:solidFill>
                <a:hlinkClick r:id="rId1" action="ppaction://hlinkfile"/>
              </a:rPr>
              <a:t>https://btc.com/000000000019d6689c085ae165831e934ff763ae46a2a6c172b3f1b60a8ce26f</a:t>
            </a:r>
            <a:endParaRPr lang="en-US" altLang="zh-CN">
              <a:solidFill>
                <a:schemeClr val="tx1"/>
              </a:solidFill>
              <a:hlinkClick r:id="rId1" action="ppaction://hlinkfile"/>
            </a:endParaRPr>
          </a:p>
          <a:p>
            <a:pPr marL="0" indent="0">
              <a:buNone/>
            </a:pPr>
            <a:endParaRPr lang="en-US" altLang="zh-CN">
              <a:solidFill>
                <a:schemeClr val="tx1"/>
              </a:solidFill>
            </a:endParaRPr>
          </a:p>
          <a:p>
            <a:pPr marL="0" indent="0">
              <a:buNone/>
            </a:pPr>
            <a:r>
              <a:rPr lang="zh-CN" altLang="en-US">
                <a:solidFill>
                  <a:schemeClr val="tx1"/>
                </a:solidFill>
              </a:rPr>
              <a:t>第</a:t>
            </a:r>
            <a:r>
              <a:rPr lang="en-US" altLang="zh-CN">
                <a:solidFill>
                  <a:schemeClr val="tx1"/>
                </a:solidFill>
              </a:rPr>
              <a:t>1</a:t>
            </a:r>
            <a:r>
              <a:rPr lang="zh-CN" altLang="en-US">
                <a:solidFill>
                  <a:schemeClr val="tx1"/>
                </a:solidFill>
              </a:rPr>
              <a:t>个区块中没有任何的交易记录中没有任何输入的数据，中本聪将《泰晤士报》</a:t>
            </a:r>
            <a:r>
              <a:rPr lang="en-US" altLang="zh-CN">
                <a:solidFill>
                  <a:schemeClr val="tx1"/>
                </a:solidFill>
              </a:rPr>
              <a:t>2009</a:t>
            </a:r>
            <a:r>
              <a:rPr lang="zh-CN" altLang="en-US">
                <a:solidFill>
                  <a:schemeClr val="tx1"/>
                </a:solidFill>
              </a:rPr>
              <a:t>年</a:t>
            </a:r>
            <a:r>
              <a:rPr lang="en-US" altLang="zh-CN">
                <a:solidFill>
                  <a:schemeClr val="tx1"/>
                </a:solidFill>
              </a:rPr>
              <a:t>1</a:t>
            </a:r>
            <a:r>
              <a:rPr lang="zh-CN" altLang="en-US">
                <a:solidFill>
                  <a:schemeClr val="tx1"/>
                </a:solidFill>
              </a:rPr>
              <a:t>月</a:t>
            </a:r>
            <a:r>
              <a:rPr lang="en-US" altLang="zh-CN">
                <a:solidFill>
                  <a:schemeClr val="tx1"/>
                </a:solidFill>
              </a:rPr>
              <a:t>3</a:t>
            </a:r>
            <a:r>
              <a:rPr lang="zh-CN" altLang="en-US">
                <a:solidFill>
                  <a:schemeClr val="tx1"/>
                </a:solidFill>
              </a:rPr>
              <a:t>日的一条新闻永远记录在其中</a:t>
            </a:r>
            <a:endParaRPr lang="zh-CN" altLang="en-US">
              <a:solidFill>
                <a:schemeClr val="tx1"/>
              </a:solidFill>
            </a:endParaRPr>
          </a:p>
          <a:p>
            <a:pPr marL="0" indent="0">
              <a:buNone/>
            </a:pPr>
            <a:endParaRPr lang="zh-CN" altLang="en-US">
              <a:solidFill>
                <a:schemeClr val="tx1"/>
              </a:solidFill>
            </a:endParaRPr>
          </a:p>
          <a:p>
            <a:pPr marL="0" indent="0">
              <a:buNone/>
            </a:pPr>
            <a:r>
              <a:rPr lang="en-US" altLang="zh-CN">
                <a:solidFill>
                  <a:schemeClr val="tx1"/>
                </a:solidFill>
              </a:rPr>
              <a:t>The Times 03/Jan/2009 Chancellor on brink of second bailout for banks</a:t>
            </a:r>
            <a:endParaRPr lang="en-US" altLang="zh-CN">
              <a:solidFill>
                <a:schemeClr val="tx1"/>
              </a:solidFill>
            </a:endParaRPr>
          </a:p>
          <a:p>
            <a:pPr marL="0" indent="0">
              <a:buNone/>
            </a:pPr>
            <a:r>
              <a:rPr lang="zh-CN" altLang="en-US">
                <a:solidFill>
                  <a:schemeClr val="tx1"/>
                </a:solidFill>
              </a:rPr>
              <a:t>中文翻译：财政大臣频临第二次银行救助的边缘</a:t>
            </a:r>
            <a:endParaRPr lang="en-US" altLang="zh-CN">
              <a:solidFill>
                <a:schemeClr val="tx1"/>
              </a:solidFill>
            </a:endParaRPr>
          </a:p>
          <a:p>
            <a:pPr marL="0" indent="0">
              <a:buNone/>
            </a:pPr>
            <a:endParaRPr lang="en-US" altLang="zh-CN">
              <a:solidFill>
                <a:schemeClr val="tx1"/>
              </a:solidFill>
            </a:endParaRPr>
          </a:p>
          <a:p>
            <a:pPr marL="0" indent="0">
              <a:buNone/>
            </a:pPr>
            <a:endParaRPr lang="en-US" altLang="zh-CN">
              <a:solidFill>
                <a:schemeClr val="tx1"/>
              </a:solidFill>
            </a:endParaRPr>
          </a:p>
          <a:p>
            <a:pPr marL="0" indent="0">
              <a:buNone/>
            </a:pPr>
            <a:r>
              <a:rPr lang="zh-CN" altLang="en-US">
                <a:solidFill>
                  <a:schemeClr val="tx1"/>
                </a:solidFill>
              </a:rPr>
              <a:t>中本聪在创世区块获得了第一批比特币系统的</a:t>
            </a:r>
            <a:r>
              <a:rPr lang="en-US" altLang="zh-CN">
                <a:solidFill>
                  <a:schemeClr val="tx1"/>
                </a:solidFill>
              </a:rPr>
              <a:t>coinbase</a:t>
            </a:r>
            <a:r>
              <a:rPr lang="zh-CN" altLang="en-US">
                <a:solidFill>
                  <a:schemeClr val="tx1"/>
                </a:solidFill>
              </a:rPr>
              <a:t>奖励是</a:t>
            </a:r>
            <a:r>
              <a:rPr lang="en-US" altLang="zh-CN">
                <a:solidFill>
                  <a:schemeClr val="tx1"/>
                </a:solidFill>
              </a:rPr>
              <a:t>50</a:t>
            </a:r>
            <a:r>
              <a:rPr lang="zh-CN" altLang="en-US">
                <a:solidFill>
                  <a:schemeClr val="tx1"/>
                </a:solidFill>
              </a:rPr>
              <a:t>个比特币，按照今天的比特币价格计算大概为</a:t>
            </a:r>
            <a:r>
              <a:rPr lang="en-US" altLang="zh-CN">
                <a:solidFill>
                  <a:schemeClr val="tx1"/>
                </a:solidFill>
              </a:rPr>
              <a:t>110</a:t>
            </a:r>
            <a:r>
              <a:rPr lang="zh-CN" altLang="en-US">
                <a:solidFill>
                  <a:schemeClr val="tx1"/>
                </a:solidFill>
              </a:rPr>
              <a:t>万</a:t>
            </a:r>
            <a:r>
              <a:rPr lang="en-US" altLang="zh-CN">
                <a:solidFill>
                  <a:schemeClr val="tx1"/>
                </a:solidFill>
              </a:rPr>
              <a:t>RMB</a:t>
            </a:r>
            <a:endParaRPr lang="en-US" altLang="zh-CN">
              <a:solidFill>
                <a:schemeClr val="tx1"/>
              </a:solidFill>
            </a:endParaRPr>
          </a:p>
          <a:p>
            <a:pPr marL="0" indent="0">
              <a:buNone/>
            </a:pPr>
            <a:endParaRPr lang="en-US" altLang="zh-CN">
              <a:solidFill>
                <a:schemeClr val="tx1"/>
              </a:solidFill>
            </a:endParaRPr>
          </a:p>
          <a:p>
            <a:pPr marL="0" indent="0">
              <a:buNone/>
            </a:pPr>
            <a:r>
              <a:rPr lang="en-US" altLang="zh-CN">
                <a:solidFill>
                  <a:schemeClr val="tx1"/>
                </a:solidFill>
                <a:hlinkClick r:id="rId2" action="ppaction://hlinkfile"/>
              </a:rPr>
              <a:t>https://www.huobi.co/zh-cn/markets/?nav=0</a:t>
            </a:r>
            <a:endParaRPr lang="en-US" altLang="zh-CN">
              <a:solidFill>
                <a:schemeClr val="tx1"/>
              </a:solidFill>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500*1585"/>
  <p:tag name="KSO_WM_UNIT_LAYERLEVEL" val="1"/>
  <p:tag name="KSO_WM_UNIT_INDEX" val="1"/>
  <p:tag name="KSO_WM_UNIT_ID" val="custom20184553_4*d*1"/>
  <p:tag name="KSO_WM_UNIT_TYPE" val="d"/>
  <p:tag name="KSO_WM_BEAUTIFY_FLAG" val="#wm#"/>
  <p:tag name="KSO_WM_TAG_VERSION" val="1.0"/>
</p:tagLst>
</file>

<file path=ppt/tags/tag11.xml><?xml version="1.0" encoding="utf-8"?>
<p:tagLst xmlns:p="http://schemas.openxmlformats.org/presentationml/2006/main">
  <p:tag name="KSO_WM_TEMPLATE_CATEGORY" val="custom"/>
  <p:tag name="KSO_WM_TEMPLATE_INDEX" val="20184553"/>
  <p:tag name="KSO_WM_UNIT_PRESET_TEXT_LEN" val="232"/>
  <p:tag name="KSO_WM_UNIT_PRESET_TEXT_INDEX" val="5"/>
  <p:tag name="KSO_WM_UNIT_CLEAR" val="0"/>
  <p:tag name="KSO_WM_UNIT_COMPATIBLE" val="0"/>
  <p:tag name="KSO_WM_UNIT_HIGHLIGHT" val="0"/>
  <p:tag name="KSO_WM_UNIT_VALUE" val="209"/>
  <p:tag name="KSO_WM_UNIT_LAYERLEVEL" val="1"/>
  <p:tag name="KSO_WM_UNIT_INDEX" val="1"/>
  <p:tag name="KSO_WM_UNIT_ID" val="custom20184553_4*f*1"/>
  <p:tag name="KSO_WM_UNIT_TYPE" val="f"/>
  <p:tag name="KSO_WM_BEAUTIFY_FLAG" val="#wm#"/>
  <p:tag name="KSO_WM_TAG_VERSION" val="1.0"/>
</p:tagLst>
</file>

<file path=ppt/tags/tag12.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4"/>
  <p:tag name="KSO_WM_SLIDE_INDEX" val="4"/>
  <p:tag name="KSO_WM_SLIDE_ITEM_CNT" val="2"/>
  <p:tag name="KSO_WM_SLIDE_TYPE" val="text"/>
  <p:tag name="KSO_WM_BEAUTIFY_FLAG" val="#wm#"/>
  <p:tag name="KSO_WM_SLIDE_LAYOUT" val="a_f_d"/>
  <p:tag name="KSO_WM_SLIDE_LAYOUT_CNT" val="1_1_1"/>
  <p:tag name="KSO_WM_SLIDE_POSITION" val="66*56"/>
  <p:tag name="KSO_WM_SLIDE_SIZE" val="827*426"/>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1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6.xml><?xml version="1.0" encoding="utf-8"?>
<p:tagLst xmlns:p="http://schemas.openxmlformats.org/presentationml/2006/main">
  <p:tag name="KSO_WM_TEMPLATE_CATEGORY" val="custom"/>
  <p:tag name="KSO_WM_TEMPLATE_INDEX" val="20184553"/>
  <p:tag name="KSO_WM_UNIT_LAYERLEVEL" val="1"/>
  <p:tag name="KSO_WM_UNIT_VALUE" val="22"/>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4*a*1"/>
  <p:tag name="KSO_WM_UNIT_TYPE" val="a"/>
  <p:tag name="KSO_WM_BEAUTIFY_FLAG" val="#wm#"/>
  <p:tag name="KSO_WM_TAG_VERSION" val="1.0"/>
</p:tagLst>
</file>

<file path=ppt/tags/tag17.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500*1585"/>
  <p:tag name="KSO_WM_UNIT_LAYERLEVEL" val="1"/>
  <p:tag name="KSO_WM_UNIT_INDEX" val="1"/>
  <p:tag name="KSO_WM_UNIT_ID" val="custom20184553_4*d*1"/>
  <p:tag name="KSO_WM_UNIT_TYPE" val="d"/>
  <p:tag name="KSO_WM_BEAUTIFY_FLAG" val="#wm#"/>
  <p:tag name="KSO_WM_TAG_VERSION" val="1.0"/>
</p:tagLst>
</file>

<file path=ppt/tags/tag18.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4"/>
  <p:tag name="KSO_WM_SLIDE_INDEX" val="4"/>
  <p:tag name="KSO_WM_SLIDE_ITEM_CNT" val="2"/>
  <p:tag name="KSO_WM_SLIDE_TYPE" val="text"/>
  <p:tag name="KSO_WM_BEAUTIFY_FLAG" val="#wm#"/>
  <p:tag name="KSO_WM_SLIDE_LAYOUT" val="a_f_d"/>
  <p:tag name="KSO_WM_SLIDE_LAYOUT_CNT" val="1_1_1"/>
  <p:tag name="KSO_WM_SLIDE_POSITION" val="66*56"/>
  <p:tag name="KSO_WM_SLIDE_SIZE" val="827*426"/>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TEMPLATE_CATEGORY" val="custom"/>
  <p:tag name="KSO_WM_TEMPLATE_INDEX" val="20184553"/>
  <p:tag name="KSO_WM_UNIT_LAYERLEVEL" val="1"/>
  <p:tag name="KSO_WM_UNIT_VALUE" val="22"/>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4*a*1"/>
  <p:tag name="KSO_WM_UNIT_TYPE" val="a"/>
  <p:tag name="KSO_WM_BEAUTIFY_FLAG" val="#wm#"/>
  <p:tag name="KSO_WM_TAG_VERSION" val="1.0"/>
</p:tagLst>
</file>

<file path=ppt/tags/tag23.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500*1585"/>
  <p:tag name="KSO_WM_UNIT_LAYERLEVEL" val="1"/>
  <p:tag name="KSO_WM_UNIT_INDEX" val="1"/>
  <p:tag name="KSO_WM_UNIT_ID" val="custom20184553_4*d*1"/>
  <p:tag name="KSO_WM_UNIT_TYPE" val="d"/>
  <p:tag name="KSO_WM_BEAUTIFY_FLAG" val="#wm#"/>
  <p:tag name="KSO_WM_TAG_VERSION" val="1.0"/>
</p:tagLst>
</file>

<file path=ppt/tags/tag24.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4"/>
  <p:tag name="KSO_WM_SLIDE_INDEX" val="4"/>
  <p:tag name="KSO_WM_SLIDE_ITEM_CNT" val="2"/>
  <p:tag name="KSO_WM_SLIDE_TYPE" val="text"/>
  <p:tag name="KSO_WM_BEAUTIFY_FLAG" val="#wm#"/>
  <p:tag name="KSO_WM_SLIDE_LAYOUT" val="a_f_d"/>
  <p:tag name="KSO_WM_SLIDE_LAYOUT_CNT" val="1_1_1"/>
  <p:tag name="KSO_WM_SLIDE_POSITION" val="66*56"/>
  <p:tag name="KSO_WM_SLIDE_SIZE" val="827*426"/>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KSO_WM_TEMPLATE_CATEGORY" val="custom"/>
  <p:tag name="KSO_WM_TEMPLATE_INDEX" val="20184553"/>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2*a*1"/>
  <p:tag name="KSO_WM_UNIT_TYPE" val="a"/>
  <p:tag name="KSO_WM_BEAUTIFY_FLAG" val="#wm#"/>
  <p:tag name="KSO_WM_TAG_VERSION" val="1.0"/>
</p:tagLst>
</file>

<file path=ppt/tags/tag31.xml><?xml version="1.0" encoding="utf-8"?>
<p:tagLst xmlns:p="http://schemas.openxmlformats.org/presentationml/2006/main">
  <p:tag name="KSO_WM_SLIDE_SUBTYPE" val="pureTxt"/>
  <p:tag name="KSO_WM_TEMPLATE_CATEGORY" val="custom"/>
  <p:tag name="KSO_WM_TEMPLATE_INDEX" val="20184553"/>
  <p:tag name="KSO_WM_TAG_VERSION" val="1.0"/>
  <p:tag name="KSO_WM_SLIDE_ID" val="custom20184553_2"/>
  <p:tag name="KSO_WM_SLIDE_INDEX" val="2"/>
  <p:tag name="KSO_WM_SLIDE_ITEM_CNT" val="1"/>
  <p:tag name="KSO_WM_SLIDE_TYPE" val="text"/>
  <p:tag name="KSO_WM_BEAUTIFY_FLAG" val="#wm#"/>
  <p:tag name="KSO_WM_SLIDE_LAYOUT" val="a_f"/>
  <p:tag name="KSO_WM_SLIDE_LAYOUT_CNT" val="1_1"/>
  <p:tag name="KSO_WM_SLIDE_POSITION" val="66*144"/>
  <p:tag name="KSO_WM_SLIDE_SIZE" val="828*343"/>
</p:tagLst>
</file>

<file path=ppt/tags/tag32.xml><?xml version="1.0" encoding="utf-8"?>
<p:tagLst xmlns:p="http://schemas.openxmlformats.org/presentationml/2006/main">
  <p:tag name="KSO_WM_TEMPLATE_CATEGORY" val="custom"/>
  <p:tag name="KSO_WM_TEMPLATE_INDEX" val="20184553"/>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2*a*1"/>
  <p:tag name="KSO_WM_UNIT_TYPE" val="a"/>
  <p:tag name="KSO_WM_BEAUTIFY_FLAG" val="#wm#"/>
  <p:tag name="KSO_WM_TAG_VERSION" val="1.0"/>
</p:tagLst>
</file>

<file path=ppt/tags/tag33.xml><?xml version="1.0" encoding="utf-8"?>
<p:tagLst xmlns:p="http://schemas.openxmlformats.org/presentationml/2006/main">
  <p:tag name="KSO_WM_SLIDE_SUBTYPE" val="pureTxt"/>
  <p:tag name="KSO_WM_TEMPLATE_CATEGORY" val="custom"/>
  <p:tag name="KSO_WM_TEMPLATE_INDEX" val="20184553"/>
  <p:tag name="KSO_WM_TAG_VERSION" val="1.0"/>
  <p:tag name="KSO_WM_SLIDE_ID" val="custom20184553_2"/>
  <p:tag name="KSO_WM_SLIDE_INDEX" val="2"/>
  <p:tag name="KSO_WM_SLIDE_ITEM_CNT" val="1"/>
  <p:tag name="KSO_WM_SLIDE_TYPE" val="text"/>
  <p:tag name="KSO_WM_BEAUTIFY_FLAG" val="#wm#"/>
  <p:tag name="KSO_WM_SLIDE_LAYOUT" val="a_f"/>
  <p:tag name="KSO_WM_SLIDE_LAYOUT_CNT" val="1_1"/>
  <p:tag name="KSO_WM_SLIDE_POSITION" val="66*144"/>
  <p:tag name="KSO_WM_SLIDE_SIZE" val="828*343"/>
</p:tagLst>
</file>

<file path=ppt/tags/tag34.xml><?xml version="1.0" encoding="utf-8"?>
<p:tagLst xmlns:p="http://schemas.openxmlformats.org/presentationml/2006/main">
  <p:tag name="KSO_WM_TEMPLATE_CATEGORY" val="custom"/>
  <p:tag name="KSO_WM_TEMPLATE_INDEX" val="20184553"/>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2*a*1"/>
  <p:tag name="KSO_WM_UNIT_TYPE" val="a"/>
  <p:tag name="KSO_WM_BEAUTIFY_FLAG" val="#wm#"/>
  <p:tag name="KSO_WM_TAG_VERSION" val="1.0"/>
</p:tagLst>
</file>

<file path=ppt/tags/tag35.xml><?xml version="1.0" encoding="utf-8"?>
<p:tagLst xmlns:p="http://schemas.openxmlformats.org/presentationml/2006/main">
  <p:tag name="KSO_WM_SLIDE_SUBTYPE" val="pureTxt"/>
  <p:tag name="KSO_WM_TEMPLATE_CATEGORY" val="custom"/>
  <p:tag name="KSO_WM_TEMPLATE_INDEX" val="20184553"/>
  <p:tag name="KSO_WM_TAG_VERSION" val="1.0"/>
  <p:tag name="KSO_WM_SLIDE_ID" val="custom20184553_2"/>
  <p:tag name="KSO_WM_SLIDE_INDEX" val="2"/>
  <p:tag name="KSO_WM_SLIDE_ITEM_CNT" val="1"/>
  <p:tag name="KSO_WM_SLIDE_TYPE" val="text"/>
  <p:tag name="KSO_WM_BEAUTIFY_FLAG" val="#wm#"/>
  <p:tag name="KSO_WM_SLIDE_LAYOUT" val="a_f"/>
  <p:tag name="KSO_WM_SLIDE_LAYOUT_CNT" val="1_1"/>
  <p:tag name="KSO_WM_SLIDE_POSITION" val="66*144"/>
  <p:tag name="KSO_WM_SLIDE_SIZE" val="828*34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42.xml><?xml version="1.0" encoding="utf-8"?>
<p:tagLst xmlns:p="http://schemas.openxmlformats.org/presentationml/2006/main">
  <p:tag name="KSO_WM_BEAUTIFY_FLAG" val="#wm#"/>
  <p:tag name="KSO_WM_TEMPLATE_CATEGORY" val="custom"/>
  <p:tag name="KSO_WM_TEMPLATE_INDEX" val="20184553"/>
</p:tagLst>
</file>

<file path=ppt/tags/tag43.xml><?xml version="1.0" encoding="utf-8"?>
<p:tagLst xmlns:p="http://schemas.openxmlformats.org/presentationml/2006/main">
  <p:tag name="KSO_WM_BEAUTIFY_FLAG" val="#wm#"/>
  <p:tag name="KSO_WM_TEMPLATE_CATEGORY" val="custom"/>
  <p:tag name="KSO_WM_TEMPLATE_INDEX" val="20184553"/>
</p:tagLst>
</file>

<file path=ppt/tags/tag44.xml><?xml version="1.0" encoding="utf-8"?>
<p:tagLst xmlns:p="http://schemas.openxmlformats.org/presentationml/2006/main">
  <p:tag name="KSO_WM_BEAUTIFY_FLAG" val="#wm#"/>
  <p:tag name="KSO_WM_TEMPLATE_CATEGORY" val="custom"/>
  <p:tag name="KSO_WM_TEMPLATE_INDEX" val="20184553"/>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KSO_WM_BEAUTIFY_FLAG" val="#wm#"/>
  <p:tag name="KSO_WM_TEMPLATE_CATEGORY" val="custom"/>
  <p:tag name="KSO_WM_TEMPLATE_INDEX" val="20184553"/>
</p:tagLst>
</file>

<file path=ppt/tags/tag47.xml><?xml version="1.0" encoding="utf-8"?>
<p:tagLst xmlns:p="http://schemas.openxmlformats.org/presentationml/2006/main">
  <p:tag name="KSO_WM_BEAUTIFY_FLAG" val="#wm#"/>
  <p:tag name="KSO_WM_TEMPLATE_CATEGORY" val="custom"/>
  <p:tag name="KSO_WM_TEMPLATE_INDEX" val="20184553"/>
</p:tagLst>
</file>

<file path=ppt/tags/tag48.xml><?xml version="1.0" encoding="utf-8"?>
<p:tagLst xmlns:p="http://schemas.openxmlformats.org/presentationml/2006/main">
  <p:tag name="KSO_WM_BEAUTIFY_FLAG" val="#wm#"/>
  <p:tag name="KSO_WM_TEMPLATE_CATEGORY" val="custom"/>
  <p:tag name="KSO_WM_TEMPLATE_INDEX" val="20184553"/>
</p:tagLst>
</file>

<file path=ppt/tags/tag49.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50.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51.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TEMPLATE_CATEGORY" val="custom"/>
  <p:tag name="KSO_WM_TEMPLATE_INDEX" val="20184553"/>
  <p:tag name="KSO_WM_UNIT_LAYERLEVEL" val="1"/>
  <p:tag name="KSO_WM_UNIT_VALUE" val="22"/>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4*a*1"/>
  <p:tag name="KSO_WM_UNIT_TYPE" val="a"/>
  <p:tag name="KSO_WM_BEAUTIFY_FLAG" val="#wm#"/>
  <p:tag name="KSO_WM_TAG_VERSION" val="1.0"/>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5459</Words>
  <Application>WPS 演示</Application>
  <PresentationFormat>宽屏</PresentationFormat>
  <Paragraphs>358</Paragraphs>
  <Slides>33</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宋体</vt:lpstr>
      <vt:lpstr>Wingdings</vt:lpstr>
      <vt:lpstr>黑体</vt:lpstr>
      <vt:lpstr>Calibri</vt:lpstr>
      <vt:lpstr>微软雅黑</vt:lpstr>
      <vt:lpstr>Arial Unicode MS</vt:lpstr>
      <vt:lpstr>Office 主题</vt:lpstr>
      <vt:lpstr>区块链和比特币</vt:lpstr>
      <vt:lpstr>结绳记账</vt:lpstr>
      <vt:lpstr>链表数据结构和关系型数据库</vt:lpstr>
      <vt:lpstr>人们为什么提出了 “区块链”记账？</vt:lpstr>
      <vt:lpstr>比特币的诞生</vt:lpstr>
      <vt:lpstr>比特币小故事分享</vt:lpstr>
      <vt:lpstr>为什么提到“区块链”就会说到比特币？</vt:lpstr>
      <vt:lpstr>什么是挖矿？</vt:lpstr>
      <vt:lpstr>创世区块</vt:lpstr>
      <vt:lpstr>比特币的奖励机制（coinbase）</vt:lpstr>
      <vt:lpstr>2140年比特币发完了怎么办？</vt:lpstr>
      <vt:lpstr>PowerPoint 演示文稿</vt:lpstr>
      <vt:lpstr>双重支付</vt:lpstr>
      <vt:lpstr>PowerPoint 演示文稿</vt:lpstr>
      <vt:lpstr>比特币UTXO交易和数字签名，挖矿机制</vt:lpstr>
      <vt:lpstr>PowerPoint 演示文稿</vt:lpstr>
      <vt:lpstr>UTXO交易1 ： 交易数据结构</vt:lpstr>
      <vt:lpstr>UTXO交易2 ： 输入数据结构</vt:lpstr>
      <vt:lpstr>UTXO交易3 ： 输出数据结构</vt:lpstr>
      <vt:lpstr>完成几个UTXO的例子</vt:lpstr>
      <vt:lpstr>51%算力攻击</vt:lpstr>
      <vt:lpstr>比特币扩容、软分叉和硬分叉</vt:lpstr>
      <vt:lpstr>比特币区块链的扩容</vt:lpstr>
      <vt:lpstr>数字签名数据占据区块65%的大小</vt:lpstr>
      <vt:lpstr>隔离见证Segwit2x图示</vt:lpstr>
      <vt:lpstr>硬分叉</vt:lpstr>
      <vt:lpstr>硬分叉的影响</vt:lpstr>
      <vt:lpstr>软分叉</vt:lpstr>
      <vt:lpstr>PowerPoint 演示文稿</vt:lpstr>
      <vt:lpstr>PowerPoint 演示文稿</vt:lpstr>
      <vt:lpstr>硬分叉的影响</vt:lpstr>
      <vt:lpstr>比特币钱包的构成</vt:lpstr>
      <vt:lpstr>参考网站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SNK147</cp:lastModifiedBy>
  <cp:revision>27</cp:revision>
  <dcterms:created xsi:type="dcterms:W3CDTF">2018-03-01T02:03:00Z</dcterms:created>
  <dcterms:modified xsi:type="dcterms:W3CDTF">2018-12-16T14:14:48Z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