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51435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ph type="sldImg"/>
          </p:nvPr>
        </p:nvSpPr>
        <p:spPr>
          <a:xfrm>
            <a:off x="1143000" y="685800"/>
            <a:ext cx="4572000" cy="3429000"/>
          </a:xfrm>
          <a:prstGeom prst="rect">
            <a:avLst/>
          </a:prstGeom>
        </p:spPr>
        <p:txBody>
          <a:bodyPr/>
          <a:lstStyle/>
          <a:p>
            <a:pPr lvl="0"/>
          </a:p>
        </p:txBody>
      </p:sp>
      <p:sp>
        <p:nvSpPr>
          <p:cNvPr id="67" name="Shape 6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4" name="Shape 14"/>
          <p:cNvSpPr/>
          <p:nvPr/>
        </p:nvSpPr>
        <p:spPr>
          <a:xfrm>
            <a:off x="0" y="-1"/>
            <a:ext cx="9144000" cy="4894010"/>
          </a:xfrm>
          <a:prstGeom prst="rect">
            <a:avLst/>
          </a:prstGeom>
          <a:solidFill>
            <a:srgbClr val="FF2121"/>
          </a:solidFill>
          <a:ln w="12700">
            <a:miter lim="400000"/>
          </a:ln>
        </p:spPr>
        <p:txBody>
          <a:bodyPr lIns="0" tIns="0" rIns="0" bIns="0" anchor="ctr"/>
          <a:lstStyle/>
          <a:p>
            <a:pPr lvl="0" algn="ctr">
              <a:defRPr>
                <a:solidFill>
                  <a:srgbClr val="FFFFFF"/>
                </a:solidFill>
              </a:defRPr>
            </a:pPr>
          </a:p>
        </p:txBody>
      </p:sp>
      <p:sp>
        <p:nvSpPr>
          <p:cNvPr id="15" name="Shape 15"/>
          <p:cNvSpPr/>
          <p:nvPr>
            <p:ph type="title"/>
          </p:nvPr>
        </p:nvSpPr>
        <p:spPr>
          <a:xfrm>
            <a:off x="685800" y="1325215"/>
            <a:ext cx="7772400" cy="1822600"/>
          </a:xfrm>
          <a:prstGeom prst="rect">
            <a:avLst/>
          </a:prstGeom>
        </p:spPr>
        <p:txBody>
          <a:bodyPr/>
          <a:lstStyle>
            <a:lvl1pPr>
              <a:defRPr b="1">
                <a:solidFill>
                  <a:srgbClr val="FFFFFF"/>
                </a:solidFill>
              </a:defRPr>
            </a:lvl1pPr>
          </a:lstStyle>
          <a:p>
            <a:pPr lvl="0">
              <a:defRPr b="0" sz="1800">
                <a:solidFill>
                  <a:srgbClr val="000000"/>
                </a:solidFill>
              </a:defRPr>
            </a:pPr>
            <a:r>
              <a:rPr b="1" sz="3600">
                <a:solidFill>
                  <a:srgbClr val="FFFFFF"/>
                </a:solidFill>
              </a:rPr>
              <a:t>标题文本</a:t>
            </a:r>
          </a:p>
        </p:txBody>
      </p:sp>
      <p:sp>
        <p:nvSpPr>
          <p:cNvPr id="16" name="Shape 16"/>
          <p:cNvSpPr/>
          <p:nvPr>
            <p:ph type="body" idx="1"/>
          </p:nvPr>
        </p:nvSpPr>
        <p:spPr>
          <a:xfrm>
            <a:off x="3275855" y="3147814"/>
            <a:ext cx="2448273" cy="1789932"/>
          </a:xfrm>
          <a:prstGeom prst="rect">
            <a:avLst/>
          </a:prstGeom>
        </p:spPr>
        <p:txBody>
          <a:bodyPr/>
          <a:lstStyle>
            <a:lvl1pPr marL="0" indent="0" algn="ctr">
              <a:buSzTx/>
              <a:buFontTx/>
              <a:buNone/>
              <a:defRPr b="1">
                <a:solidFill>
                  <a:srgbClr val="FFFFFF"/>
                </a:solidFill>
              </a:defRPr>
            </a:lvl1pPr>
            <a:lvl2pPr marL="0" indent="457200" algn="ctr">
              <a:buSzTx/>
              <a:buFontTx/>
              <a:buNone/>
              <a:defRPr b="1">
                <a:solidFill>
                  <a:srgbClr val="FFFFFF"/>
                </a:solidFill>
              </a:defRPr>
            </a:lvl2pPr>
            <a:lvl3pPr marL="0" indent="914400" algn="ctr">
              <a:buSzTx/>
              <a:buFontTx/>
              <a:buNone/>
              <a:defRPr b="1">
                <a:solidFill>
                  <a:srgbClr val="FFFFFF"/>
                </a:solidFill>
              </a:defRPr>
            </a:lvl3pPr>
            <a:lvl4pPr marL="0" indent="1371600" algn="ctr">
              <a:buSzTx/>
              <a:buFontTx/>
              <a:buNone/>
              <a:defRPr b="1">
                <a:solidFill>
                  <a:srgbClr val="FFFFFF"/>
                </a:solidFill>
              </a:defRPr>
            </a:lvl4pPr>
            <a:lvl5pPr marL="0" indent="1828800" algn="ctr">
              <a:buSzTx/>
              <a:buFontTx/>
              <a:buNone/>
              <a:defRPr b="1">
                <a:solidFill>
                  <a:srgbClr val="FFFFFF"/>
                </a:solidFill>
              </a:defRPr>
            </a:lvl5pPr>
          </a:lstStyle>
          <a:p>
            <a:pPr lvl="0">
              <a:defRPr b="0" sz="1800">
                <a:solidFill>
                  <a:srgbClr val="000000"/>
                </a:solidFill>
              </a:defRPr>
            </a:pPr>
            <a:r>
              <a:rPr b="1" sz="2800">
                <a:solidFill>
                  <a:srgbClr val="FFFFFF"/>
                </a:solidFill>
              </a:rPr>
              <a:t>正文级别 1</a:t>
            </a:r>
            <a:endParaRPr b="1" sz="2800">
              <a:solidFill>
                <a:srgbClr val="FFFFFF"/>
              </a:solidFill>
            </a:endParaRPr>
          </a:p>
          <a:p>
            <a:pPr lvl="1">
              <a:defRPr b="0" sz="1800">
                <a:solidFill>
                  <a:srgbClr val="000000"/>
                </a:solidFill>
              </a:defRPr>
            </a:pPr>
            <a:r>
              <a:rPr b="1" sz="2800">
                <a:solidFill>
                  <a:srgbClr val="FFFFFF"/>
                </a:solidFill>
              </a:rPr>
              <a:t>正文级别 2</a:t>
            </a:r>
            <a:endParaRPr b="1" sz="2800">
              <a:solidFill>
                <a:srgbClr val="FFFFFF"/>
              </a:solidFill>
            </a:endParaRPr>
          </a:p>
          <a:p>
            <a:pPr lvl="2">
              <a:defRPr b="0" sz="1800">
                <a:solidFill>
                  <a:srgbClr val="000000"/>
                </a:solidFill>
              </a:defRPr>
            </a:pPr>
            <a:r>
              <a:rPr b="1" sz="2800">
                <a:solidFill>
                  <a:srgbClr val="FFFFFF"/>
                </a:solidFill>
              </a:rPr>
              <a:t>正文级别 3</a:t>
            </a:r>
            <a:endParaRPr b="1" sz="2800">
              <a:solidFill>
                <a:srgbClr val="FFFFFF"/>
              </a:solidFill>
            </a:endParaRPr>
          </a:p>
          <a:p>
            <a:pPr lvl="3">
              <a:defRPr b="0" sz="1800">
                <a:solidFill>
                  <a:srgbClr val="000000"/>
                </a:solidFill>
              </a:defRPr>
            </a:pPr>
            <a:r>
              <a:rPr b="1" sz="2800">
                <a:solidFill>
                  <a:srgbClr val="FFFFFF"/>
                </a:solidFill>
              </a:rPr>
              <a:t>正文级别 4</a:t>
            </a:r>
            <a:endParaRPr b="1" sz="2800">
              <a:solidFill>
                <a:srgbClr val="FFFFFF"/>
              </a:solidFill>
            </a:endParaRPr>
          </a:p>
          <a:p>
            <a:pPr lvl="4">
              <a:defRPr b="0" sz="1800">
                <a:solidFill>
                  <a:srgbClr val="000000"/>
                </a:solidFill>
              </a:defRPr>
            </a:pPr>
            <a:r>
              <a:rPr b="1" sz="2800">
                <a:solidFill>
                  <a:srgbClr val="FFFFFF"/>
                </a:solidFill>
              </a:rPr>
              <a:t>正文级别 5</a:t>
            </a:r>
          </a:p>
        </p:txBody>
      </p:sp>
      <p:sp>
        <p:nvSpPr>
          <p:cNvPr id="17" name="Shape 17"/>
          <p:cNvSpPr/>
          <p:nvPr>
            <p:ph type="sldNum" sz="quarter" idx="2"/>
          </p:nvPr>
        </p:nvSpPr>
        <p:spPr>
          <a:prstGeom prst="rect">
            <a:avLst/>
          </a:prstGeom>
        </p:spPr>
        <p:txBody>
          <a:bodyPr/>
          <a:lstStyle/>
          <a:p>
            <a:pPr lvl="0"/>
            <a:fld id="{86CB4B4D-7CA3-9044-876B-883B54F8677D}" type="slidenum"/>
          </a:p>
        </p:txBody>
      </p:sp>
      <p:sp>
        <p:nvSpPr>
          <p:cNvPr id="18" name="Shape 18"/>
          <p:cNvSpPr/>
          <p:nvPr/>
        </p:nvSpPr>
        <p:spPr>
          <a:xfrm>
            <a:off x="3059832" y="-1"/>
            <a:ext cx="2946637" cy="82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7280" y="21600"/>
                </a:lnTo>
                <a:lnTo>
                  <a:pt x="4320" y="21600"/>
                </a:lnTo>
                <a:close/>
              </a:path>
            </a:pathLst>
          </a:custGeom>
          <a:solidFill>
            <a:srgbClr val="FFFFFF"/>
          </a:solidFill>
          <a:ln w="12700">
            <a:miter lim="400000"/>
          </a:ln>
          <a:effectLst>
            <a:outerShdw sx="100000" sy="100000" kx="0" ky="0" algn="b" rotWithShape="0" blurRad="50800" dist="38100" dir="16200000">
              <a:srgbClr val="000000">
                <a:alpha val="40000"/>
              </a:srgbClr>
            </a:outerShdw>
            <a:reflection blurRad="0" stA="50000" stPos="0" endA="0" endPos="40000" dist="0" dir="5400000" fadeDir="5400000" sx="100000" sy="-100000" kx="0" ky="0" algn="bl" rotWithShape="0"/>
          </a:effectLst>
        </p:spPr>
        <p:txBody>
          <a:bodyPr lIns="0" tIns="0" rIns="0" bIns="0"/>
          <a:lstStyle/>
          <a:p>
            <a:pPr lvl="0"/>
          </a:p>
        </p:txBody>
      </p:sp>
      <p:sp>
        <p:nvSpPr>
          <p:cNvPr id="19" name="Shape 19"/>
          <p:cNvSpPr/>
          <p:nvPr/>
        </p:nvSpPr>
        <p:spPr>
          <a:xfrm>
            <a:off x="0" y="4894007"/>
            <a:ext cx="9144000" cy="270031"/>
          </a:xfrm>
          <a:prstGeom prst="rect">
            <a:avLst/>
          </a:prstGeom>
          <a:solidFill>
            <a:srgbClr val="003BB0"/>
          </a:solidFill>
          <a:ln w="12700">
            <a:miter lim="400000"/>
          </a:ln>
        </p:spPr>
        <p:txBody>
          <a:bodyPr lIns="0" tIns="0" rIns="0" bIns="0" anchor="ctr"/>
          <a:lstStyle/>
          <a:p>
            <a:pPr lvl="0" algn="ctr">
              <a:defRPr>
                <a:solidFill>
                  <a:srgbClr val="FFFFFF"/>
                </a:solidFill>
              </a:defRPr>
            </a:pPr>
          </a:p>
        </p:txBody>
      </p:sp>
      <p:pic>
        <p:nvPicPr>
          <p:cNvPr id="20" name="image2.png"/>
          <p:cNvPicPr/>
          <p:nvPr/>
        </p:nvPicPr>
        <p:blipFill>
          <a:blip r:embed="rId2">
            <a:extLst/>
          </a:blip>
          <a:stretch>
            <a:fillRect/>
          </a:stretch>
        </p:blipFill>
        <p:spPr>
          <a:xfrm>
            <a:off x="3598162" y="24316"/>
            <a:ext cx="1803661" cy="635214"/>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pPr>
            <a:r>
              <a:rPr sz="3600"/>
              <a:t>标题文本</a:t>
            </a:r>
          </a:p>
        </p:txBody>
      </p:sp>
      <p:sp>
        <p:nvSpPr>
          <p:cNvPr id="52" name="Shape 52"/>
          <p:cNvSpPr/>
          <p:nvPr>
            <p:ph type="body" idx="1"/>
          </p:nvPr>
        </p:nvSpPr>
        <p:spPr>
          <a:prstGeom prst="rect">
            <a:avLst/>
          </a:prstGeom>
        </p:spPr>
        <p:txBody>
          <a:body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53" name="Shape 5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文本">
    <p:spTree>
      <p:nvGrpSpPr>
        <p:cNvPr id="1" name=""/>
        <p:cNvGrpSpPr/>
        <p:nvPr/>
      </p:nvGrpSpPr>
      <p:grpSpPr>
        <a:xfrm>
          <a:off x="0" y="0"/>
          <a:ext cx="0" cy="0"/>
          <a:chOff x="0" y="0"/>
          <a:chExt cx="0" cy="0"/>
        </a:xfrm>
      </p:grpSpPr>
      <p:sp>
        <p:nvSpPr>
          <p:cNvPr id="55" name="Shape 55"/>
          <p:cNvSpPr/>
          <p:nvPr>
            <p:ph type="title"/>
          </p:nvPr>
        </p:nvSpPr>
        <p:spPr>
          <a:xfrm>
            <a:off x="6629400" y="0"/>
            <a:ext cx="2057400" cy="4800603"/>
          </a:xfrm>
          <a:prstGeom prst="rect">
            <a:avLst/>
          </a:prstGeom>
        </p:spPr>
        <p:txBody>
          <a:bodyPr/>
          <a:lstStyle/>
          <a:p>
            <a:pPr lvl="0">
              <a:defRPr sz="1800"/>
            </a:pPr>
            <a:r>
              <a:rPr sz="3600"/>
              <a:t>标题文本</a:t>
            </a:r>
          </a:p>
        </p:txBody>
      </p:sp>
      <p:sp>
        <p:nvSpPr>
          <p:cNvPr id="56" name="Shape 56"/>
          <p:cNvSpPr/>
          <p:nvPr>
            <p:ph type="body" idx="1"/>
          </p:nvPr>
        </p:nvSpPr>
        <p:spPr>
          <a:xfrm>
            <a:off x="457200" y="205978"/>
            <a:ext cx="6019800" cy="4937523"/>
          </a:xfrm>
          <a:prstGeom prst="rect">
            <a:avLst/>
          </a:prstGeom>
        </p:spPr>
        <p:txBody>
          <a:body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57" name="Shape 5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图片与标题">
    <p:spTree>
      <p:nvGrpSpPr>
        <p:cNvPr id="1" name=""/>
        <p:cNvGrpSpPr/>
        <p:nvPr/>
      </p:nvGrpSpPr>
      <p:grpSpPr>
        <a:xfrm>
          <a:off x="0" y="0"/>
          <a:ext cx="0" cy="0"/>
          <a:chOff x="0" y="0"/>
          <a:chExt cx="0" cy="0"/>
        </a:xfrm>
      </p:grpSpPr>
      <p:sp>
        <p:nvSpPr>
          <p:cNvPr id="59" name="Shape 59"/>
          <p:cNvSpPr/>
          <p:nvPr>
            <p:ph type="title"/>
          </p:nvPr>
        </p:nvSpPr>
        <p:spPr>
          <a:xfrm>
            <a:off x="628650" y="535254"/>
            <a:ext cx="3511241" cy="1200151"/>
          </a:xfrm>
          <a:prstGeom prst="rect">
            <a:avLst/>
          </a:prstGeom>
        </p:spPr>
        <p:txBody>
          <a:bodyPr lIns="34289" tIns="34289" rIns="34289" bIns="34289" anchor="t">
            <a:normAutofit fontScale="100000" lnSpcReduction="0"/>
          </a:bodyPr>
          <a:lstStyle>
            <a:lvl1pPr algn="l">
              <a:lnSpc>
                <a:spcPct val="90000"/>
              </a:lnSpc>
              <a:defRPr sz="2600">
                <a:latin typeface="Arial"/>
                <a:ea typeface="Arial"/>
                <a:cs typeface="Arial"/>
                <a:sym typeface="Arial"/>
              </a:defRPr>
            </a:lvl1pPr>
          </a:lstStyle>
          <a:p>
            <a:pPr lvl="0">
              <a:defRPr sz="1800"/>
            </a:pPr>
            <a:r>
              <a:rPr sz="2600"/>
              <a:t>标题文本</a:t>
            </a:r>
          </a:p>
        </p:txBody>
      </p:sp>
      <p:sp>
        <p:nvSpPr>
          <p:cNvPr id="60" name="Shape 60"/>
          <p:cNvSpPr/>
          <p:nvPr>
            <p:ph type="body" idx="1"/>
          </p:nvPr>
        </p:nvSpPr>
        <p:spPr>
          <a:xfrm>
            <a:off x="628650" y="1735404"/>
            <a:ext cx="3511241" cy="3408096"/>
          </a:xfrm>
          <a:prstGeom prst="rect">
            <a:avLst/>
          </a:prstGeom>
        </p:spPr>
        <p:txBody>
          <a:bodyPr lIns="34289" tIns="34289" rIns="34289" bIns="34289"/>
          <a:lstStyle>
            <a:lvl1pPr marL="0" indent="0">
              <a:lnSpc>
                <a:spcPct val="90000"/>
              </a:lnSpc>
              <a:spcBef>
                <a:spcPts val="1000"/>
              </a:spcBef>
              <a:buSzTx/>
              <a:buFontTx/>
              <a:buNone/>
              <a:defRPr sz="1200">
                <a:latin typeface="Arial"/>
                <a:ea typeface="Arial"/>
                <a:cs typeface="Arial"/>
                <a:sym typeface="Arial"/>
              </a:defRPr>
            </a:lvl1pPr>
            <a:lvl2pPr marL="0" indent="457200">
              <a:lnSpc>
                <a:spcPct val="90000"/>
              </a:lnSpc>
              <a:spcBef>
                <a:spcPts val="1000"/>
              </a:spcBef>
              <a:buSzTx/>
              <a:buFontTx/>
              <a:buNone/>
              <a:defRPr sz="1200">
                <a:latin typeface="Arial"/>
                <a:ea typeface="Arial"/>
                <a:cs typeface="Arial"/>
                <a:sym typeface="Arial"/>
              </a:defRPr>
            </a:lvl2pPr>
            <a:lvl3pPr marL="0" indent="914400">
              <a:lnSpc>
                <a:spcPct val="90000"/>
              </a:lnSpc>
              <a:spcBef>
                <a:spcPts val="1000"/>
              </a:spcBef>
              <a:buSzTx/>
              <a:buFontTx/>
              <a:buNone/>
              <a:defRPr sz="1200">
                <a:latin typeface="Arial"/>
                <a:ea typeface="Arial"/>
                <a:cs typeface="Arial"/>
                <a:sym typeface="Arial"/>
              </a:defRPr>
            </a:lvl3pPr>
            <a:lvl4pPr marL="0" indent="1371600">
              <a:lnSpc>
                <a:spcPct val="90000"/>
              </a:lnSpc>
              <a:spcBef>
                <a:spcPts val="1000"/>
              </a:spcBef>
              <a:buSzTx/>
              <a:buFontTx/>
              <a:buNone/>
              <a:defRPr sz="1200">
                <a:latin typeface="Arial"/>
                <a:ea typeface="Arial"/>
                <a:cs typeface="Arial"/>
                <a:sym typeface="Arial"/>
              </a:defRPr>
            </a:lvl4pPr>
            <a:lvl5pPr marL="0" indent="1828800">
              <a:lnSpc>
                <a:spcPct val="90000"/>
              </a:lnSpc>
              <a:spcBef>
                <a:spcPts val="1000"/>
              </a:spcBef>
              <a:buSzTx/>
              <a:buFontTx/>
              <a:buNone/>
              <a:defRPr sz="1200">
                <a:latin typeface="Arial"/>
                <a:ea typeface="Arial"/>
                <a:cs typeface="Arial"/>
                <a:sym typeface="Arial"/>
              </a:defRPr>
            </a:lvl5pPr>
          </a:lstStyle>
          <a:p>
            <a:pPr lvl="0">
              <a:defRPr sz="1800"/>
            </a:pPr>
            <a:r>
              <a:rPr sz="1200"/>
              <a:t>正文级别 1</a:t>
            </a:r>
            <a:endParaRPr sz="1200"/>
          </a:p>
          <a:p>
            <a:pPr lvl="1">
              <a:defRPr sz="1800"/>
            </a:pPr>
            <a:r>
              <a:rPr sz="1200"/>
              <a:t>正文级别 2</a:t>
            </a:r>
            <a:endParaRPr sz="1200"/>
          </a:p>
          <a:p>
            <a:pPr lvl="2">
              <a:defRPr sz="1800"/>
            </a:pPr>
            <a:r>
              <a:rPr sz="1200"/>
              <a:t>正文级别 3</a:t>
            </a:r>
            <a:endParaRPr sz="1200"/>
          </a:p>
          <a:p>
            <a:pPr lvl="3">
              <a:defRPr sz="1800"/>
            </a:pPr>
            <a:r>
              <a:rPr sz="1200"/>
              <a:t>正文级别 4</a:t>
            </a:r>
            <a:endParaRPr sz="1200"/>
          </a:p>
          <a:p>
            <a:pPr lvl="4">
              <a:defRPr sz="1800"/>
            </a:pPr>
            <a:r>
              <a:rPr sz="1200"/>
              <a:t>正文级别 5</a:t>
            </a:r>
          </a:p>
        </p:txBody>
      </p:sp>
      <p:sp>
        <p:nvSpPr>
          <p:cNvPr id="61" name="Shape 61"/>
          <p:cNvSpPr/>
          <p:nvPr>
            <p:ph type="sldNum" sz="quarter" idx="2"/>
          </p:nvPr>
        </p:nvSpPr>
        <p:spPr>
          <a:xfrm>
            <a:off x="6457950" y="4663122"/>
            <a:ext cx="2057400" cy="208281"/>
          </a:xfrm>
          <a:prstGeom prst="rect">
            <a:avLst/>
          </a:prstGeom>
        </p:spPr>
        <p:txBody>
          <a:bodyPr lIns="34289" tIns="34289" rIns="34289" bIns="34289">
            <a:normAutofit fontScale="100000" lnSpcReduction="0"/>
          </a:bodyPr>
          <a:lstStyle>
            <a:lvl1pPr algn="ctr">
              <a:defRPr sz="900">
                <a:solidFill>
                  <a:srgbClr val="808080"/>
                </a:solidFill>
                <a:latin typeface="黑体"/>
                <a:ea typeface="黑体"/>
                <a:cs typeface="黑体"/>
                <a:sym typeface="黑体"/>
              </a:defRPr>
            </a:lvl1p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63" name="Shape 63"/>
          <p:cNvSpPr/>
          <p:nvPr>
            <p:ph type="title"/>
          </p:nvPr>
        </p:nvSpPr>
        <p:spPr>
          <a:xfrm>
            <a:off x="628650" y="172640"/>
            <a:ext cx="7886700" cy="1196579"/>
          </a:xfrm>
          <a:prstGeom prst="rect">
            <a:avLst/>
          </a:prstGeom>
        </p:spPr>
        <p:txBody>
          <a:bodyPr lIns="34289" tIns="34289" rIns="34289" bIns="34289">
            <a:normAutofit fontScale="100000" lnSpcReduction="0"/>
          </a:bodyPr>
          <a:lstStyle>
            <a:lvl1pPr algn="l">
              <a:lnSpc>
                <a:spcPct val="90000"/>
              </a:lnSpc>
              <a:defRPr sz="3200">
                <a:latin typeface="Arial"/>
                <a:ea typeface="Arial"/>
                <a:cs typeface="Arial"/>
                <a:sym typeface="Arial"/>
              </a:defRPr>
            </a:lvl1pPr>
          </a:lstStyle>
          <a:p>
            <a:pPr lvl="0">
              <a:defRPr sz="1800"/>
            </a:pPr>
            <a:r>
              <a:rPr sz="3200"/>
              <a:t>标题文本</a:t>
            </a:r>
          </a:p>
        </p:txBody>
      </p:sp>
      <p:sp>
        <p:nvSpPr>
          <p:cNvPr id="64" name="Shape 64"/>
          <p:cNvSpPr/>
          <p:nvPr>
            <p:ph type="body" idx="1"/>
          </p:nvPr>
        </p:nvSpPr>
        <p:spPr>
          <a:xfrm>
            <a:off x="628650" y="1369218"/>
            <a:ext cx="7886700" cy="3774282"/>
          </a:xfrm>
          <a:prstGeom prst="rect">
            <a:avLst/>
          </a:prstGeom>
        </p:spPr>
        <p:txBody>
          <a:bodyPr lIns="34289" tIns="34289" rIns="34289" bIns="34289"/>
          <a:lstStyle>
            <a:lvl1pPr marL="171450" indent="-171450">
              <a:lnSpc>
                <a:spcPct val="90000"/>
              </a:lnSpc>
              <a:spcBef>
                <a:spcPts val="1000"/>
              </a:spcBef>
              <a:defRPr sz="1800">
                <a:latin typeface="Arial"/>
                <a:ea typeface="Arial"/>
                <a:cs typeface="Arial"/>
                <a:sym typeface="Arial"/>
              </a:defRPr>
            </a:lvl1pPr>
            <a:lvl2pPr marL="662939" indent="-205739">
              <a:lnSpc>
                <a:spcPct val="90000"/>
              </a:lnSpc>
              <a:spcBef>
                <a:spcPts val="1000"/>
              </a:spcBef>
              <a:buChar char="•"/>
              <a:defRPr sz="1800">
                <a:latin typeface="Arial"/>
                <a:ea typeface="Arial"/>
                <a:cs typeface="Arial"/>
                <a:sym typeface="Arial"/>
              </a:defRPr>
            </a:lvl2pPr>
            <a:lvl3pPr marL="1143000" indent="-228600">
              <a:lnSpc>
                <a:spcPct val="90000"/>
              </a:lnSpc>
              <a:spcBef>
                <a:spcPts val="1000"/>
              </a:spcBef>
              <a:defRPr sz="1800">
                <a:latin typeface="Arial"/>
                <a:ea typeface="Arial"/>
                <a:cs typeface="Arial"/>
                <a:sym typeface="Arial"/>
              </a:defRPr>
            </a:lvl3pPr>
            <a:lvl4pPr marL="1600200" indent="-228600">
              <a:lnSpc>
                <a:spcPct val="90000"/>
              </a:lnSpc>
              <a:spcBef>
                <a:spcPts val="1000"/>
              </a:spcBef>
              <a:buChar char="•"/>
              <a:defRPr sz="1800">
                <a:latin typeface="Arial"/>
                <a:ea typeface="Arial"/>
                <a:cs typeface="Arial"/>
                <a:sym typeface="Arial"/>
              </a:defRPr>
            </a:lvl4pPr>
            <a:lvl5pPr marL="2057400" indent="-228600">
              <a:lnSpc>
                <a:spcPct val="90000"/>
              </a:lnSpc>
              <a:spcBef>
                <a:spcPts val="1000"/>
              </a:spcBef>
              <a:buChar char="•"/>
              <a:defRPr sz="1800">
                <a:latin typeface="Arial"/>
                <a:ea typeface="Arial"/>
                <a:cs typeface="Arial"/>
                <a:sym typeface="Arial"/>
              </a:defRPr>
            </a:lvl5pPr>
          </a:lstStyle>
          <a:p>
            <a:pPr lvl="0"/>
            <a:r>
              <a:t>正文级别 1</a:t>
            </a:r>
          </a:p>
          <a:p>
            <a:pPr lvl="1"/>
            <a:r>
              <a:t>正文级别 2</a:t>
            </a:r>
          </a:p>
          <a:p>
            <a:pPr lvl="2"/>
            <a:r>
              <a:t>正文级别 3</a:t>
            </a:r>
          </a:p>
          <a:p>
            <a:pPr lvl="3"/>
            <a:r>
              <a:t>正文级别 4</a:t>
            </a:r>
          </a:p>
          <a:p>
            <a:pPr lvl="4"/>
            <a:r>
              <a:t>正文级别 5</a:t>
            </a:r>
          </a:p>
        </p:txBody>
      </p:sp>
      <p:sp>
        <p:nvSpPr>
          <p:cNvPr id="65" name="Shape 65"/>
          <p:cNvSpPr/>
          <p:nvPr>
            <p:ph type="sldNum" sz="quarter" idx="2"/>
          </p:nvPr>
        </p:nvSpPr>
        <p:spPr>
          <a:xfrm>
            <a:off x="6457950" y="4663122"/>
            <a:ext cx="2057400" cy="208281"/>
          </a:xfrm>
          <a:prstGeom prst="rect">
            <a:avLst/>
          </a:prstGeom>
        </p:spPr>
        <p:txBody>
          <a:bodyPr lIns="34289" tIns="34289" rIns="34289" bIns="34289">
            <a:normAutofit fontScale="100000" lnSpcReduction="0"/>
          </a:bodyPr>
          <a:lstStyle>
            <a:lvl1pPr algn="ctr">
              <a:defRPr sz="900">
                <a:solidFill>
                  <a:srgbClr val="808080"/>
                </a:solidFill>
                <a:latin typeface="黑体"/>
                <a:ea typeface="黑体"/>
                <a:cs typeface="黑体"/>
                <a:sym typeface="黑体"/>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3600"/>
              <a:t>标题文本</a:t>
            </a:r>
          </a:p>
        </p:txBody>
      </p:sp>
      <p:sp>
        <p:nvSpPr>
          <p:cNvPr id="23" name="Shape 23"/>
          <p:cNvSpPr/>
          <p:nvPr>
            <p:ph type="body" idx="1"/>
          </p:nvPr>
        </p:nvSpPr>
        <p:spPr>
          <a:prstGeom prst="rect">
            <a:avLst/>
          </a:prstGeom>
        </p:spPr>
        <p:txBody>
          <a:body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6" name="Shape 26"/>
          <p:cNvSpPr/>
          <p:nvPr>
            <p:ph type="title"/>
          </p:nvPr>
        </p:nvSpPr>
        <p:spPr>
          <a:xfrm>
            <a:off x="722312" y="3305176"/>
            <a:ext cx="7772401" cy="1838324"/>
          </a:xfrm>
          <a:prstGeom prst="rect">
            <a:avLst/>
          </a:prstGeom>
        </p:spPr>
        <p:txBody>
          <a:bodyPr anchor="t"/>
          <a:lstStyle>
            <a:lvl1pPr algn="l">
              <a:defRPr b="1" cap="all" sz="4000"/>
            </a:lvl1pPr>
          </a:lstStyle>
          <a:p>
            <a:pPr lvl="0">
              <a:defRPr b="0" cap="none" sz="1800"/>
            </a:pPr>
            <a:r>
              <a:rPr b="1" cap="all" sz="4000"/>
              <a:t>标题文本</a:t>
            </a:r>
          </a:p>
        </p:txBody>
      </p:sp>
      <p:sp>
        <p:nvSpPr>
          <p:cNvPr id="27" name="Shape 27"/>
          <p:cNvSpPr/>
          <p:nvPr>
            <p:ph type="body" idx="1"/>
          </p:nvPr>
        </p:nvSpPr>
        <p:spPr>
          <a:xfrm>
            <a:off x="722312" y="894159"/>
            <a:ext cx="7772401" cy="2411016"/>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正文级别 1</a:t>
            </a:r>
            <a:endParaRPr sz="2000">
              <a:solidFill>
                <a:srgbClr val="888888"/>
              </a:solidFill>
            </a:endParaRPr>
          </a:p>
          <a:p>
            <a:pPr lvl="1">
              <a:defRPr sz="1800">
                <a:solidFill>
                  <a:srgbClr val="000000"/>
                </a:solidFill>
              </a:defRPr>
            </a:pPr>
            <a:r>
              <a:rPr sz="2000">
                <a:solidFill>
                  <a:srgbClr val="888888"/>
                </a:solidFill>
              </a:rPr>
              <a:t>正文级别 2</a:t>
            </a:r>
            <a:endParaRPr sz="2000">
              <a:solidFill>
                <a:srgbClr val="888888"/>
              </a:solidFill>
            </a:endParaRPr>
          </a:p>
          <a:p>
            <a:pPr lvl="2">
              <a:defRPr sz="1800">
                <a:solidFill>
                  <a:srgbClr val="000000"/>
                </a:solidFill>
              </a:defRPr>
            </a:pPr>
            <a:r>
              <a:rPr sz="2000">
                <a:solidFill>
                  <a:srgbClr val="888888"/>
                </a:solidFill>
              </a:rPr>
              <a:t>正文级别 3</a:t>
            </a:r>
            <a:endParaRPr sz="2000">
              <a:solidFill>
                <a:srgbClr val="888888"/>
              </a:solidFill>
            </a:endParaRPr>
          </a:p>
          <a:p>
            <a:pPr lvl="3">
              <a:defRPr sz="1800">
                <a:solidFill>
                  <a:srgbClr val="000000"/>
                </a:solidFill>
              </a:defRPr>
            </a:pPr>
            <a:r>
              <a:rPr sz="2000">
                <a:solidFill>
                  <a:srgbClr val="888888"/>
                </a:solidFill>
              </a:rPr>
              <a:t>正文级别 4</a:t>
            </a:r>
            <a:endParaRPr sz="2000">
              <a:solidFill>
                <a:srgbClr val="888888"/>
              </a:solidFill>
            </a:endParaRPr>
          </a:p>
          <a:p>
            <a:pPr lvl="4">
              <a:defRPr sz="1800">
                <a:solidFill>
                  <a:srgbClr val="000000"/>
                </a:solidFill>
              </a:defRPr>
            </a:pPr>
            <a:r>
              <a:rPr sz="2000">
                <a:solidFill>
                  <a:srgbClr val="888888"/>
                </a:solidFill>
              </a:rPr>
              <a:t>正文级别 5</a:t>
            </a:r>
          </a:p>
        </p:txBody>
      </p:sp>
      <p:sp>
        <p:nvSpPr>
          <p:cNvPr id="28" name="Shape 2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lvl="0">
              <a:defRPr sz="1800"/>
            </a:pPr>
            <a:r>
              <a:rPr sz="3600"/>
              <a:t>标题文本</a:t>
            </a:r>
          </a:p>
        </p:txBody>
      </p:sp>
      <p:sp>
        <p:nvSpPr>
          <p:cNvPr id="31" name="Shape 31"/>
          <p:cNvSpPr/>
          <p:nvPr>
            <p:ph type="body" idx="1"/>
          </p:nvPr>
        </p:nvSpPr>
        <p:spPr>
          <a:xfrm>
            <a:off x="457200" y="1200150"/>
            <a:ext cx="4038600" cy="3943351"/>
          </a:xfrm>
          <a:prstGeom prst="rect">
            <a:avLst/>
          </a:prstGeom>
        </p:spPr>
        <p:txBody>
          <a:bodyPr/>
          <a:lstStyle>
            <a:lvl5pPr marL="2184400" indent="-355600"/>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32" name="Shape 3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34" name="Shape 34"/>
          <p:cNvSpPr/>
          <p:nvPr>
            <p:ph type="title"/>
          </p:nvPr>
        </p:nvSpPr>
        <p:spPr>
          <a:xfrm>
            <a:off x="457200" y="620567"/>
            <a:ext cx="8229600" cy="517989"/>
          </a:xfrm>
          <a:prstGeom prst="rect">
            <a:avLst/>
          </a:prstGeom>
        </p:spPr>
        <p:txBody>
          <a:bodyPr/>
          <a:lstStyle/>
          <a:p>
            <a:pPr lvl="0">
              <a:defRPr sz="1800"/>
            </a:pPr>
            <a:r>
              <a:rPr sz="3600"/>
              <a:t>标题文本</a:t>
            </a:r>
          </a:p>
        </p:txBody>
      </p:sp>
      <p:sp>
        <p:nvSpPr>
          <p:cNvPr id="35" name="Shape 35"/>
          <p:cNvSpPr/>
          <p:nvPr>
            <p:ph type="body" idx="1"/>
          </p:nvPr>
        </p:nvSpPr>
        <p:spPr>
          <a:xfrm>
            <a:off x="457200" y="1138555"/>
            <a:ext cx="4040188" cy="49260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lvl="0">
              <a:defRPr b="0" sz="1800"/>
            </a:pPr>
            <a:r>
              <a:rPr b="1" sz="2400"/>
              <a:t>正文级别 1</a:t>
            </a:r>
            <a:endParaRPr b="1" sz="2400"/>
          </a:p>
          <a:p>
            <a:pPr lvl="1">
              <a:defRPr b="0" sz="1800"/>
            </a:pPr>
            <a:r>
              <a:rPr b="1" sz="2400"/>
              <a:t>正文级别 2</a:t>
            </a:r>
            <a:endParaRPr b="1" sz="2400"/>
          </a:p>
          <a:p>
            <a:pPr lvl="2">
              <a:defRPr b="0" sz="1800"/>
            </a:pPr>
            <a:r>
              <a:rPr b="1" sz="2400"/>
              <a:t>正文级别 3</a:t>
            </a:r>
            <a:endParaRPr b="1" sz="2400"/>
          </a:p>
          <a:p>
            <a:pPr lvl="3">
              <a:defRPr b="0" sz="1800"/>
            </a:pPr>
            <a:r>
              <a:rPr b="1" sz="2400"/>
              <a:t>正文级别 4</a:t>
            </a:r>
            <a:endParaRPr b="1" sz="2400"/>
          </a:p>
          <a:p>
            <a:pPr lvl="4">
              <a:defRPr b="0" sz="1800"/>
            </a:pPr>
            <a:r>
              <a:rPr b="1" sz="2400"/>
              <a:t>正文级别 5</a:t>
            </a:r>
          </a:p>
        </p:txBody>
      </p:sp>
      <p:sp>
        <p:nvSpPr>
          <p:cNvPr id="36" name="Shape 3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38" name="Shape 38"/>
          <p:cNvSpPr/>
          <p:nvPr>
            <p:ph type="title"/>
          </p:nvPr>
        </p:nvSpPr>
        <p:spPr>
          <a:xfrm>
            <a:off x="457200" y="558973"/>
            <a:ext cx="8229600" cy="641177"/>
          </a:xfrm>
          <a:prstGeom prst="rect">
            <a:avLst/>
          </a:prstGeom>
        </p:spPr>
        <p:txBody>
          <a:bodyPr/>
          <a:lstStyle/>
          <a:p>
            <a:pPr lvl="0">
              <a:defRPr sz="1800"/>
            </a:pPr>
            <a:r>
              <a:rPr sz="3600"/>
              <a:t>标题文本</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43" name="Shape 43"/>
          <p:cNvSpPr/>
          <p:nvPr>
            <p:ph type="title"/>
          </p:nvPr>
        </p:nvSpPr>
        <p:spPr>
          <a:xfrm>
            <a:off x="457201" y="0"/>
            <a:ext cx="3008314" cy="1076325"/>
          </a:xfrm>
          <a:prstGeom prst="rect">
            <a:avLst/>
          </a:prstGeom>
        </p:spPr>
        <p:txBody>
          <a:bodyPr anchor="b"/>
          <a:lstStyle>
            <a:lvl1pPr algn="l">
              <a:defRPr b="1" sz="2000"/>
            </a:lvl1pPr>
          </a:lstStyle>
          <a:p>
            <a:pPr lvl="0">
              <a:defRPr b="0" sz="1800"/>
            </a:pPr>
            <a:r>
              <a:rPr b="1" sz="2000"/>
              <a:t>标题文本</a:t>
            </a:r>
          </a:p>
        </p:txBody>
      </p:sp>
      <p:sp>
        <p:nvSpPr>
          <p:cNvPr id="44" name="Shape 44"/>
          <p:cNvSpPr/>
          <p:nvPr>
            <p:ph type="body" idx="1"/>
          </p:nvPr>
        </p:nvSpPr>
        <p:spPr>
          <a:xfrm>
            <a:off x="3575050" y="204788"/>
            <a:ext cx="5111750" cy="49387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47" name="Shape 47"/>
          <p:cNvSpPr/>
          <p:nvPr>
            <p:ph type="title"/>
          </p:nvPr>
        </p:nvSpPr>
        <p:spPr>
          <a:xfrm>
            <a:off x="1792288" y="3600450"/>
            <a:ext cx="5486401" cy="425054"/>
          </a:xfrm>
          <a:prstGeom prst="rect">
            <a:avLst/>
          </a:prstGeom>
        </p:spPr>
        <p:txBody>
          <a:bodyPr anchor="b"/>
          <a:lstStyle>
            <a:lvl1pPr algn="l">
              <a:defRPr b="1" sz="2000"/>
            </a:lvl1pPr>
          </a:lstStyle>
          <a:p>
            <a:pPr lvl="0">
              <a:defRPr b="0" sz="1800"/>
            </a:pPr>
            <a:r>
              <a:rPr b="1" sz="2000"/>
              <a:t>标题文本</a:t>
            </a:r>
          </a:p>
        </p:txBody>
      </p:sp>
      <p:sp>
        <p:nvSpPr>
          <p:cNvPr id="48" name="Shape 48"/>
          <p:cNvSpPr/>
          <p:nvPr>
            <p:ph type="body" idx="1"/>
          </p:nvPr>
        </p:nvSpPr>
        <p:spPr>
          <a:xfrm>
            <a:off x="1792288" y="4025503"/>
            <a:ext cx="5486401" cy="603648"/>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正文级别 1</a:t>
            </a:r>
            <a:endParaRPr sz="1400"/>
          </a:p>
          <a:p>
            <a:pPr lvl="1">
              <a:defRPr sz="1800"/>
            </a:pPr>
            <a:r>
              <a:rPr sz="1400"/>
              <a:t>正文级别 2</a:t>
            </a:r>
            <a:endParaRPr sz="1400"/>
          </a:p>
          <a:p>
            <a:pPr lvl="2">
              <a:defRPr sz="1800"/>
            </a:pPr>
            <a:r>
              <a:rPr sz="1400"/>
              <a:t>正文级别 3</a:t>
            </a:r>
            <a:endParaRPr sz="1400"/>
          </a:p>
          <a:p>
            <a:pPr lvl="3">
              <a:defRPr sz="1800"/>
            </a:pPr>
            <a:r>
              <a:rPr sz="1400"/>
              <a:t>正文级别 4</a:t>
            </a:r>
            <a:endParaRPr sz="1400"/>
          </a:p>
          <a:p>
            <a:pPr lvl="4">
              <a:defRPr sz="1800"/>
            </a:pPr>
            <a:r>
              <a:rPr sz="1400"/>
              <a:t>正文级别 5</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 y="-1"/>
            <a:ext cx="179514" cy="555528"/>
          </a:xfrm>
          <a:prstGeom prst="rect">
            <a:avLst/>
          </a:prstGeom>
          <a:solidFill>
            <a:srgbClr val="558ED5"/>
          </a:solidFill>
          <a:ln w="12700">
            <a:miter lim="400000"/>
          </a:ln>
        </p:spPr>
        <p:txBody>
          <a:bodyPr lIns="0" tIns="0" rIns="0" bIns="0" anchor="ctr"/>
          <a:lstStyle/>
          <a:p>
            <a:pPr lvl="0" algn="ctr">
              <a:defRPr>
                <a:solidFill>
                  <a:srgbClr val="FFFFFF"/>
                </a:solidFill>
              </a:defRPr>
            </a:pPr>
          </a:p>
        </p:txBody>
      </p:sp>
      <p:sp>
        <p:nvSpPr>
          <p:cNvPr id="3" name="Shape 3"/>
          <p:cNvSpPr/>
          <p:nvPr/>
        </p:nvSpPr>
        <p:spPr>
          <a:xfrm>
            <a:off x="-1" y="627533"/>
            <a:ext cx="179514" cy="277764"/>
          </a:xfrm>
          <a:prstGeom prst="rect">
            <a:avLst/>
          </a:prstGeom>
          <a:solidFill>
            <a:srgbClr val="C00000"/>
          </a:solidFill>
          <a:ln w="12700">
            <a:miter lim="400000"/>
          </a:ln>
        </p:spPr>
        <p:txBody>
          <a:bodyPr lIns="0" tIns="0" rIns="0" bIns="0" anchor="ctr"/>
          <a:lstStyle/>
          <a:p>
            <a:pPr lvl="0" algn="ctr">
              <a:defRPr>
                <a:solidFill>
                  <a:srgbClr val="FFFFFF"/>
                </a:solidFill>
              </a:defRPr>
            </a:pPr>
          </a:p>
        </p:txBody>
      </p:sp>
      <p:sp>
        <p:nvSpPr>
          <p:cNvPr id="4" name="Shape 4"/>
          <p:cNvSpPr/>
          <p:nvPr/>
        </p:nvSpPr>
        <p:spPr>
          <a:xfrm>
            <a:off x="1835696" y="483518"/>
            <a:ext cx="5040561" cy="1"/>
          </a:xfrm>
          <a:prstGeom prst="line">
            <a:avLst/>
          </a:prstGeom>
          <a:ln w="19050">
            <a:solidFill>
              <a:srgbClr val="4A7EBB"/>
            </a:solidFill>
          </a:ln>
        </p:spPr>
        <p:txBody>
          <a:bodyPr lIns="0" tIns="0" rIns="0" bIns="0"/>
          <a:lstStyle/>
          <a:p>
            <a:pPr lvl="0" defTabSz="457200">
              <a:defRPr sz="1200">
                <a:latin typeface="+mn-lt"/>
                <a:ea typeface="+mn-ea"/>
                <a:cs typeface="+mn-cs"/>
                <a:sym typeface="Helvetica"/>
              </a:defRPr>
            </a:pPr>
          </a:p>
        </p:txBody>
      </p:sp>
      <p:sp>
        <p:nvSpPr>
          <p:cNvPr id="5" name="Shape 5"/>
          <p:cNvSpPr/>
          <p:nvPr/>
        </p:nvSpPr>
        <p:spPr>
          <a:xfrm>
            <a:off x="6876256" y="483518"/>
            <a:ext cx="2088233" cy="1"/>
          </a:xfrm>
          <a:prstGeom prst="line">
            <a:avLst/>
          </a:prstGeom>
          <a:ln w="19050">
            <a:solidFill>
              <a:srgbClr val="C00000"/>
            </a:solidFill>
          </a:ln>
        </p:spPr>
        <p:txBody>
          <a:bodyPr lIns="0" tIns="0" rIns="0" bIns="0"/>
          <a:lstStyle/>
          <a:p>
            <a:pPr lvl="0" defTabSz="457200">
              <a:defRPr sz="1200">
                <a:latin typeface="+mn-lt"/>
                <a:ea typeface="+mn-ea"/>
                <a:cs typeface="+mn-cs"/>
                <a:sym typeface="Helvetica"/>
              </a:defRPr>
            </a:pPr>
          </a:p>
        </p:txBody>
      </p:sp>
      <p:sp>
        <p:nvSpPr>
          <p:cNvPr id="6" name="Shape 6"/>
          <p:cNvSpPr/>
          <p:nvPr/>
        </p:nvSpPr>
        <p:spPr>
          <a:xfrm>
            <a:off x="7020272" y="191130"/>
            <a:ext cx="2232249" cy="307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200">
                <a:solidFill>
                  <a:srgbClr val="595959"/>
                </a:solidFill>
              </a:defRPr>
            </a:lvl1pPr>
          </a:lstStyle>
          <a:p>
            <a:pPr lvl="0">
              <a:defRPr b="0" sz="1800">
                <a:solidFill>
                  <a:srgbClr val="000000"/>
                </a:solidFill>
              </a:defRPr>
            </a:pPr>
            <a:r>
              <a:rPr b="1" sz="1200">
                <a:solidFill>
                  <a:srgbClr val="595959"/>
                </a:solidFill>
              </a:rPr>
              <a:t>专注于区块链技术培训</a:t>
            </a:r>
          </a:p>
        </p:txBody>
      </p:sp>
      <p:sp>
        <p:nvSpPr>
          <p:cNvPr id="7" name="Shape 7"/>
          <p:cNvSpPr/>
          <p:nvPr/>
        </p:nvSpPr>
        <p:spPr>
          <a:xfrm>
            <a:off x="-1" y="5025154"/>
            <a:ext cx="7884370" cy="138884"/>
          </a:xfrm>
          <a:prstGeom prst="rect">
            <a:avLst/>
          </a:prstGeom>
          <a:solidFill>
            <a:srgbClr val="558ED5"/>
          </a:solidFill>
          <a:ln w="12700">
            <a:miter lim="400000"/>
          </a:ln>
        </p:spPr>
        <p:txBody>
          <a:bodyPr lIns="0" tIns="0" rIns="0" bIns="0" anchor="ctr"/>
          <a:lstStyle/>
          <a:p>
            <a:pPr lvl="0" algn="ctr">
              <a:defRPr>
                <a:solidFill>
                  <a:srgbClr val="FFFFFF"/>
                </a:solidFill>
              </a:defRPr>
            </a:pPr>
          </a:p>
        </p:txBody>
      </p:sp>
      <p:sp>
        <p:nvSpPr>
          <p:cNvPr id="8" name="Shape 8"/>
          <p:cNvSpPr/>
          <p:nvPr/>
        </p:nvSpPr>
        <p:spPr>
          <a:xfrm>
            <a:off x="7956376" y="5025154"/>
            <a:ext cx="1187625" cy="138884"/>
          </a:xfrm>
          <a:prstGeom prst="rect">
            <a:avLst/>
          </a:prstGeom>
          <a:solidFill>
            <a:srgbClr val="C00000"/>
          </a:solidFill>
          <a:ln w="12700">
            <a:miter lim="400000"/>
          </a:ln>
        </p:spPr>
        <p:txBody>
          <a:bodyPr lIns="0" tIns="0" rIns="0" bIns="0" anchor="ctr"/>
          <a:lstStyle/>
          <a:p>
            <a:pPr lvl="0" algn="ctr">
              <a:defRPr>
                <a:solidFill>
                  <a:srgbClr val="FFFFFF"/>
                </a:solidFill>
              </a:defRPr>
            </a:pPr>
          </a:p>
        </p:txBody>
      </p:sp>
      <p:pic>
        <p:nvPicPr>
          <p:cNvPr id="9" name="image1.png"/>
          <p:cNvPicPr/>
          <p:nvPr/>
        </p:nvPicPr>
        <p:blipFill>
          <a:blip r:embed="rId2">
            <a:extLst/>
          </a:blip>
          <a:stretch>
            <a:fillRect/>
          </a:stretch>
        </p:blipFill>
        <p:spPr>
          <a:xfrm>
            <a:off x="320575" y="0"/>
            <a:ext cx="1478350" cy="519420"/>
          </a:xfrm>
          <a:prstGeom prst="rect">
            <a:avLst/>
          </a:prstGeom>
          <a:ln w="12700">
            <a:miter lim="400000"/>
          </a:ln>
        </p:spPr>
      </p:pic>
      <p:sp>
        <p:nvSpPr>
          <p:cNvPr id="10" name="Shape 10"/>
          <p:cNvSpPr/>
          <p:nvPr>
            <p:ph type="title"/>
          </p:nvPr>
        </p:nvSpPr>
        <p:spPr>
          <a:xfrm>
            <a:off x="457200" y="558972"/>
            <a:ext cx="8229600" cy="641179"/>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lvl="0">
              <a:defRPr sz="1800"/>
            </a:pPr>
            <a:r>
              <a:rPr sz="3600"/>
              <a:t>标题文本</a:t>
            </a:r>
          </a:p>
        </p:txBody>
      </p:sp>
      <p:sp>
        <p:nvSpPr>
          <p:cNvPr id="11" name="Shape 11"/>
          <p:cNvSpPr/>
          <p:nvPr>
            <p:ph type="body" idx="1"/>
          </p:nvPr>
        </p:nvSpPr>
        <p:spPr>
          <a:xfrm>
            <a:off x="457200" y="1200150"/>
            <a:ext cx="8229600" cy="3943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12" name="Shape 12"/>
          <p:cNvSpPr/>
          <p:nvPr>
            <p:ph type="sldNum" sz="quarter" idx="2"/>
          </p:nvPr>
        </p:nvSpPr>
        <p:spPr>
          <a:xfrm>
            <a:off x="6553200" y="4769564"/>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spd="med" advClick="1"/>
  <p:txStyles>
    <p:titleStyle>
      <a:lvl1pPr algn="ctr">
        <a:defRPr sz="3600">
          <a:latin typeface="微软雅黑"/>
          <a:ea typeface="微软雅黑"/>
          <a:cs typeface="微软雅黑"/>
          <a:sym typeface="微软雅黑"/>
        </a:defRPr>
      </a:lvl1pPr>
      <a:lvl2pPr algn="ctr">
        <a:defRPr sz="3600">
          <a:latin typeface="微软雅黑"/>
          <a:ea typeface="微软雅黑"/>
          <a:cs typeface="微软雅黑"/>
          <a:sym typeface="微软雅黑"/>
        </a:defRPr>
      </a:lvl2pPr>
      <a:lvl3pPr algn="ctr">
        <a:defRPr sz="3600">
          <a:latin typeface="微软雅黑"/>
          <a:ea typeface="微软雅黑"/>
          <a:cs typeface="微软雅黑"/>
          <a:sym typeface="微软雅黑"/>
        </a:defRPr>
      </a:lvl3pPr>
      <a:lvl4pPr algn="ctr">
        <a:defRPr sz="3600">
          <a:latin typeface="微软雅黑"/>
          <a:ea typeface="微软雅黑"/>
          <a:cs typeface="微软雅黑"/>
          <a:sym typeface="微软雅黑"/>
        </a:defRPr>
      </a:lvl4pPr>
      <a:lvl5pPr algn="ctr">
        <a:defRPr sz="3600">
          <a:latin typeface="微软雅黑"/>
          <a:ea typeface="微软雅黑"/>
          <a:cs typeface="微软雅黑"/>
          <a:sym typeface="微软雅黑"/>
        </a:defRPr>
      </a:lvl5pPr>
      <a:lvl6pPr algn="ctr">
        <a:defRPr sz="3600">
          <a:latin typeface="微软雅黑"/>
          <a:ea typeface="微软雅黑"/>
          <a:cs typeface="微软雅黑"/>
          <a:sym typeface="微软雅黑"/>
        </a:defRPr>
      </a:lvl6pPr>
      <a:lvl7pPr algn="ctr">
        <a:defRPr sz="3600">
          <a:latin typeface="微软雅黑"/>
          <a:ea typeface="微软雅黑"/>
          <a:cs typeface="微软雅黑"/>
          <a:sym typeface="微软雅黑"/>
        </a:defRPr>
      </a:lvl7pPr>
      <a:lvl8pPr algn="ctr">
        <a:defRPr sz="3600">
          <a:latin typeface="微软雅黑"/>
          <a:ea typeface="微软雅黑"/>
          <a:cs typeface="微软雅黑"/>
          <a:sym typeface="微软雅黑"/>
        </a:defRPr>
      </a:lvl8pPr>
      <a:lvl9pPr algn="ctr">
        <a:defRPr sz="3600">
          <a:latin typeface="微软雅黑"/>
          <a:ea typeface="微软雅黑"/>
          <a:cs typeface="微软雅黑"/>
          <a:sym typeface="微软雅黑"/>
        </a:defRPr>
      </a:lvl9pPr>
    </p:titleStyle>
    <p:bodyStyle>
      <a:lvl1pPr marL="342900" indent="-342900">
        <a:spcBef>
          <a:spcPts val="600"/>
        </a:spcBef>
        <a:buSzPct val="100000"/>
        <a:buFont typeface="Arial"/>
        <a:buChar char="•"/>
        <a:defRPr sz="2800">
          <a:latin typeface="微软雅黑"/>
          <a:ea typeface="微软雅黑"/>
          <a:cs typeface="微软雅黑"/>
          <a:sym typeface="微软雅黑"/>
        </a:defRPr>
      </a:lvl1pPr>
      <a:lvl2pPr marL="790575" indent="-333375">
        <a:spcBef>
          <a:spcPts val="600"/>
        </a:spcBef>
        <a:buSzPct val="100000"/>
        <a:buFont typeface="Arial"/>
        <a:buChar char="–"/>
        <a:defRPr sz="2800">
          <a:latin typeface="微软雅黑"/>
          <a:ea typeface="微软雅黑"/>
          <a:cs typeface="微软雅黑"/>
          <a:sym typeface="微软雅黑"/>
        </a:defRPr>
      </a:lvl2pPr>
      <a:lvl3pPr marL="1234439" indent="-320039">
        <a:spcBef>
          <a:spcPts val="600"/>
        </a:spcBef>
        <a:buSzPct val="100000"/>
        <a:buFont typeface="Arial"/>
        <a:buChar char="•"/>
        <a:defRPr sz="2800">
          <a:latin typeface="微软雅黑"/>
          <a:ea typeface="微软雅黑"/>
          <a:cs typeface="微软雅黑"/>
          <a:sym typeface="微软雅黑"/>
        </a:defRPr>
      </a:lvl3pPr>
      <a:lvl4pPr marL="1727200" indent="-355600">
        <a:spcBef>
          <a:spcPts val="600"/>
        </a:spcBef>
        <a:buSzPct val="100000"/>
        <a:buFont typeface="Arial"/>
        <a:buChar char="–"/>
        <a:defRPr sz="2800">
          <a:latin typeface="微软雅黑"/>
          <a:ea typeface="微软雅黑"/>
          <a:cs typeface="微软雅黑"/>
          <a:sym typeface="微软雅黑"/>
        </a:defRPr>
      </a:lvl4pPr>
      <a:lvl5pPr marL="2228850" indent="-400050">
        <a:spcBef>
          <a:spcPts val="600"/>
        </a:spcBef>
        <a:buSzPct val="100000"/>
        <a:buFont typeface="Arial"/>
        <a:buChar char="»"/>
        <a:defRPr sz="2800">
          <a:latin typeface="微软雅黑"/>
          <a:ea typeface="微软雅黑"/>
          <a:cs typeface="微软雅黑"/>
          <a:sym typeface="微软雅黑"/>
        </a:defRPr>
      </a:lvl5pPr>
      <a:lvl6pPr marL="2606039" indent="-320039">
        <a:spcBef>
          <a:spcPts val="600"/>
        </a:spcBef>
        <a:buSzPct val="100000"/>
        <a:buFont typeface="Arial"/>
        <a:buChar char="•"/>
        <a:defRPr sz="2800">
          <a:latin typeface="微软雅黑"/>
          <a:ea typeface="微软雅黑"/>
          <a:cs typeface="微软雅黑"/>
          <a:sym typeface="微软雅黑"/>
        </a:defRPr>
      </a:lvl6pPr>
      <a:lvl7pPr marL="3063239" indent="-320039">
        <a:spcBef>
          <a:spcPts val="600"/>
        </a:spcBef>
        <a:buSzPct val="100000"/>
        <a:buFont typeface="Arial"/>
        <a:buChar char="•"/>
        <a:defRPr sz="2800">
          <a:latin typeface="微软雅黑"/>
          <a:ea typeface="微软雅黑"/>
          <a:cs typeface="微软雅黑"/>
          <a:sym typeface="微软雅黑"/>
        </a:defRPr>
      </a:lvl7pPr>
      <a:lvl8pPr marL="3520440" indent="-320040">
        <a:spcBef>
          <a:spcPts val="600"/>
        </a:spcBef>
        <a:buSzPct val="100000"/>
        <a:buFont typeface="Arial"/>
        <a:buChar char="•"/>
        <a:defRPr sz="2800">
          <a:latin typeface="微软雅黑"/>
          <a:ea typeface="微软雅黑"/>
          <a:cs typeface="微软雅黑"/>
          <a:sym typeface="微软雅黑"/>
        </a:defRPr>
      </a:lvl8pPr>
      <a:lvl9pPr marL="3977640" indent="-320040">
        <a:spcBef>
          <a:spcPts val="600"/>
        </a:spcBef>
        <a:buSzPct val="100000"/>
        <a:buFont typeface="Arial"/>
        <a:buChar char="•"/>
        <a:defRPr sz="2800">
          <a:latin typeface="微软雅黑"/>
          <a:ea typeface="微软雅黑"/>
          <a:cs typeface="微软雅黑"/>
          <a:sym typeface="微软雅黑"/>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tc.com/000000000019d6689c085ae165831e934ff763ae46a2a6c172b3f1b60a8ce26f" TargetMode="External"/><Relationship Id="rId3" Type="http://schemas.openxmlformats.org/officeDocument/2006/relationships/hyperlink" Target="https://www.huobi.co/zh-cn/markets/?nav=0"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685800" y="1685255"/>
            <a:ext cx="7772400" cy="1102520"/>
          </a:xfrm>
          <a:prstGeom prst="rect">
            <a:avLst/>
          </a:prstGeom>
        </p:spPr>
        <p:txBody>
          <a:bodyPr lIns="0" tIns="0" rIns="0" bIns="0">
            <a:normAutofit fontScale="100000" lnSpcReduction="0"/>
          </a:bodyPr>
          <a:lstStyle>
            <a:lvl1pPr defTabSz="722376">
              <a:lnSpc>
                <a:spcPct val="90000"/>
              </a:lnSpc>
              <a:defRPr b="0" sz="5688"/>
            </a:lvl1pPr>
          </a:lstStyle>
          <a:p>
            <a:pPr lvl="0">
              <a:defRPr sz="1800">
                <a:solidFill>
                  <a:srgbClr val="000000"/>
                </a:solidFill>
              </a:defRPr>
            </a:pPr>
            <a:r>
              <a:rPr sz="5688">
                <a:solidFill>
                  <a:srgbClr val="FFFFFF"/>
                </a:solidFill>
              </a:rPr>
              <a:t>区块链和比特币</a:t>
            </a:r>
          </a:p>
        </p:txBody>
      </p:sp>
      <p:sp>
        <p:nvSpPr>
          <p:cNvPr id="70" name="Shape 70"/>
          <p:cNvSpPr/>
          <p:nvPr>
            <p:ph type="body" idx="1"/>
          </p:nvPr>
        </p:nvSpPr>
        <p:spPr>
          <a:xfrm>
            <a:off x="3275855" y="3147814"/>
            <a:ext cx="2448273" cy="504057"/>
          </a:xfrm>
          <a:prstGeom prst="rect">
            <a:avLst/>
          </a:prstGeom>
        </p:spPr>
        <p:txBody>
          <a:bodyPr/>
          <a:lstStyle/>
          <a:p>
            <a:pPr lvl="0" defTabSz="749808">
              <a:lnSpc>
                <a:spcPct val="90000"/>
              </a:lnSpc>
              <a:spcBef>
                <a:spcPts val="500"/>
              </a:spcBef>
              <a:defRPr b="0" sz="1800">
                <a:solidFill>
                  <a:srgbClr val="000000"/>
                </a:solidFill>
              </a:defRPr>
            </a:pPr>
            <a:r>
              <a:rPr b="1" sz="2296">
                <a:solidFill>
                  <a:srgbClr val="FFFFFF"/>
                </a:solidFill>
              </a:rPr>
              <a:t>讲师：</a:t>
            </a:r>
            <a:r>
              <a:rPr b="1" sz="2296">
                <a:solidFill>
                  <a:srgbClr val="FFFFFF"/>
                </a:solidFill>
              </a:rPr>
              <a:t>彭劲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lvl1pPr>
              <a:defRPr sz="2600"/>
            </a:lvl1pPr>
          </a:lstStyle>
          <a:p>
            <a:pPr lvl="0">
              <a:defRPr sz="1800"/>
            </a:pPr>
            <a:r>
              <a:rPr sz="2600"/>
              <a:t>主要内容</a:t>
            </a:r>
          </a:p>
        </p:txBody>
      </p:sp>
      <p:sp>
        <p:nvSpPr>
          <p:cNvPr id="113" name="Shape 113"/>
          <p:cNvSpPr/>
          <p:nvPr>
            <p:ph type="body" idx="1"/>
          </p:nvPr>
        </p:nvSpPr>
        <p:spPr>
          <a:prstGeom prst="rect">
            <a:avLst/>
          </a:prstGeom>
        </p:spPr>
        <p:txBody>
          <a:bodyPr/>
          <a:lstStyle>
            <a:lvl1pPr defTabSz="841247">
              <a:defRPr sz="2208"/>
            </a:lvl1pPr>
          </a:lstStyle>
          <a:p>
            <a:pPr lvl="0">
              <a:defRPr b="0" sz="1800"/>
            </a:pPr>
            <a:r>
              <a:rPr b="1" sz="2208"/>
              <a:t>1.什么是区块链</a:t>
            </a:r>
          </a:p>
        </p:txBody>
      </p:sp>
      <p:sp>
        <p:nvSpPr>
          <p:cNvPr id="114" name="Shape 11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15" name="Shape 115"/>
          <p:cNvSpPr/>
          <p:nvPr/>
        </p:nvSpPr>
        <p:spPr>
          <a:xfrm>
            <a:off x="469900" y="1519555"/>
            <a:ext cx="4040188" cy="492603"/>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41247">
              <a:spcBef>
                <a:spcPts val="500"/>
              </a:spcBef>
              <a:defRPr b="1" sz="2208">
                <a:latin typeface="微软雅黑"/>
                <a:ea typeface="微软雅黑"/>
                <a:cs typeface="微软雅黑"/>
                <a:sym typeface="微软雅黑"/>
              </a:defRPr>
            </a:lvl1pPr>
          </a:lstStyle>
          <a:p>
            <a:pPr lvl="0">
              <a:defRPr b="0" sz="1800"/>
            </a:pPr>
            <a:r>
              <a:rPr b="1" sz="2208"/>
              <a:t>2.比特币理论</a:t>
            </a:r>
          </a:p>
        </p:txBody>
      </p:sp>
      <p:sp>
        <p:nvSpPr>
          <p:cNvPr id="116" name="Shape 116"/>
          <p:cNvSpPr/>
          <p:nvPr/>
        </p:nvSpPr>
        <p:spPr>
          <a:xfrm>
            <a:off x="457200" y="1925955"/>
            <a:ext cx="4040188" cy="492603"/>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41247">
              <a:spcBef>
                <a:spcPts val="500"/>
              </a:spcBef>
              <a:defRPr b="1" sz="2208">
                <a:latin typeface="微软雅黑"/>
                <a:ea typeface="微软雅黑"/>
                <a:cs typeface="微软雅黑"/>
                <a:sym typeface="微软雅黑"/>
              </a:defRPr>
            </a:lvl1pPr>
          </a:lstStyle>
          <a:p>
            <a:pPr lvl="0">
              <a:defRPr b="0" sz="1800"/>
            </a:pPr>
            <a:r>
              <a:rPr b="1" sz="2208"/>
              <a:t>3.区块链的技术应用</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457200" y="627533"/>
            <a:ext cx="8229600" cy="504058"/>
          </a:xfrm>
          <a:prstGeom prst="rect">
            <a:avLst/>
          </a:prstGeom>
        </p:spPr>
        <p:txBody>
          <a:bodyPr lIns="0" tIns="0" rIns="0" bIns="0">
            <a:normAutofit fontScale="100000" lnSpcReduction="0"/>
          </a:bodyPr>
          <a:lstStyle>
            <a:lvl1pPr defTabSz="475487">
              <a:lnSpc>
                <a:spcPct val="90000"/>
              </a:lnSpc>
              <a:defRPr b="1" sz="2288"/>
            </a:lvl1pPr>
          </a:lstStyle>
          <a:p>
            <a:pPr lvl="0">
              <a:defRPr b="0" sz="1800"/>
            </a:pPr>
            <a:r>
              <a:rPr b="1" sz="2288"/>
              <a:t>结绳记账</a:t>
            </a:r>
          </a:p>
        </p:txBody>
      </p:sp>
      <p:sp>
        <p:nvSpPr>
          <p:cNvPr id="119" name="Shape 119"/>
          <p:cNvSpPr/>
          <p:nvPr>
            <p:ph type="body" idx="1"/>
          </p:nvPr>
        </p:nvSpPr>
        <p:spPr>
          <a:xfrm>
            <a:off x="457200" y="1200151"/>
            <a:ext cx="8229600" cy="3394472"/>
          </a:xfrm>
          <a:prstGeom prst="rect">
            <a:avLst/>
          </a:prstGeom>
        </p:spPr>
        <p:txBody>
          <a:bodyPr/>
          <a:lstStyle/>
          <a:p>
            <a:pPr lvl="0" marL="201168" indent="-201168" defTabSz="804672">
              <a:lnSpc>
                <a:spcPct val="90000"/>
              </a:lnSpc>
              <a:spcBef>
                <a:spcPts val="800"/>
              </a:spcBef>
              <a:defRPr sz="1800"/>
            </a:pPr>
            <a:r>
              <a:rPr sz="2112"/>
              <a:t>古人使用结绳记账法进行记账，据说是人类最早的记账方式</a:t>
            </a:r>
            <a:endParaRPr sz="2112"/>
          </a:p>
          <a:p>
            <a:pPr lvl="0" marL="201168" indent="-201168" defTabSz="804672">
              <a:lnSpc>
                <a:spcPct val="90000"/>
              </a:lnSpc>
              <a:spcBef>
                <a:spcPts val="800"/>
              </a:spcBef>
              <a:defRPr sz="1800"/>
            </a:pPr>
            <a:r>
              <a:rPr sz="2112"/>
              <a:t>绳子看作链表</a:t>
            </a:r>
            <a:r>
              <a:rPr sz="2112">
                <a:latin typeface="Arial"/>
                <a:ea typeface="Arial"/>
                <a:cs typeface="Arial"/>
                <a:sym typeface="Arial"/>
              </a:rPr>
              <a:t>,</a:t>
            </a:r>
            <a:r>
              <a:rPr sz="2112"/>
              <a:t>绳子上的图案</a:t>
            </a:r>
            <a:r>
              <a:rPr sz="2112">
                <a:latin typeface="Arial"/>
                <a:ea typeface="Arial"/>
                <a:cs typeface="Arial"/>
                <a:sym typeface="Arial"/>
              </a:rPr>
              <a:t>,</a:t>
            </a:r>
            <a:r>
              <a:rPr sz="2112"/>
              <a:t>结点等便是管理具体数据存储的唯一标识</a:t>
            </a:r>
            <a:endParaRPr sz="2112"/>
          </a:p>
          <a:p>
            <a:pPr lvl="0" marL="201168" indent="-201168" defTabSz="804672">
              <a:lnSpc>
                <a:spcPct val="90000"/>
              </a:lnSpc>
              <a:spcBef>
                <a:spcPts val="800"/>
              </a:spcBef>
              <a:defRPr sz="1800"/>
            </a:pPr>
            <a:r>
              <a:rPr sz="2112"/>
              <a:t>结绳记账的缺点</a:t>
            </a:r>
            <a:r>
              <a:rPr sz="2112">
                <a:latin typeface="Arial"/>
                <a:ea typeface="Arial"/>
                <a:cs typeface="Arial"/>
                <a:sym typeface="Arial"/>
              </a:rPr>
              <a:t>: </a:t>
            </a:r>
            <a:r>
              <a:rPr sz="2112"/>
              <a:t>受到人为，自然等因素直接影响，且无法进行数据同步</a:t>
            </a:r>
            <a:endParaRPr sz="2112"/>
          </a:p>
          <a:p>
            <a:pPr lvl="0" marL="201168" indent="-201168" defTabSz="804672">
              <a:lnSpc>
                <a:spcPct val="90000"/>
              </a:lnSpc>
              <a:spcBef>
                <a:spcPts val="800"/>
              </a:spcBef>
              <a:defRPr sz="1800"/>
            </a:pPr>
            <a:r>
              <a:rPr sz="2112"/>
              <a:t>结绳记账产生的意义：</a:t>
            </a:r>
            <a:endParaRPr sz="2112"/>
          </a:p>
          <a:p>
            <a:pPr lvl="0" marL="0" indent="0" defTabSz="804672">
              <a:lnSpc>
                <a:spcPct val="90000"/>
              </a:lnSpc>
              <a:spcBef>
                <a:spcPts val="800"/>
              </a:spcBef>
              <a:buSzTx/>
              <a:buNone/>
              <a:defRPr sz="1800"/>
            </a:pPr>
            <a:r>
              <a:rPr sz="2112">
                <a:latin typeface="Arial"/>
                <a:ea typeface="Arial"/>
                <a:cs typeface="Arial"/>
                <a:sym typeface="Arial"/>
              </a:rPr>
              <a:t>1.</a:t>
            </a:r>
            <a:r>
              <a:rPr sz="2112"/>
              <a:t>相对科学，且仅适用于记账，数据形式单一</a:t>
            </a:r>
            <a:endParaRPr sz="2112"/>
          </a:p>
          <a:p>
            <a:pPr lvl="0" marL="0" indent="0" defTabSz="804672">
              <a:lnSpc>
                <a:spcPct val="90000"/>
              </a:lnSpc>
              <a:spcBef>
                <a:spcPts val="800"/>
              </a:spcBef>
              <a:buSzTx/>
              <a:buNone/>
              <a:defRPr sz="1800"/>
            </a:pPr>
            <a:r>
              <a:rPr sz="2112">
                <a:latin typeface="Arial"/>
                <a:ea typeface="Arial"/>
                <a:cs typeface="Arial"/>
                <a:sym typeface="Arial"/>
              </a:rPr>
              <a:t>2.</a:t>
            </a:r>
            <a:r>
              <a:rPr sz="2112"/>
              <a:t>对后世计算机科学中的链表数据结构的发明有一定的指导意义</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457200" y="627533"/>
            <a:ext cx="8229600" cy="504058"/>
          </a:xfrm>
          <a:prstGeom prst="rect">
            <a:avLst/>
          </a:prstGeom>
        </p:spPr>
        <p:txBody>
          <a:bodyPr lIns="0" tIns="0" rIns="0" bIns="0">
            <a:normAutofit fontScale="100000" lnSpcReduction="0"/>
          </a:bodyPr>
          <a:lstStyle>
            <a:lvl1pPr defTabSz="475487">
              <a:lnSpc>
                <a:spcPct val="90000"/>
              </a:lnSpc>
              <a:defRPr b="1" sz="2288"/>
            </a:lvl1pPr>
          </a:lstStyle>
          <a:p>
            <a:pPr lvl="0">
              <a:defRPr b="0" sz="1800"/>
            </a:pPr>
            <a:r>
              <a:rPr b="1" sz="2288"/>
              <a:t>链表数据结构和关系型数据库</a:t>
            </a:r>
          </a:p>
        </p:txBody>
      </p:sp>
      <p:sp>
        <p:nvSpPr>
          <p:cNvPr id="122" name="Shape 122"/>
          <p:cNvSpPr/>
          <p:nvPr>
            <p:ph type="body" idx="1"/>
          </p:nvPr>
        </p:nvSpPr>
        <p:spPr>
          <a:xfrm>
            <a:off x="457200" y="1200151"/>
            <a:ext cx="8229600" cy="3394472"/>
          </a:xfrm>
          <a:prstGeom prst="rect">
            <a:avLst/>
          </a:prstGeom>
        </p:spPr>
        <p:txBody>
          <a:bodyPr/>
          <a:lstStyle/>
          <a:p>
            <a:pPr lvl="0" marL="166878" indent="-166878" defTabSz="667512">
              <a:lnSpc>
                <a:spcPct val="90000"/>
              </a:lnSpc>
              <a:spcBef>
                <a:spcPts val="700"/>
              </a:spcBef>
              <a:defRPr sz="1800"/>
            </a:pPr>
            <a:r>
              <a:rPr sz="1168"/>
              <a:t>常见的链表数据结构：单向链表，双向链表，环形链表</a:t>
            </a:r>
            <a:r>
              <a:rPr sz="1168">
                <a:latin typeface="Arial"/>
                <a:ea typeface="Arial"/>
                <a:cs typeface="Arial"/>
                <a:sym typeface="Arial"/>
              </a:rPr>
              <a:t>..</a:t>
            </a:r>
            <a:endParaRPr sz="1168">
              <a:latin typeface="Arial"/>
              <a:ea typeface="Arial"/>
              <a:cs typeface="Arial"/>
              <a:sym typeface="Arial"/>
            </a:endParaRPr>
          </a:p>
          <a:p>
            <a:pPr lvl="0" marL="166878" indent="-166878" defTabSz="667512">
              <a:lnSpc>
                <a:spcPct val="90000"/>
              </a:lnSpc>
              <a:spcBef>
                <a:spcPts val="700"/>
              </a:spcBef>
              <a:defRPr sz="1800"/>
            </a:pPr>
            <a:r>
              <a:rPr sz="1168"/>
              <a:t>关系型数据库都采用链表数据结构对数据记录进行管理</a:t>
            </a:r>
            <a:endParaRPr sz="1168">
              <a:latin typeface="Arial"/>
              <a:ea typeface="Arial"/>
              <a:cs typeface="Arial"/>
              <a:sym typeface="Arial"/>
            </a:endParaRPr>
          </a:p>
          <a:p>
            <a:pPr lvl="0" marL="166878" indent="-166878" defTabSz="667512">
              <a:lnSpc>
                <a:spcPct val="90000"/>
              </a:lnSpc>
              <a:spcBef>
                <a:spcPts val="700"/>
              </a:spcBef>
              <a:defRPr sz="1800"/>
            </a:pPr>
            <a:r>
              <a:rPr sz="1168"/>
              <a:t>关系型数据库十分强大</a:t>
            </a:r>
            <a:r>
              <a:rPr sz="1168">
                <a:latin typeface="Arial"/>
                <a:ea typeface="Arial"/>
                <a:cs typeface="Arial"/>
                <a:sym typeface="Arial"/>
              </a:rPr>
              <a:t>:</a:t>
            </a:r>
            <a:endParaRPr sz="1168">
              <a:latin typeface="Arial"/>
              <a:ea typeface="Arial"/>
              <a:cs typeface="Arial"/>
              <a:sym typeface="Arial"/>
            </a:endParaRPr>
          </a:p>
          <a:p>
            <a:pPr lvl="0" marL="0" indent="0" defTabSz="667512">
              <a:lnSpc>
                <a:spcPct val="90000"/>
              </a:lnSpc>
              <a:spcBef>
                <a:spcPts val="700"/>
              </a:spcBef>
              <a:buSzTx/>
              <a:buNone/>
              <a:defRPr sz="1800"/>
            </a:pPr>
            <a:r>
              <a:rPr sz="1168">
                <a:latin typeface="Arial"/>
                <a:ea typeface="Arial"/>
                <a:cs typeface="Arial"/>
                <a:sym typeface="Arial"/>
              </a:rPr>
              <a:t>1.</a:t>
            </a:r>
            <a:r>
              <a:rPr sz="1168"/>
              <a:t>可准确定位数据，可筛选，可分组</a:t>
            </a:r>
            <a:endParaRPr sz="1168">
              <a:latin typeface="Arial"/>
              <a:ea typeface="Arial"/>
              <a:cs typeface="Arial"/>
              <a:sym typeface="Arial"/>
            </a:endParaRPr>
          </a:p>
          <a:p>
            <a:pPr lvl="0" marL="0" indent="0" defTabSz="667512">
              <a:lnSpc>
                <a:spcPct val="90000"/>
              </a:lnSpc>
              <a:spcBef>
                <a:spcPts val="700"/>
              </a:spcBef>
              <a:buSzTx/>
              <a:buNone/>
              <a:defRPr sz="1800"/>
            </a:pPr>
            <a:r>
              <a:rPr sz="1168">
                <a:latin typeface="Arial"/>
                <a:ea typeface="Arial"/>
                <a:cs typeface="Arial"/>
                <a:sym typeface="Arial"/>
              </a:rPr>
              <a:t>2.</a:t>
            </a:r>
            <a:r>
              <a:rPr sz="1168"/>
              <a:t>可以增删查改</a:t>
            </a:r>
            <a:endParaRPr sz="1168">
              <a:latin typeface="Arial"/>
              <a:ea typeface="Arial"/>
              <a:cs typeface="Arial"/>
              <a:sym typeface="Arial"/>
            </a:endParaRPr>
          </a:p>
          <a:p>
            <a:pPr lvl="0" marL="0" indent="0" defTabSz="667512">
              <a:lnSpc>
                <a:spcPct val="90000"/>
              </a:lnSpc>
              <a:spcBef>
                <a:spcPts val="700"/>
              </a:spcBef>
              <a:buSzTx/>
              <a:buNone/>
              <a:defRPr sz="1800"/>
            </a:pPr>
            <a:r>
              <a:rPr sz="1168">
                <a:latin typeface="Arial"/>
                <a:ea typeface="Arial"/>
                <a:cs typeface="Arial"/>
                <a:sym typeface="Arial"/>
              </a:rPr>
              <a:t>3.</a:t>
            </a:r>
            <a:r>
              <a:rPr sz="1168"/>
              <a:t>可以实现数据同步</a:t>
            </a:r>
            <a:endParaRPr sz="1168">
              <a:latin typeface="Arial"/>
              <a:ea typeface="Arial"/>
              <a:cs typeface="Arial"/>
              <a:sym typeface="Arial"/>
            </a:endParaRPr>
          </a:p>
          <a:p>
            <a:pPr lvl="0" marL="0" indent="0" defTabSz="667512">
              <a:lnSpc>
                <a:spcPct val="90000"/>
              </a:lnSpc>
              <a:spcBef>
                <a:spcPts val="700"/>
              </a:spcBef>
              <a:buSzTx/>
              <a:buNone/>
              <a:defRPr sz="1800"/>
            </a:pPr>
            <a:r>
              <a:rPr sz="1168">
                <a:latin typeface="Arial"/>
                <a:ea typeface="Arial"/>
                <a:cs typeface="Arial"/>
                <a:sym typeface="Arial"/>
              </a:rPr>
              <a:t>4.</a:t>
            </a:r>
            <a:r>
              <a:rPr sz="1168"/>
              <a:t>可以多用户管理</a:t>
            </a:r>
            <a:endParaRPr sz="1168">
              <a:latin typeface="Arial"/>
              <a:ea typeface="Arial"/>
              <a:cs typeface="Arial"/>
              <a:sym typeface="Arial"/>
            </a:endParaRPr>
          </a:p>
          <a:p>
            <a:pPr lvl="0" marL="0" indent="0" defTabSz="667512">
              <a:lnSpc>
                <a:spcPct val="90000"/>
              </a:lnSpc>
              <a:spcBef>
                <a:spcPts val="700"/>
              </a:spcBef>
              <a:buSzTx/>
              <a:buNone/>
              <a:defRPr sz="1800"/>
            </a:pPr>
            <a:r>
              <a:rPr sz="1168">
                <a:latin typeface="Arial"/>
                <a:ea typeface="Arial"/>
                <a:cs typeface="Arial"/>
                <a:sym typeface="Arial"/>
              </a:rPr>
              <a:t>5.</a:t>
            </a:r>
            <a:r>
              <a:rPr sz="1168"/>
              <a:t>可以记录多种不同类型的数据</a:t>
            </a:r>
            <a:endParaRPr sz="1168">
              <a:latin typeface="Arial"/>
              <a:ea typeface="Arial"/>
              <a:cs typeface="Arial"/>
              <a:sym typeface="Arial"/>
            </a:endParaRPr>
          </a:p>
          <a:p>
            <a:pPr lvl="0" marL="0" indent="0" defTabSz="667512">
              <a:lnSpc>
                <a:spcPct val="90000"/>
              </a:lnSpc>
              <a:spcBef>
                <a:spcPts val="700"/>
              </a:spcBef>
              <a:buSzTx/>
              <a:buNone/>
              <a:defRPr sz="1800"/>
            </a:pPr>
            <a:r>
              <a:rPr sz="1168">
                <a:latin typeface="Arial"/>
                <a:ea typeface="Arial"/>
                <a:cs typeface="Arial"/>
                <a:sym typeface="Arial"/>
              </a:rPr>
              <a:t>.....</a:t>
            </a:r>
            <a:br>
              <a:rPr sz="1168">
                <a:latin typeface="Arial"/>
                <a:ea typeface="Arial"/>
                <a:cs typeface="Arial"/>
                <a:sym typeface="Arial"/>
              </a:rPr>
            </a:br>
            <a:br>
              <a:rPr sz="1168">
                <a:latin typeface="Arial"/>
                <a:ea typeface="Arial"/>
                <a:cs typeface="Arial"/>
                <a:sym typeface="Arial"/>
              </a:rPr>
            </a:br>
            <a:br>
              <a:rPr sz="1168">
                <a:latin typeface="Arial"/>
                <a:ea typeface="Arial"/>
                <a:cs typeface="Arial"/>
                <a:sym typeface="Arial"/>
              </a:rPr>
            </a:br>
            <a:r>
              <a:rPr b="1" sz="1168">
                <a:solidFill>
                  <a:srgbClr val="FF0000"/>
                </a:solidFill>
              </a:rPr>
              <a:t>这里我们可以知道区块链中的</a:t>
            </a:r>
            <a:r>
              <a:rPr b="1" sz="1168">
                <a:solidFill>
                  <a:srgbClr val="FF0000"/>
                </a:solidFill>
                <a:latin typeface="Arial"/>
                <a:ea typeface="Arial"/>
                <a:cs typeface="Arial"/>
                <a:sym typeface="Arial"/>
              </a:rPr>
              <a:t>“</a:t>
            </a:r>
            <a:r>
              <a:rPr b="1" sz="1168">
                <a:solidFill>
                  <a:srgbClr val="FF0000"/>
                </a:solidFill>
              </a:rPr>
              <a:t>链</a:t>
            </a:r>
            <a:r>
              <a:rPr b="1" sz="1168">
                <a:solidFill>
                  <a:srgbClr val="FF0000"/>
                </a:solidFill>
                <a:latin typeface="Arial"/>
                <a:ea typeface="Arial"/>
                <a:cs typeface="Arial"/>
                <a:sym typeface="Arial"/>
              </a:rPr>
              <a:t>”</a:t>
            </a:r>
            <a:r>
              <a:rPr b="1" sz="1168">
                <a:solidFill>
                  <a:srgbClr val="FF0000"/>
                </a:solidFill>
              </a:rPr>
              <a:t>也是用于管理数据的。而我们的账单数据就记录</a:t>
            </a:r>
            <a:endParaRPr b="1" sz="1168">
              <a:solidFill>
                <a:srgbClr val="FF0000"/>
              </a:solidFill>
              <a:latin typeface="Arial"/>
              <a:ea typeface="Arial"/>
              <a:cs typeface="Arial"/>
              <a:sym typeface="Arial"/>
            </a:endParaRPr>
          </a:p>
          <a:p>
            <a:pPr lvl="0" marL="0" indent="0" defTabSz="667512">
              <a:lnSpc>
                <a:spcPct val="90000"/>
              </a:lnSpc>
              <a:spcBef>
                <a:spcPts val="700"/>
              </a:spcBef>
              <a:buSzTx/>
              <a:buNone/>
              <a:defRPr sz="1800"/>
            </a:pPr>
            <a:r>
              <a:rPr b="1" sz="1168">
                <a:solidFill>
                  <a:srgbClr val="FF0000"/>
                </a:solidFill>
              </a:rPr>
              <a:t>在区块中，至此</a:t>
            </a:r>
            <a:r>
              <a:rPr b="1" sz="1168">
                <a:solidFill>
                  <a:srgbClr val="FF0000"/>
                </a:solidFill>
                <a:latin typeface="Arial"/>
                <a:ea typeface="Arial"/>
                <a:cs typeface="Arial"/>
                <a:sym typeface="Arial"/>
              </a:rPr>
              <a:t>“</a:t>
            </a:r>
            <a:r>
              <a:rPr b="1" sz="1168">
                <a:solidFill>
                  <a:srgbClr val="FF0000"/>
                </a:solidFill>
              </a:rPr>
              <a:t>链</a:t>
            </a:r>
            <a:r>
              <a:rPr b="1" sz="1168">
                <a:solidFill>
                  <a:srgbClr val="FF0000"/>
                </a:solidFill>
                <a:latin typeface="Arial"/>
                <a:ea typeface="Arial"/>
                <a:cs typeface="Arial"/>
                <a:sym typeface="Arial"/>
              </a:rPr>
              <a:t>”</a:t>
            </a:r>
            <a:r>
              <a:rPr b="1" sz="1168">
                <a:solidFill>
                  <a:srgbClr val="FF0000"/>
                </a:solidFill>
              </a:rPr>
              <a:t>的这一概念应该建立了</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457200" y="627533"/>
            <a:ext cx="8229600" cy="504058"/>
          </a:xfrm>
          <a:prstGeom prst="rect">
            <a:avLst/>
          </a:prstGeom>
        </p:spPr>
        <p:txBody>
          <a:bodyPr lIns="0" tIns="0" rIns="0" bIns="0">
            <a:normAutofit fontScale="100000" lnSpcReduction="0"/>
          </a:bodyPr>
          <a:lstStyle/>
          <a:p>
            <a:pPr lvl="0" algn="l" defTabSz="365760">
              <a:lnSpc>
                <a:spcPct val="90000"/>
              </a:lnSpc>
              <a:defRPr sz="1800"/>
            </a:pPr>
            <a:r>
              <a:rPr b="1" sz="1440"/>
              <a:t>人们为什么提出了</a:t>
            </a:r>
            <a:r>
              <a:rPr b="1" sz="1440">
                <a:latin typeface="Arial"/>
                <a:ea typeface="Arial"/>
                <a:cs typeface="Arial"/>
                <a:sym typeface="Arial"/>
              </a:rPr>
              <a:t>“</a:t>
            </a:r>
            <a:r>
              <a:rPr b="1" sz="1440"/>
              <a:t>区块链</a:t>
            </a:r>
            <a:r>
              <a:rPr b="1" sz="1440">
                <a:latin typeface="Arial"/>
                <a:ea typeface="Arial"/>
                <a:cs typeface="Arial"/>
                <a:sym typeface="Arial"/>
              </a:rPr>
              <a:t>”</a:t>
            </a:r>
            <a:r>
              <a:rPr b="1" sz="1440"/>
              <a:t>记账？</a:t>
            </a:r>
            <a:br>
              <a:rPr sz="1440"/>
            </a:br>
            <a:r>
              <a:rPr sz="1440">
                <a:latin typeface="Arial"/>
                <a:ea typeface="Arial"/>
                <a:cs typeface="Arial"/>
                <a:sym typeface="Arial"/>
              </a:rPr>
              <a:t>“</a:t>
            </a:r>
            <a:r>
              <a:rPr sz="1440"/>
              <a:t>区块链</a:t>
            </a:r>
            <a:r>
              <a:rPr sz="1440">
                <a:latin typeface="Arial"/>
                <a:ea typeface="Arial"/>
                <a:cs typeface="Arial"/>
                <a:sym typeface="Arial"/>
              </a:rPr>
              <a:t>”</a:t>
            </a:r>
            <a:r>
              <a:rPr sz="1440"/>
              <a:t>记账？</a:t>
            </a:r>
          </a:p>
        </p:txBody>
      </p:sp>
      <p:sp>
        <p:nvSpPr>
          <p:cNvPr id="125" name="Shape 125"/>
          <p:cNvSpPr/>
          <p:nvPr>
            <p:ph type="body" idx="1"/>
          </p:nvPr>
        </p:nvSpPr>
        <p:spPr>
          <a:xfrm>
            <a:off x="457200" y="1200151"/>
            <a:ext cx="8229600" cy="3394472"/>
          </a:xfrm>
          <a:prstGeom prst="rect">
            <a:avLst/>
          </a:prstGeom>
        </p:spPr>
        <p:txBody>
          <a:bodyPr/>
          <a:lstStyle/>
          <a:p>
            <a:pPr lvl="0" marL="0" indent="0">
              <a:lnSpc>
                <a:spcPct val="120000"/>
              </a:lnSpc>
              <a:spcBef>
                <a:spcPts val="1000"/>
              </a:spcBef>
              <a:buSzTx/>
              <a:buFontTx/>
              <a:buNone/>
              <a:defRPr sz="1800"/>
            </a:pPr>
            <a:r>
              <a:rPr>
                <a:latin typeface="Arial"/>
                <a:ea typeface="Arial"/>
                <a:cs typeface="Arial"/>
                <a:sym typeface="Arial"/>
              </a:rPr>
              <a:t>1.</a:t>
            </a:r>
            <a:r>
              <a:t>中心化和去中心化</a:t>
            </a:r>
          </a:p>
          <a:p>
            <a:pPr lvl="0" marL="0" indent="0">
              <a:lnSpc>
                <a:spcPct val="120000"/>
              </a:lnSpc>
              <a:spcBef>
                <a:spcPts val="1000"/>
              </a:spcBef>
              <a:buSzTx/>
              <a:buFontTx/>
              <a:buNone/>
              <a:defRPr sz="1800"/>
            </a:pPr>
            <a:r>
              <a:rPr>
                <a:latin typeface="Arial"/>
                <a:ea typeface="Arial"/>
                <a:cs typeface="Arial"/>
                <a:sym typeface="Arial"/>
              </a:rPr>
              <a:t>2.</a:t>
            </a:r>
            <a:r>
              <a:t>公信力</a:t>
            </a:r>
          </a:p>
        </p:txBody>
      </p:sp>
      <p:pic>
        <p:nvPicPr>
          <p:cNvPr id="126" name="a1ec08fa513d2697c626acc857fbb2fb4216d8aa.jpg.png"/>
          <p:cNvPicPr/>
          <p:nvPr/>
        </p:nvPicPr>
        <p:blipFill>
          <a:blip r:embed="rId2">
            <a:extLst/>
          </a:blip>
          <a:stretch>
            <a:fillRect/>
          </a:stretch>
        </p:blipFill>
        <p:spPr>
          <a:xfrm>
            <a:off x="4273252" y="1079202"/>
            <a:ext cx="2464098" cy="2464098"/>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457200" y="627533"/>
            <a:ext cx="8229600" cy="504058"/>
          </a:xfrm>
          <a:prstGeom prst="rect">
            <a:avLst/>
          </a:prstGeom>
        </p:spPr>
        <p:txBody>
          <a:bodyPr lIns="0" tIns="0" rIns="0" bIns="0">
            <a:normAutofit fontScale="100000" lnSpcReduction="0"/>
          </a:bodyPr>
          <a:lstStyle>
            <a:lvl1pPr algn="l" defTabSz="475487">
              <a:lnSpc>
                <a:spcPct val="90000"/>
              </a:lnSpc>
              <a:defRPr b="1" sz="2288"/>
            </a:lvl1pPr>
          </a:lstStyle>
          <a:p>
            <a:pPr lvl="0">
              <a:defRPr b="0" sz="1800"/>
            </a:pPr>
            <a:r>
              <a:rPr b="1" sz="2288"/>
              <a:t>比特币的诞生</a:t>
            </a:r>
          </a:p>
        </p:txBody>
      </p:sp>
      <p:sp>
        <p:nvSpPr>
          <p:cNvPr id="129" name="Shape 129"/>
          <p:cNvSpPr/>
          <p:nvPr>
            <p:ph type="body" idx="1"/>
          </p:nvPr>
        </p:nvSpPr>
        <p:spPr>
          <a:xfrm>
            <a:off x="457200" y="1200151"/>
            <a:ext cx="8229600" cy="3394472"/>
          </a:xfrm>
          <a:prstGeom prst="rect">
            <a:avLst/>
          </a:prstGeom>
        </p:spPr>
        <p:txBody>
          <a:bodyPr/>
          <a:lstStyle/>
          <a:p>
            <a:pPr lvl="0" marL="0" indent="0" defTabSz="658368">
              <a:lnSpc>
                <a:spcPct val="80000"/>
              </a:lnSpc>
              <a:spcBef>
                <a:spcPts val="700"/>
              </a:spcBef>
              <a:buSzTx/>
              <a:buNone/>
              <a:defRPr sz="1800"/>
            </a:pPr>
            <a:r>
              <a:rPr sz="1728"/>
              <a:t>诞生的是背景：</a:t>
            </a:r>
            <a:r>
              <a:rPr sz="1728">
                <a:latin typeface="Arial"/>
                <a:ea typeface="Arial"/>
                <a:cs typeface="Arial"/>
                <a:sym typeface="Arial"/>
              </a:rPr>
              <a:t>2008</a:t>
            </a:r>
            <a:r>
              <a:rPr sz="1728"/>
              <a:t>年以美国为首的美金货币超发（中心化的记账权）</a:t>
            </a:r>
            <a:endParaRPr b="1" sz="1728">
              <a:solidFill>
                <a:srgbClr val="FF0000"/>
              </a:solidFill>
              <a:latin typeface="Arial"/>
              <a:ea typeface="Arial"/>
              <a:cs typeface="Arial"/>
              <a:sym typeface="Arial"/>
            </a:endParaRPr>
          </a:p>
          <a:p>
            <a:pPr lvl="0" marL="0" indent="0" defTabSz="658368">
              <a:lnSpc>
                <a:spcPct val="80000"/>
              </a:lnSpc>
              <a:spcBef>
                <a:spcPts val="700"/>
              </a:spcBef>
              <a:buSzTx/>
              <a:buNone/>
              <a:defRPr sz="1800"/>
            </a:pPr>
            <a:endParaRPr b="1" sz="1728">
              <a:solidFill>
                <a:srgbClr val="FF0000"/>
              </a:solidFill>
              <a:latin typeface="Arial"/>
              <a:ea typeface="Arial"/>
              <a:cs typeface="Arial"/>
              <a:sym typeface="Arial"/>
            </a:endParaRPr>
          </a:p>
          <a:p>
            <a:pPr lvl="0" marL="0" indent="0" defTabSz="658368">
              <a:lnSpc>
                <a:spcPct val="80000"/>
              </a:lnSpc>
              <a:spcBef>
                <a:spcPts val="700"/>
              </a:spcBef>
              <a:buSzTx/>
              <a:buNone/>
              <a:defRPr sz="1800"/>
            </a:pPr>
            <a:r>
              <a:rPr sz="1728"/>
              <a:t>比特币是在</a:t>
            </a:r>
            <a:r>
              <a:rPr sz="1728">
                <a:latin typeface="Arial"/>
                <a:ea typeface="Arial"/>
                <a:cs typeface="Arial"/>
                <a:sym typeface="Arial"/>
              </a:rPr>
              <a:t>2008</a:t>
            </a:r>
            <a:r>
              <a:rPr sz="1728"/>
              <a:t>年由署名</a:t>
            </a:r>
            <a:r>
              <a:rPr sz="1728">
                <a:latin typeface="Arial"/>
                <a:ea typeface="Arial"/>
                <a:cs typeface="Arial"/>
                <a:sym typeface="Arial"/>
              </a:rPr>
              <a:t>Satoshi Nakamoto(</a:t>
            </a:r>
            <a:r>
              <a:rPr sz="1728"/>
              <a:t>中本聪</a:t>
            </a:r>
            <a:r>
              <a:rPr sz="1728">
                <a:latin typeface="Arial"/>
                <a:ea typeface="Arial"/>
                <a:cs typeface="Arial"/>
                <a:sym typeface="Arial"/>
              </a:rPr>
              <a:t>)</a:t>
            </a:r>
            <a:r>
              <a:rPr sz="1728"/>
              <a:t>的人发明的，他发表了一篇题为</a:t>
            </a:r>
            <a:r>
              <a:rPr sz="1728">
                <a:latin typeface="Arial"/>
                <a:ea typeface="Arial"/>
                <a:cs typeface="Arial"/>
                <a:sym typeface="Arial"/>
              </a:rPr>
              <a:t>“Bitcoin</a:t>
            </a:r>
            <a:r>
              <a:rPr sz="1728"/>
              <a:t>：</a:t>
            </a:r>
            <a:r>
              <a:rPr sz="1728">
                <a:latin typeface="Arial"/>
                <a:ea typeface="Arial"/>
                <a:cs typeface="Arial"/>
                <a:sym typeface="Arial"/>
              </a:rPr>
              <a:t>A Peer-to-Peer Electronic Cash System”</a:t>
            </a:r>
            <a:r>
              <a:rPr sz="1728"/>
              <a:t>的文章。中文翻译就是</a:t>
            </a:r>
            <a:r>
              <a:rPr sz="1728">
                <a:latin typeface="Arial"/>
                <a:ea typeface="Arial"/>
                <a:cs typeface="Arial"/>
                <a:sym typeface="Arial"/>
              </a:rPr>
              <a:t>“</a:t>
            </a:r>
            <a:r>
              <a:rPr sz="1728"/>
              <a:t>比特币：一种点对点的电子现金交易系统</a:t>
            </a:r>
            <a:r>
              <a:rPr sz="1728">
                <a:latin typeface="Arial"/>
                <a:ea typeface="Arial"/>
                <a:cs typeface="Arial"/>
                <a:sym typeface="Arial"/>
              </a:rPr>
              <a:t>”</a:t>
            </a:r>
            <a:endParaRPr sz="1728">
              <a:latin typeface="Arial"/>
              <a:ea typeface="Arial"/>
              <a:cs typeface="Arial"/>
              <a:sym typeface="Arial"/>
            </a:endParaRPr>
          </a:p>
          <a:p>
            <a:pPr lvl="0" marL="0" indent="0" defTabSz="658368">
              <a:lnSpc>
                <a:spcPct val="80000"/>
              </a:lnSpc>
              <a:spcBef>
                <a:spcPts val="700"/>
              </a:spcBef>
              <a:buSzTx/>
              <a:buNone/>
              <a:defRPr sz="1800"/>
            </a:pPr>
            <a:endParaRPr sz="1728">
              <a:latin typeface="Arial"/>
              <a:ea typeface="Arial"/>
              <a:cs typeface="Arial"/>
              <a:sym typeface="Arial"/>
            </a:endParaRPr>
          </a:p>
          <a:p>
            <a:pPr lvl="0" marL="0" indent="0" defTabSz="658368">
              <a:lnSpc>
                <a:spcPct val="80000"/>
              </a:lnSpc>
              <a:spcBef>
                <a:spcPts val="700"/>
              </a:spcBef>
              <a:buSzTx/>
              <a:buNone/>
              <a:defRPr sz="1800"/>
            </a:pPr>
            <a:r>
              <a:rPr sz="1728"/>
              <a:t>中本聪结合了从前</a:t>
            </a:r>
            <a:r>
              <a:rPr sz="1728">
                <a:latin typeface="Arial"/>
                <a:ea typeface="Arial"/>
                <a:cs typeface="Arial"/>
                <a:sym typeface="Arial"/>
              </a:rPr>
              <a:t>P2P</a:t>
            </a:r>
            <a:r>
              <a:rPr sz="1728"/>
              <a:t>和密码学技术，创建了一个完全去中心化的电子现金系统，它不依赖中央机构进行货币发行或结算和验证交易。</a:t>
            </a:r>
            <a:endParaRPr sz="1728"/>
          </a:p>
          <a:p>
            <a:pPr lvl="0" marL="0" indent="0" defTabSz="658368">
              <a:lnSpc>
                <a:spcPct val="80000"/>
              </a:lnSpc>
              <a:spcBef>
                <a:spcPts val="700"/>
              </a:spcBef>
              <a:buSzTx/>
              <a:buNone/>
              <a:defRPr sz="1800"/>
            </a:pPr>
            <a:endParaRPr sz="1728"/>
          </a:p>
          <a:p>
            <a:pPr lvl="0" marL="0" indent="0" defTabSz="658368">
              <a:lnSpc>
                <a:spcPct val="80000"/>
              </a:lnSpc>
              <a:spcBef>
                <a:spcPts val="700"/>
              </a:spcBef>
              <a:buSzTx/>
              <a:buNone/>
              <a:defRPr sz="1800"/>
            </a:pPr>
            <a:r>
              <a:rPr sz="1728"/>
              <a:t>这种方式具有划时代的创新意义，使得世界上人人具有记账权，财政透明且公开。没有了中央银行（去中心化）。</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457200" y="627533"/>
            <a:ext cx="8229600" cy="504058"/>
          </a:xfrm>
          <a:prstGeom prst="rect">
            <a:avLst/>
          </a:prstGeom>
        </p:spPr>
        <p:txBody>
          <a:bodyPr lIns="0" tIns="0" rIns="0" bIns="0">
            <a:normAutofit fontScale="100000" lnSpcReduction="0"/>
          </a:bodyPr>
          <a:lstStyle>
            <a:lvl1pPr defTabSz="585215">
              <a:defRPr sz="2304"/>
            </a:lvl1pPr>
          </a:lstStyle>
          <a:p>
            <a:pPr lvl="0">
              <a:defRPr sz="1800"/>
            </a:pPr>
            <a:r>
              <a:rPr sz="2304"/>
              <a:t>比特币的故事</a:t>
            </a:r>
          </a:p>
        </p:txBody>
      </p:sp>
      <p:sp>
        <p:nvSpPr>
          <p:cNvPr id="132" name="Shape 132"/>
          <p:cNvSpPr/>
          <p:nvPr>
            <p:ph type="body" idx="1"/>
          </p:nvPr>
        </p:nvSpPr>
        <p:spPr>
          <a:xfrm>
            <a:off x="457200" y="1200151"/>
            <a:ext cx="8229600" cy="3394472"/>
          </a:xfrm>
          <a:prstGeom prst="rect">
            <a:avLst/>
          </a:prstGeom>
        </p:spPr>
        <p:txBody>
          <a:bodyPr/>
          <a:lstStyle/>
          <a:p>
            <a:pPr lvl="0">
              <a:defRPr sz="1800"/>
            </a:pPr>
            <a:r>
              <a:rPr sz="2800"/>
              <a:t>比特币pizza日，5月22日</a:t>
            </a:r>
            <a:endParaRPr sz="2800"/>
          </a:p>
          <a:p>
            <a:pPr lvl="0">
              <a:defRPr sz="1800"/>
            </a:pPr>
            <a:r>
              <a:rPr sz="2800"/>
              <a:t>丝绸之路，暗网交易，硬通货</a:t>
            </a:r>
            <a:endParaRPr sz="2800"/>
          </a:p>
          <a:p>
            <a:pPr lvl="0">
              <a:defRPr sz="1800"/>
            </a:pPr>
            <a:r>
              <a:rPr sz="2800"/>
              <a:t>中本聪的消失了</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457200" y="627533"/>
            <a:ext cx="8229600" cy="504058"/>
          </a:xfrm>
          <a:prstGeom prst="rect">
            <a:avLst/>
          </a:prstGeom>
        </p:spPr>
        <p:txBody>
          <a:bodyPr lIns="0" tIns="0" rIns="0" bIns="0">
            <a:normAutofit fontScale="100000" lnSpcReduction="0"/>
          </a:bodyPr>
          <a:lstStyle>
            <a:lvl1pPr defTabSz="585215">
              <a:defRPr sz="2304"/>
            </a:lvl1pPr>
          </a:lstStyle>
          <a:p>
            <a:pPr lvl="0">
              <a:defRPr sz="1800"/>
            </a:pPr>
            <a:r>
              <a:rPr sz="2304"/>
              <a:t>区块链的概念定义</a:t>
            </a:r>
          </a:p>
        </p:txBody>
      </p:sp>
      <p:sp>
        <p:nvSpPr>
          <p:cNvPr id="135" name="Shape 135"/>
          <p:cNvSpPr/>
          <p:nvPr>
            <p:ph type="body" idx="1"/>
          </p:nvPr>
        </p:nvSpPr>
        <p:spPr>
          <a:xfrm>
            <a:off x="457200" y="1200151"/>
            <a:ext cx="8229600" cy="3394472"/>
          </a:xfrm>
          <a:prstGeom prst="rect">
            <a:avLst/>
          </a:prstGeom>
        </p:spPr>
        <p:txBody>
          <a:bodyPr/>
          <a:lstStyle/>
          <a:p>
            <a:pPr lvl="0" marL="222884" indent="-222884" defTabSz="594359">
              <a:spcBef>
                <a:spcPts val="400"/>
              </a:spcBef>
              <a:defRPr sz="1800"/>
            </a:pPr>
            <a:r>
              <a:rPr sz="1819"/>
              <a:t>一个分布式的记账系统，一旦区块上链管理无法进行删除和修改</a:t>
            </a:r>
            <a:endParaRPr sz="1819"/>
          </a:p>
          <a:p>
            <a:pPr lvl="0" marL="222884" indent="-222884" defTabSz="594359">
              <a:spcBef>
                <a:spcPts val="400"/>
              </a:spcBef>
              <a:defRPr sz="1800"/>
            </a:pPr>
            <a:endParaRPr sz="1819"/>
          </a:p>
          <a:p>
            <a:pPr lvl="0" marL="222884" indent="-222884" defTabSz="594359">
              <a:spcBef>
                <a:spcPts val="400"/>
              </a:spcBef>
              <a:defRPr sz="1800"/>
            </a:pPr>
            <a:r>
              <a:rPr sz="1819"/>
              <a:t>区块链1.0 ： 比特币</a:t>
            </a:r>
            <a:endParaRPr sz="1819"/>
          </a:p>
          <a:p>
            <a:pPr lvl="0" marL="222884" indent="-222884" defTabSz="594359">
              <a:spcBef>
                <a:spcPts val="400"/>
              </a:spcBef>
              <a:defRPr sz="1800"/>
            </a:pPr>
            <a:r>
              <a:rPr sz="1819"/>
              <a:t>区块链2.0 ： 以太坊和超级账本</a:t>
            </a:r>
            <a:endParaRPr sz="1819"/>
          </a:p>
          <a:p>
            <a:pPr lvl="0" marL="222884" indent="-222884" defTabSz="594359">
              <a:spcBef>
                <a:spcPts val="400"/>
              </a:spcBef>
              <a:defRPr sz="1800"/>
            </a:pPr>
            <a:r>
              <a:rPr sz="1819"/>
              <a:t>区块链3.0 :   是人们现在争议的话题，其代表为EOS技术</a:t>
            </a:r>
            <a:endParaRPr sz="1819"/>
          </a:p>
          <a:p>
            <a:pPr lvl="0" marL="222884" indent="-222884" defTabSz="594359">
              <a:spcBef>
                <a:spcPts val="400"/>
              </a:spcBef>
              <a:defRPr sz="1800"/>
            </a:pPr>
            <a:endParaRPr sz="1819"/>
          </a:p>
          <a:p>
            <a:pPr lvl="0" marL="0" indent="0" defTabSz="594359">
              <a:spcBef>
                <a:spcPts val="0"/>
              </a:spcBef>
              <a:buSzTx/>
              <a:buFontTx/>
              <a:buNone/>
              <a:defRPr sz="1800"/>
            </a:pPr>
            <a:r>
              <a:rPr sz="1170"/>
              <a:t>中本聪在比特币白皮书提出了</a:t>
            </a:r>
            <a:r>
              <a:rPr sz="1170">
                <a:latin typeface="Arial"/>
                <a:ea typeface="Arial"/>
                <a:cs typeface="Arial"/>
                <a:sym typeface="Arial"/>
              </a:rPr>
              <a:t>“</a:t>
            </a:r>
            <a:r>
              <a:rPr sz="1170"/>
              <a:t>区块</a:t>
            </a:r>
            <a:r>
              <a:rPr sz="1170">
                <a:latin typeface="Arial"/>
                <a:ea typeface="Arial"/>
                <a:cs typeface="Arial"/>
                <a:sym typeface="Arial"/>
              </a:rPr>
              <a:t>”</a:t>
            </a:r>
            <a:r>
              <a:rPr sz="1170"/>
              <a:t>和</a:t>
            </a:r>
            <a:r>
              <a:rPr sz="1170">
                <a:latin typeface="Arial"/>
                <a:ea typeface="Arial"/>
                <a:cs typeface="Arial"/>
                <a:sym typeface="Arial"/>
              </a:rPr>
              <a:t>“</a:t>
            </a:r>
            <a:r>
              <a:rPr sz="1170"/>
              <a:t>链</a:t>
            </a:r>
            <a:r>
              <a:rPr sz="1170">
                <a:latin typeface="Arial"/>
                <a:ea typeface="Arial"/>
                <a:cs typeface="Arial"/>
                <a:sym typeface="Arial"/>
              </a:rPr>
              <a:t>”</a:t>
            </a:r>
            <a:endParaRPr sz="1170">
              <a:latin typeface="Arial"/>
              <a:ea typeface="Arial"/>
              <a:cs typeface="Arial"/>
              <a:sym typeface="Arial"/>
            </a:endParaRPr>
          </a:p>
          <a:p>
            <a:pPr lvl="0" marL="0" indent="0" defTabSz="594359">
              <a:spcBef>
                <a:spcPts val="0"/>
              </a:spcBef>
              <a:buSzTx/>
              <a:buFontTx/>
              <a:buNone/>
              <a:defRPr sz="1800"/>
            </a:pPr>
            <a:r>
              <a:rPr sz="1170"/>
              <a:t>的概念，只是中本聪并没有把这两个词连</a:t>
            </a:r>
            <a:endParaRPr sz="1170">
              <a:latin typeface="Arial"/>
              <a:ea typeface="Arial"/>
              <a:cs typeface="Arial"/>
              <a:sym typeface="Arial"/>
            </a:endParaRPr>
          </a:p>
          <a:p>
            <a:pPr lvl="0" marL="0" indent="0" defTabSz="594359">
              <a:spcBef>
                <a:spcPts val="0"/>
              </a:spcBef>
              <a:buSzTx/>
              <a:buFontTx/>
              <a:buNone/>
              <a:defRPr sz="1800"/>
            </a:pPr>
            <a:r>
              <a:rPr sz="1170"/>
              <a:t>成了</a:t>
            </a:r>
            <a:r>
              <a:rPr sz="1170">
                <a:latin typeface="Arial"/>
                <a:ea typeface="Arial"/>
                <a:cs typeface="Arial"/>
                <a:sym typeface="Arial"/>
              </a:rPr>
              <a:t>“</a:t>
            </a:r>
            <a:r>
              <a:rPr sz="1170"/>
              <a:t>区块链</a:t>
            </a:r>
            <a:r>
              <a:rPr sz="1170">
                <a:latin typeface="Arial"/>
                <a:ea typeface="Arial"/>
                <a:cs typeface="Arial"/>
                <a:sym typeface="Arial"/>
              </a:rPr>
              <a:t>”</a:t>
            </a:r>
            <a:endParaRPr sz="1170">
              <a:latin typeface="Arial"/>
              <a:ea typeface="Arial"/>
              <a:cs typeface="Arial"/>
              <a:sym typeface="Arial"/>
            </a:endParaRPr>
          </a:p>
          <a:p>
            <a:pPr lvl="0" marL="0" indent="0" defTabSz="594359">
              <a:spcBef>
                <a:spcPts val="0"/>
              </a:spcBef>
              <a:buSzTx/>
              <a:buFontTx/>
              <a:buNone/>
              <a:defRPr sz="1800"/>
            </a:pPr>
            <a:endParaRPr sz="1170">
              <a:latin typeface="Arial"/>
              <a:ea typeface="Arial"/>
              <a:cs typeface="Arial"/>
              <a:sym typeface="Arial"/>
            </a:endParaRPr>
          </a:p>
          <a:p>
            <a:pPr lvl="0" marL="0" indent="0" defTabSz="594359">
              <a:spcBef>
                <a:spcPts val="0"/>
              </a:spcBef>
              <a:buSzTx/>
              <a:buFontTx/>
              <a:buNone/>
              <a:defRPr sz="1800"/>
            </a:pPr>
            <a:endParaRPr sz="1170">
              <a:latin typeface="Arial"/>
              <a:ea typeface="Arial"/>
              <a:cs typeface="Arial"/>
              <a:sym typeface="Arial"/>
            </a:endParaRPr>
          </a:p>
          <a:p>
            <a:pPr lvl="0" marL="0" indent="0" defTabSz="594359">
              <a:spcBef>
                <a:spcPts val="0"/>
              </a:spcBef>
              <a:buSzTx/>
              <a:buFontTx/>
              <a:buNone/>
              <a:defRPr sz="1800"/>
            </a:pPr>
            <a:r>
              <a:rPr sz="1170"/>
              <a:t>这也是为什么区块链技术</a:t>
            </a:r>
            <a:r>
              <a:rPr sz="1170">
                <a:latin typeface="Arial"/>
                <a:ea typeface="Arial"/>
                <a:cs typeface="Arial"/>
                <a:sym typeface="Arial"/>
              </a:rPr>
              <a:t>1.0</a:t>
            </a:r>
            <a:r>
              <a:rPr sz="1170"/>
              <a:t>就是比特币的原因</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38" name="Shape 138"/>
          <p:cNvSpPr/>
          <p:nvPr/>
        </p:nvSpPr>
        <p:spPr>
          <a:xfrm>
            <a:off x="2614930" y="2125979"/>
            <a:ext cx="4500958" cy="713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lvl1pPr>
          </a:lstStyle>
          <a:p>
            <a:pPr lvl="0">
              <a:defRPr sz="1800"/>
            </a:pPr>
            <a:r>
              <a:rPr sz="3500"/>
              <a:t>理论点1:比特币的挖矿</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457200" y="627533"/>
            <a:ext cx="8229600" cy="504058"/>
          </a:xfrm>
          <a:prstGeom prst="rect">
            <a:avLst/>
          </a:prstGeom>
        </p:spPr>
        <p:txBody>
          <a:bodyPr lIns="0" tIns="0" rIns="0" bIns="0">
            <a:normAutofit fontScale="100000" lnSpcReduction="0"/>
          </a:bodyPr>
          <a:lstStyle>
            <a:lvl1pPr algn="l" defTabSz="475487">
              <a:lnSpc>
                <a:spcPct val="90000"/>
              </a:lnSpc>
              <a:defRPr b="1" sz="2288"/>
            </a:lvl1pPr>
          </a:lstStyle>
          <a:p>
            <a:pPr lvl="0">
              <a:defRPr b="0" sz="1800"/>
            </a:pPr>
            <a:r>
              <a:rPr b="1" sz="2288"/>
              <a:t>什么是挖矿？</a:t>
            </a:r>
          </a:p>
        </p:txBody>
      </p:sp>
      <p:sp>
        <p:nvSpPr>
          <p:cNvPr id="141" name="Shape 141"/>
          <p:cNvSpPr/>
          <p:nvPr>
            <p:ph type="body" idx="1"/>
          </p:nvPr>
        </p:nvSpPr>
        <p:spPr>
          <a:xfrm>
            <a:off x="457200" y="1200151"/>
            <a:ext cx="8229600" cy="3394472"/>
          </a:xfrm>
          <a:prstGeom prst="rect">
            <a:avLst/>
          </a:prstGeom>
        </p:spPr>
        <p:txBody>
          <a:bodyPr/>
          <a:lstStyle/>
          <a:p>
            <a:pPr lvl="0" marL="203454" indent="-203454" defTabSz="813816">
              <a:lnSpc>
                <a:spcPct val="81000"/>
              </a:lnSpc>
              <a:spcBef>
                <a:spcPts val="800"/>
              </a:spcBef>
              <a:defRPr sz="1800"/>
            </a:pPr>
            <a:r>
              <a:rPr sz="2136"/>
              <a:t>挖矿就是计算一条哈希数学题，只要求得结果比目标值小那么就会获得一笔关于比特币系统的奖励</a:t>
            </a:r>
            <a:endParaRPr sz="2136"/>
          </a:p>
          <a:p>
            <a:pPr lvl="0" marL="203454" indent="-203454" defTabSz="813816">
              <a:lnSpc>
                <a:spcPct val="81000"/>
              </a:lnSpc>
              <a:spcBef>
                <a:spcPts val="800"/>
              </a:spcBef>
              <a:defRPr sz="1800"/>
            </a:pPr>
            <a:endParaRPr sz="2136"/>
          </a:p>
          <a:p>
            <a:pPr lvl="0" marL="203454" indent="-203454" defTabSz="813816">
              <a:lnSpc>
                <a:spcPct val="81000"/>
              </a:lnSpc>
              <a:spcBef>
                <a:spcPts val="800"/>
              </a:spcBef>
              <a:defRPr sz="1800"/>
            </a:pPr>
            <a:endParaRPr sz="2136"/>
          </a:p>
          <a:p>
            <a:pPr lvl="0" marL="203454" indent="-203454" defTabSz="813816">
              <a:lnSpc>
                <a:spcPct val="81000"/>
              </a:lnSpc>
              <a:spcBef>
                <a:spcPts val="800"/>
              </a:spcBef>
              <a:defRPr sz="1800"/>
            </a:pPr>
            <a:r>
              <a:rPr sz="2136"/>
              <a:t>实际上我们专业上称挖矿为</a:t>
            </a:r>
            <a:r>
              <a:rPr sz="2136">
                <a:latin typeface="Arial"/>
                <a:ea typeface="Arial"/>
                <a:cs typeface="Arial"/>
                <a:sym typeface="Arial"/>
              </a:rPr>
              <a:t>“Proof of work”</a:t>
            </a:r>
            <a:r>
              <a:rPr sz="2136"/>
              <a:t>工作量证明，简称</a:t>
            </a:r>
            <a:r>
              <a:rPr sz="2136">
                <a:latin typeface="Arial"/>
                <a:ea typeface="Arial"/>
                <a:cs typeface="Arial"/>
                <a:sym typeface="Arial"/>
              </a:rPr>
              <a:t>”POW”</a:t>
            </a:r>
            <a:endParaRPr sz="2136">
              <a:latin typeface="Arial"/>
              <a:ea typeface="Arial"/>
              <a:cs typeface="Arial"/>
              <a:sym typeface="Arial"/>
            </a:endParaRPr>
          </a:p>
          <a:p>
            <a:pPr lvl="0" marL="203454" indent="-203454" defTabSz="813816">
              <a:lnSpc>
                <a:spcPct val="81000"/>
              </a:lnSpc>
              <a:spcBef>
                <a:spcPts val="800"/>
              </a:spcBef>
              <a:defRPr sz="1800"/>
            </a:pPr>
            <a:endParaRPr sz="2136">
              <a:latin typeface="Arial"/>
              <a:ea typeface="Arial"/>
              <a:cs typeface="Arial"/>
              <a:sym typeface="Arial"/>
            </a:endParaRPr>
          </a:p>
          <a:p>
            <a:pPr lvl="0" marL="203454" indent="-203454" defTabSz="813816">
              <a:lnSpc>
                <a:spcPct val="81000"/>
              </a:lnSpc>
              <a:spcBef>
                <a:spcPts val="800"/>
              </a:spcBef>
              <a:defRPr sz="1800"/>
            </a:pPr>
            <a:r>
              <a:rPr sz="2136"/>
              <a:t>挖矿的机房叫矿场，挖矿的电脑叫矿机，挖矿的速度叫算力，每次对发起对目标值的运算叫矿击，挖矿的比特币地址叫矿工</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457200" y="627533"/>
            <a:ext cx="8229600" cy="504058"/>
          </a:xfrm>
          <a:prstGeom prst="rect">
            <a:avLst/>
          </a:prstGeom>
        </p:spPr>
        <p:txBody>
          <a:bodyPr lIns="0" tIns="0" rIns="0" bIns="0">
            <a:normAutofit fontScale="100000" lnSpcReduction="0"/>
          </a:bodyPr>
          <a:lstStyle>
            <a:lvl1pPr algn="l" defTabSz="475487">
              <a:lnSpc>
                <a:spcPct val="90000"/>
              </a:lnSpc>
              <a:defRPr b="1" sz="2288"/>
            </a:lvl1pPr>
          </a:lstStyle>
          <a:p>
            <a:pPr lvl="0">
              <a:defRPr b="0" sz="1800"/>
            </a:pPr>
            <a:r>
              <a:rPr b="1" sz="2288"/>
              <a:t>创世区块</a:t>
            </a:r>
          </a:p>
        </p:txBody>
      </p:sp>
      <p:sp>
        <p:nvSpPr>
          <p:cNvPr id="144" name="Shape 144"/>
          <p:cNvSpPr/>
          <p:nvPr>
            <p:ph type="body" idx="1"/>
          </p:nvPr>
        </p:nvSpPr>
        <p:spPr>
          <a:xfrm>
            <a:off x="457200" y="1200151"/>
            <a:ext cx="8229600" cy="3394472"/>
          </a:xfrm>
          <a:prstGeom prst="rect">
            <a:avLst/>
          </a:prstGeom>
        </p:spPr>
        <p:txBody>
          <a:bodyPr/>
          <a:lstStyle/>
          <a:p>
            <a:pPr lvl="0" marL="173736" indent="-173736" defTabSz="694944">
              <a:lnSpc>
                <a:spcPct val="90000"/>
              </a:lnSpc>
              <a:spcBef>
                <a:spcPts val="700"/>
              </a:spcBef>
              <a:defRPr sz="1800"/>
            </a:pPr>
            <a:r>
              <a:rPr sz="1064">
                <a:latin typeface="Arial"/>
                <a:ea typeface="Arial"/>
                <a:cs typeface="Arial"/>
                <a:sym typeface="Arial"/>
              </a:rPr>
              <a:t>2009</a:t>
            </a:r>
            <a:r>
              <a:rPr sz="1064"/>
              <a:t>年</a:t>
            </a:r>
            <a:r>
              <a:rPr sz="1064">
                <a:latin typeface="Arial"/>
                <a:ea typeface="Arial"/>
                <a:cs typeface="Arial"/>
                <a:sym typeface="Arial"/>
              </a:rPr>
              <a:t>1</a:t>
            </a:r>
            <a:r>
              <a:rPr sz="1064"/>
              <a:t>月</a:t>
            </a:r>
            <a:r>
              <a:rPr sz="1064">
                <a:latin typeface="Arial"/>
                <a:ea typeface="Arial"/>
                <a:cs typeface="Arial"/>
                <a:sym typeface="Arial"/>
              </a:rPr>
              <a:t>3</a:t>
            </a:r>
            <a:r>
              <a:rPr sz="1064"/>
              <a:t>日，中本聪开发了一个具有比特币算法的客户端进行了首次</a:t>
            </a:r>
            <a:r>
              <a:rPr b="1" sz="1064">
                <a:solidFill>
                  <a:srgbClr val="FF0000"/>
                </a:solidFill>
              </a:rPr>
              <a:t>挖矿</a:t>
            </a:r>
            <a:r>
              <a:rPr sz="1064">
                <a:latin typeface="Arial"/>
                <a:ea typeface="Arial"/>
                <a:cs typeface="Arial"/>
                <a:sym typeface="Arial"/>
              </a:rPr>
              <a:t>,</a:t>
            </a:r>
            <a:r>
              <a:rPr sz="1064"/>
              <a:t>北京时间</a:t>
            </a:r>
            <a:r>
              <a:rPr sz="1064">
                <a:latin typeface="Arial"/>
                <a:ea typeface="Arial"/>
                <a:cs typeface="Arial"/>
                <a:sym typeface="Arial"/>
              </a:rPr>
              <a:t>2009</a:t>
            </a:r>
            <a:r>
              <a:rPr sz="1064"/>
              <a:t>年</a:t>
            </a:r>
            <a:r>
              <a:rPr sz="1064">
                <a:latin typeface="Arial"/>
                <a:ea typeface="Arial"/>
                <a:cs typeface="Arial"/>
                <a:sym typeface="Arial"/>
              </a:rPr>
              <a:t>1</a:t>
            </a:r>
            <a:r>
              <a:rPr sz="1064"/>
              <a:t>月</a:t>
            </a:r>
            <a:r>
              <a:rPr sz="1064">
                <a:latin typeface="Arial"/>
                <a:ea typeface="Arial"/>
                <a:cs typeface="Arial"/>
                <a:sym typeface="Arial"/>
              </a:rPr>
              <a:t>4</a:t>
            </a:r>
            <a:r>
              <a:rPr sz="1064"/>
              <a:t>日 </a:t>
            </a:r>
            <a:r>
              <a:rPr sz="1064">
                <a:latin typeface="Arial"/>
                <a:ea typeface="Arial"/>
                <a:cs typeface="Arial"/>
                <a:sym typeface="Arial"/>
              </a:rPr>
              <a:t>2:15:05</a:t>
            </a:r>
            <a:r>
              <a:rPr sz="1064"/>
              <a:t>（英国时间</a:t>
            </a:r>
            <a:r>
              <a:rPr sz="1064">
                <a:latin typeface="Arial"/>
                <a:ea typeface="Arial"/>
                <a:cs typeface="Arial"/>
                <a:sym typeface="Arial"/>
              </a:rPr>
              <a:t>2009</a:t>
            </a:r>
            <a:r>
              <a:rPr sz="1064"/>
              <a:t>年</a:t>
            </a:r>
            <a:r>
              <a:rPr sz="1064">
                <a:latin typeface="Arial"/>
                <a:ea typeface="Arial"/>
                <a:cs typeface="Arial"/>
                <a:sym typeface="Arial"/>
              </a:rPr>
              <a:t>1</a:t>
            </a:r>
            <a:r>
              <a:rPr sz="1064"/>
              <a:t>月</a:t>
            </a:r>
            <a:r>
              <a:rPr sz="1064">
                <a:latin typeface="Arial"/>
                <a:ea typeface="Arial"/>
                <a:cs typeface="Arial"/>
                <a:sym typeface="Arial"/>
              </a:rPr>
              <a:t>3</a:t>
            </a:r>
            <a:r>
              <a:rPr sz="1064"/>
              <a:t>日 </a:t>
            </a:r>
            <a:r>
              <a:rPr sz="1064">
                <a:latin typeface="Arial"/>
                <a:ea typeface="Arial"/>
                <a:cs typeface="Arial"/>
                <a:sym typeface="Arial"/>
              </a:rPr>
              <a:t>18:15:05</a:t>
            </a:r>
            <a:r>
              <a:rPr sz="1064"/>
              <a:t>）就是比特币第</a:t>
            </a:r>
            <a:r>
              <a:rPr sz="1064">
                <a:latin typeface="Arial"/>
                <a:ea typeface="Arial"/>
                <a:cs typeface="Arial"/>
                <a:sym typeface="Arial"/>
              </a:rPr>
              <a:t>1</a:t>
            </a:r>
            <a:r>
              <a:rPr sz="1064"/>
              <a:t>个区块的产生时间，这块区块就是</a:t>
            </a:r>
            <a:r>
              <a:rPr sz="1064">
                <a:latin typeface="Arial"/>
                <a:ea typeface="Arial"/>
                <a:cs typeface="Arial"/>
                <a:sym typeface="Arial"/>
              </a:rPr>
              <a:t>“</a:t>
            </a:r>
            <a:r>
              <a:rPr sz="1064"/>
              <a:t>创世区块</a:t>
            </a:r>
            <a:r>
              <a:rPr sz="1064">
                <a:latin typeface="Arial"/>
                <a:ea typeface="Arial"/>
                <a:cs typeface="Arial"/>
                <a:sym typeface="Arial"/>
              </a:rPr>
              <a:t>”</a:t>
            </a:r>
            <a:r>
              <a:rPr sz="1064"/>
              <a:t>，这区块的编号为</a:t>
            </a:r>
            <a:r>
              <a:rPr sz="1064">
                <a:latin typeface="Arial"/>
                <a:ea typeface="Arial"/>
                <a:cs typeface="Arial"/>
                <a:sym typeface="Arial"/>
              </a:rPr>
              <a:t>0</a:t>
            </a:r>
            <a:r>
              <a:rPr sz="1064"/>
              <a:t>，这个编号成为区块高度</a:t>
            </a:r>
            <a:endParaRPr sz="1064">
              <a:latin typeface="Arial"/>
              <a:ea typeface="Arial"/>
              <a:cs typeface="Arial"/>
              <a:sym typeface="Arial"/>
            </a:endParaRPr>
          </a:p>
          <a:p>
            <a:pPr lvl="0" marL="173736" indent="-173736" defTabSz="694944">
              <a:lnSpc>
                <a:spcPct val="90000"/>
              </a:lnSpc>
              <a:spcBef>
                <a:spcPts val="700"/>
              </a:spcBef>
              <a:defRPr sz="1800"/>
            </a:pPr>
            <a:endParaRPr sz="1064">
              <a:latin typeface="Arial"/>
              <a:ea typeface="Arial"/>
              <a:cs typeface="Arial"/>
              <a:sym typeface="Arial"/>
            </a:endParaRPr>
          </a:p>
          <a:p>
            <a:pPr lvl="0" marL="0" indent="0" defTabSz="694944">
              <a:lnSpc>
                <a:spcPct val="90000"/>
              </a:lnSpc>
              <a:spcBef>
                <a:spcPts val="700"/>
              </a:spcBef>
              <a:buSzTx/>
              <a:buNone/>
              <a:defRPr sz="1800"/>
            </a:pPr>
            <a:r>
              <a:rPr sz="1064">
                <a:solidFill>
                  <a:srgbClr val="0563C1"/>
                </a:solidFill>
                <a:uFill>
                  <a:solidFill>
                    <a:srgbClr val="0563C1"/>
                  </a:solidFill>
                </a:uFill>
                <a:latin typeface="Arial"/>
                <a:ea typeface="Arial"/>
                <a:cs typeface="Arial"/>
                <a:sym typeface="Arial"/>
                <a:hlinkClick r:id="rId2" invalidUrl="" action="" tgtFrame="" tooltip="" history="1" highlightClick="0" endSnd="0"/>
              </a:rPr>
              <a:t>https://btc.com/000000000019d6689c085ae165831e934ff763ae46a2a6c172b3f1b60a8ce26f</a:t>
            </a:r>
            <a:endParaRPr sz="1064">
              <a:latin typeface="Arial"/>
              <a:ea typeface="Arial"/>
              <a:cs typeface="Arial"/>
              <a:sym typeface="Arial"/>
            </a:endParaRPr>
          </a:p>
          <a:p>
            <a:pPr lvl="0" marL="0" indent="0" defTabSz="694944">
              <a:lnSpc>
                <a:spcPct val="90000"/>
              </a:lnSpc>
              <a:spcBef>
                <a:spcPts val="700"/>
              </a:spcBef>
              <a:buSzTx/>
              <a:buNone/>
              <a:defRPr sz="1800"/>
            </a:pPr>
            <a:endParaRPr sz="1064">
              <a:latin typeface="Arial"/>
              <a:ea typeface="Arial"/>
              <a:cs typeface="Arial"/>
              <a:sym typeface="Arial"/>
            </a:endParaRPr>
          </a:p>
          <a:p>
            <a:pPr lvl="0" marL="0" indent="0" defTabSz="694944">
              <a:lnSpc>
                <a:spcPct val="90000"/>
              </a:lnSpc>
              <a:spcBef>
                <a:spcPts val="700"/>
              </a:spcBef>
              <a:buSzTx/>
              <a:buNone/>
              <a:defRPr sz="1800"/>
            </a:pPr>
            <a:r>
              <a:rPr sz="1064"/>
              <a:t>第</a:t>
            </a:r>
            <a:r>
              <a:rPr sz="1064">
                <a:latin typeface="Arial"/>
                <a:ea typeface="Arial"/>
                <a:cs typeface="Arial"/>
                <a:sym typeface="Arial"/>
              </a:rPr>
              <a:t>1</a:t>
            </a:r>
            <a:r>
              <a:rPr sz="1064"/>
              <a:t>个区块中没有任何的交易记录中没有任何输入的数据，中本聪将《泰晤士报》</a:t>
            </a:r>
            <a:r>
              <a:rPr sz="1064">
                <a:latin typeface="Arial"/>
                <a:ea typeface="Arial"/>
                <a:cs typeface="Arial"/>
                <a:sym typeface="Arial"/>
              </a:rPr>
              <a:t>2009</a:t>
            </a:r>
            <a:r>
              <a:rPr sz="1064"/>
              <a:t>年</a:t>
            </a:r>
            <a:r>
              <a:rPr sz="1064">
                <a:latin typeface="Arial"/>
                <a:ea typeface="Arial"/>
                <a:cs typeface="Arial"/>
                <a:sym typeface="Arial"/>
              </a:rPr>
              <a:t>1</a:t>
            </a:r>
            <a:r>
              <a:rPr sz="1064"/>
              <a:t>月</a:t>
            </a:r>
            <a:r>
              <a:rPr sz="1064">
                <a:latin typeface="Arial"/>
                <a:ea typeface="Arial"/>
                <a:cs typeface="Arial"/>
                <a:sym typeface="Arial"/>
              </a:rPr>
              <a:t>3</a:t>
            </a:r>
            <a:r>
              <a:rPr sz="1064"/>
              <a:t>日的一条新闻永远记录在其中</a:t>
            </a:r>
            <a:endParaRPr sz="1064">
              <a:latin typeface="Arial"/>
              <a:ea typeface="Arial"/>
              <a:cs typeface="Arial"/>
              <a:sym typeface="Arial"/>
            </a:endParaRPr>
          </a:p>
          <a:p>
            <a:pPr lvl="0" marL="0" indent="0" defTabSz="694944">
              <a:lnSpc>
                <a:spcPct val="90000"/>
              </a:lnSpc>
              <a:spcBef>
                <a:spcPts val="700"/>
              </a:spcBef>
              <a:buSzTx/>
              <a:buNone/>
              <a:defRPr sz="1800"/>
            </a:pPr>
            <a:endParaRPr sz="1064">
              <a:latin typeface="Arial"/>
              <a:ea typeface="Arial"/>
              <a:cs typeface="Arial"/>
              <a:sym typeface="Arial"/>
            </a:endParaRPr>
          </a:p>
          <a:p>
            <a:pPr lvl="0" marL="0" indent="0" defTabSz="694944">
              <a:lnSpc>
                <a:spcPct val="90000"/>
              </a:lnSpc>
              <a:spcBef>
                <a:spcPts val="700"/>
              </a:spcBef>
              <a:buSzTx/>
              <a:buNone/>
              <a:defRPr sz="1800"/>
            </a:pPr>
            <a:r>
              <a:rPr sz="1064">
                <a:latin typeface="Arial"/>
                <a:ea typeface="Arial"/>
                <a:cs typeface="Arial"/>
                <a:sym typeface="Arial"/>
              </a:rPr>
              <a:t>The Times 03/Jan/2009 Chancellor on brink of second bailout for banks</a:t>
            </a:r>
            <a:endParaRPr sz="1064">
              <a:latin typeface="Arial"/>
              <a:ea typeface="Arial"/>
              <a:cs typeface="Arial"/>
              <a:sym typeface="Arial"/>
            </a:endParaRPr>
          </a:p>
          <a:p>
            <a:pPr lvl="0" marL="0" indent="0" defTabSz="694944">
              <a:lnSpc>
                <a:spcPct val="90000"/>
              </a:lnSpc>
              <a:spcBef>
                <a:spcPts val="700"/>
              </a:spcBef>
              <a:buSzTx/>
              <a:buNone/>
              <a:defRPr sz="1800"/>
            </a:pPr>
            <a:r>
              <a:rPr sz="1064"/>
              <a:t>中文翻译：财政大臣频临第二次银行救助的边缘</a:t>
            </a:r>
            <a:endParaRPr sz="1064">
              <a:latin typeface="Arial"/>
              <a:ea typeface="Arial"/>
              <a:cs typeface="Arial"/>
              <a:sym typeface="Arial"/>
            </a:endParaRPr>
          </a:p>
          <a:p>
            <a:pPr lvl="0" marL="0" indent="0" defTabSz="694944">
              <a:lnSpc>
                <a:spcPct val="90000"/>
              </a:lnSpc>
              <a:spcBef>
                <a:spcPts val="700"/>
              </a:spcBef>
              <a:buSzTx/>
              <a:buNone/>
              <a:defRPr sz="1800"/>
            </a:pPr>
            <a:endParaRPr sz="1064">
              <a:latin typeface="Arial"/>
              <a:ea typeface="Arial"/>
              <a:cs typeface="Arial"/>
              <a:sym typeface="Arial"/>
            </a:endParaRPr>
          </a:p>
          <a:p>
            <a:pPr lvl="0" marL="0" indent="0" defTabSz="694944">
              <a:lnSpc>
                <a:spcPct val="90000"/>
              </a:lnSpc>
              <a:spcBef>
                <a:spcPts val="700"/>
              </a:spcBef>
              <a:buSzTx/>
              <a:buNone/>
              <a:defRPr sz="1800"/>
            </a:pPr>
            <a:endParaRPr sz="1064">
              <a:latin typeface="Arial"/>
              <a:ea typeface="Arial"/>
              <a:cs typeface="Arial"/>
              <a:sym typeface="Arial"/>
            </a:endParaRPr>
          </a:p>
          <a:p>
            <a:pPr lvl="0" marL="0" indent="0" defTabSz="694944">
              <a:lnSpc>
                <a:spcPct val="90000"/>
              </a:lnSpc>
              <a:spcBef>
                <a:spcPts val="700"/>
              </a:spcBef>
              <a:buSzTx/>
              <a:buNone/>
              <a:defRPr sz="1800"/>
            </a:pPr>
            <a:r>
              <a:rPr sz="1064"/>
              <a:t>中本聪在创世区块获得了第一批比特币系统的</a:t>
            </a:r>
            <a:r>
              <a:rPr sz="1064">
                <a:latin typeface="Arial"/>
                <a:ea typeface="Arial"/>
                <a:cs typeface="Arial"/>
                <a:sym typeface="Arial"/>
              </a:rPr>
              <a:t>coinbase</a:t>
            </a:r>
            <a:r>
              <a:rPr sz="1064"/>
              <a:t>奖励是</a:t>
            </a:r>
            <a:r>
              <a:rPr sz="1064">
                <a:latin typeface="Arial"/>
                <a:ea typeface="Arial"/>
                <a:cs typeface="Arial"/>
                <a:sym typeface="Arial"/>
              </a:rPr>
              <a:t>50</a:t>
            </a:r>
            <a:r>
              <a:rPr sz="1064"/>
              <a:t>个比特币，按照今天的比特币价格计算大概为</a:t>
            </a:r>
            <a:r>
              <a:rPr sz="1064">
                <a:latin typeface="Arial"/>
                <a:ea typeface="Arial"/>
                <a:cs typeface="Arial"/>
                <a:sym typeface="Arial"/>
              </a:rPr>
              <a:t>110</a:t>
            </a:r>
            <a:r>
              <a:rPr sz="1064"/>
              <a:t>万</a:t>
            </a:r>
            <a:r>
              <a:rPr sz="1064">
                <a:latin typeface="Arial"/>
                <a:ea typeface="Arial"/>
                <a:cs typeface="Arial"/>
                <a:sym typeface="Arial"/>
              </a:rPr>
              <a:t>RMB</a:t>
            </a:r>
            <a:endParaRPr sz="1064">
              <a:latin typeface="Arial"/>
              <a:ea typeface="Arial"/>
              <a:cs typeface="Arial"/>
              <a:sym typeface="Arial"/>
            </a:endParaRPr>
          </a:p>
          <a:p>
            <a:pPr lvl="0" marL="0" indent="0" defTabSz="694944">
              <a:lnSpc>
                <a:spcPct val="90000"/>
              </a:lnSpc>
              <a:spcBef>
                <a:spcPts val="700"/>
              </a:spcBef>
              <a:buSzTx/>
              <a:buNone/>
              <a:defRPr sz="1800"/>
            </a:pPr>
            <a:endParaRPr sz="1064">
              <a:latin typeface="Arial"/>
              <a:ea typeface="Arial"/>
              <a:cs typeface="Arial"/>
              <a:sym typeface="Arial"/>
            </a:endParaRPr>
          </a:p>
          <a:p>
            <a:pPr lvl="0" marL="0" indent="0" defTabSz="694944">
              <a:lnSpc>
                <a:spcPct val="90000"/>
              </a:lnSpc>
              <a:spcBef>
                <a:spcPts val="700"/>
              </a:spcBef>
              <a:buSzTx/>
              <a:buNone/>
              <a:defRPr sz="1800"/>
            </a:pPr>
            <a:r>
              <a:rPr sz="1064">
                <a:solidFill>
                  <a:srgbClr val="0563C1"/>
                </a:solidFill>
                <a:uFill>
                  <a:solidFill>
                    <a:srgbClr val="0563C1"/>
                  </a:solidFill>
                </a:uFill>
                <a:latin typeface="Arial"/>
                <a:ea typeface="Arial"/>
                <a:cs typeface="Arial"/>
                <a:sym typeface="Arial"/>
                <a:hlinkClick r:id="rId3" invalidUrl="" action="" tgtFrame="" tooltip="" history="1" highlightClick="0" endSnd="0"/>
              </a:rPr>
              <a:t>https://www.huobi.co/zh-cn/markets/?nav=0</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lvl1pPr algn="l"/>
          </a:lstStyle>
          <a:p>
            <a:pPr lvl="0">
              <a:defRPr sz="1800"/>
            </a:pPr>
            <a:r>
              <a:rPr sz="3600"/>
              <a:t>区块链技术的概述</a:t>
            </a:r>
          </a:p>
        </p:txBody>
      </p:sp>
      <p:sp>
        <p:nvSpPr>
          <p:cNvPr id="73" name="Shape 7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74" name="Shape 74"/>
          <p:cNvSpPr/>
          <p:nvPr/>
        </p:nvSpPr>
        <p:spPr>
          <a:xfrm>
            <a:off x="519430" y="1440180"/>
            <a:ext cx="9019541" cy="599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一项新概念的技术革命能否最终落地普及，有很多影响因素。其中很关键的一点便是能否找到合适的应用场景。</a:t>
            </a:r>
          </a:p>
          <a:p>
            <a:pPr lvl="0"/>
          </a:p>
          <a:p>
            <a:pPr lvl="0"/>
          </a:p>
          <a:p>
            <a:pPr lvl="0"/>
            <a:r>
              <a:t>区块链的技术门槛比较高，要主要是它对技术要求比较综合，传统领域中的技术</a:t>
            </a:r>
          </a:p>
          <a:p>
            <a:pPr lvl="0"/>
          </a:p>
          <a:p>
            <a:pPr lvl="0"/>
            <a:r>
              <a:t>基本都可以用于区块链开发当中.</a:t>
            </a:r>
          </a:p>
          <a:p>
            <a:pPr lvl="0"/>
          </a:p>
          <a:p>
            <a:pPr lvl="0"/>
          </a:p>
          <a:p>
            <a:pPr lvl="0"/>
            <a:r>
              <a:t>在国内区块链的技术人员很少，开发者目前都是第1梯队成员，竞争少，且区块链</a:t>
            </a:r>
          </a:p>
          <a:p>
            <a:pPr lvl="0"/>
            <a:r>
              <a:t>是一片蓝海市场，尽管落地项目极少。</a:t>
            </a:r>
          </a:p>
          <a:p>
            <a:pPr lvl="0"/>
          </a:p>
          <a:p>
            <a:pPr lvl="0"/>
          </a:p>
          <a:p>
            <a:pPr lvl="0"/>
          </a:p>
          <a:p>
            <a:pPr lvl="0"/>
          </a:p>
          <a:p>
            <a:pPr lvl="0"/>
          </a:p>
          <a:p>
            <a:pPr lvl="0"/>
          </a:p>
          <a:p>
            <a:pPr lvl="0"/>
          </a:p>
          <a:p>
            <a:pPr lvl="0"/>
          </a:p>
          <a:p>
            <a:pPr lvl="0"/>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457200" y="627533"/>
            <a:ext cx="8229600" cy="504058"/>
          </a:xfrm>
          <a:prstGeom prst="rect">
            <a:avLst/>
          </a:prstGeom>
        </p:spPr>
        <p:txBody>
          <a:bodyPr lIns="0" tIns="0" rIns="0" bIns="0">
            <a:normAutofit fontScale="100000" lnSpcReduction="0"/>
          </a:bodyPr>
          <a:lstStyle/>
          <a:p>
            <a:pPr lvl="0" algn="l" defTabSz="475487">
              <a:lnSpc>
                <a:spcPct val="90000"/>
              </a:lnSpc>
              <a:defRPr sz="1800"/>
            </a:pPr>
            <a:r>
              <a:rPr sz="2288"/>
              <a:t>比特币的奖励机制（</a:t>
            </a:r>
            <a:r>
              <a:rPr sz="2288">
                <a:latin typeface="Arial"/>
                <a:ea typeface="Arial"/>
                <a:cs typeface="Arial"/>
                <a:sym typeface="Arial"/>
              </a:rPr>
              <a:t>coinbase</a:t>
            </a:r>
            <a:r>
              <a:rPr sz="2288"/>
              <a:t>）</a:t>
            </a:r>
          </a:p>
        </p:txBody>
      </p:sp>
      <p:sp>
        <p:nvSpPr>
          <p:cNvPr id="147" name="Shape 147"/>
          <p:cNvSpPr/>
          <p:nvPr>
            <p:ph type="body" idx="1"/>
          </p:nvPr>
        </p:nvSpPr>
        <p:spPr>
          <a:xfrm>
            <a:off x="457200" y="1200151"/>
            <a:ext cx="8229600" cy="3394472"/>
          </a:xfrm>
          <a:prstGeom prst="rect">
            <a:avLst/>
          </a:prstGeom>
        </p:spPr>
        <p:txBody>
          <a:bodyPr/>
          <a:lstStyle/>
          <a:p>
            <a:pPr lvl="0" marL="139446" indent="-139446" defTabSz="557784">
              <a:lnSpc>
                <a:spcPct val="90000"/>
              </a:lnSpc>
              <a:defRPr sz="1800"/>
            </a:pPr>
            <a:r>
              <a:rPr sz="1464"/>
              <a:t>比特币固定每</a:t>
            </a:r>
            <a:r>
              <a:rPr sz="1464">
                <a:latin typeface="Arial"/>
                <a:ea typeface="Arial"/>
                <a:cs typeface="Arial"/>
                <a:sym typeface="Arial"/>
              </a:rPr>
              <a:t>10</a:t>
            </a:r>
            <a:r>
              <a:rPr sz="1464"/>
              <a:t>分钟就会挖出一个区块，每产生</a:t>
            </a:r>
            <a:r>
              <a:rPr sz="1464">
                <a:latin typeface="Arial"/>
                <a:ea typeface="Arial"/>
                <a:cs typeface="Arial"/>
                <a:sym typeface="Arial"/>
              </a:rPr>
              <a:t>21</a:t>
            </a:r>
            <a:r>
              <a:rPr sz="1464"/>
              <a:t>万个区块就是</a:t>
            </a:r>
            <a:r>
              <a:rPr sz="1464">
                <a:latin typeface="Arial"/>
                <a:ea typeface="Arial"/>
                <a:cs typeface="Arial"/>
                <a:sym typeface="Arial"/>
              </a:rPr>
              <a:t>4</a:t>
            </a:r>
            <a:r>
              <a:rPr sz="1464"/>
              <a:t>年时间</a:t>
            </a:r>
            <a:endParaRPr sz="1464"/>
          </a:p>
          <a:p>
            <a:pPr lvl="0" marL="139446" indent="-139446" defTabSz="557784">
              <a:lnSpc>
                <a:spcPct val="90000"/>
              </a:lnSpc>
              <a:defRPr sz="1800"/>
            </a:pPr>
            <a:endParaRPr sz="1464"/>
          </a:p>
          <a:p>
            <a:pPr lvl="0" marL="139446" indent="-139446" defTabSz="557784">
              <a:lnSpc>
                <a:spcPct val="90000"/>
              </a:lnSpc>
              <a:defRPr sz="1800"/>
            </a:pPr>
            <a:r>
              <a:rPr sz="1464"/>
              <a:t>每次产生</a:t>
            </a:r>
            <a:r>
              <a:rPr sz="1464">
                <a:latin typeface="Arial"/>
                <a:ea typeface="Arial"/>
                <a:cs typeface="Arial"/>
                <a:sym typeface="Arial"/>
              </a:rPr>
              <a:t>21</a:t>
            </a:r>
            <a:r>
              <a:rPr sz="1464"/>
              <a:t>万个区块奖励就会减去一半。</a:t>
            </a:r>
            <a:endParaRPr sz="1464"/>
          </a:p>
          <a:p>
            <a:pPr lvl="0" marL="139446" indent="-139446" defTabSz="557784">
              <a:lnSpc>
                <a:spcPct val="90000"/>
              </a:lnSpc>
              <a:defRPr sz="1800"/>
            </a:pPr>
            <a:endParaRPr sz="1464"/>
          </a:p>
          <a:p>
            <a:pPr lvl="0" marL="139446" indent="-139446" defTabSz="557784">
              <a:lnSpc>
                <a:spcPct val="90000"/>
              </a:lnSpc>
              <a:defRPr sz="1800"/>
            </a:pPr>
            <a:r>
              <a:rPr sz="1464">
                <a:latin typeface="Arial"/>
                <a:ea typeface="Arial"/>
                <a:cs typeface="Arial"/>
                <a:sym typeface="Arial"/>
              </a:rPr>
              <a:t>2009 - 2013 </a:t>
            </a:r>
            <a:r>
              <a:rPr sz="1464"/>
              <a:t>年的 </a:t>
            </a:r>
            <a:r>
              <a:rPr sz="1464">
                <a:latin typeface="Arial"/>
                <a:ea typeface="Arial"/>
                <a:cs typeface="Arial"/>
                <a:sym typeface="Arial"/>
              </a:rPr>
              <a:t>50</a:t>
            </a:r>
            <a:r>
              <a:rPr sz="1464"/>
              <a:t>个</a:t>
            </a:r>
            <a:r>
              <a:rPr sz="1464">
                <a:latin typeface="Arial"/>
                <a:ea typeface="Arial"/>
                <a:cs typeface="Arial"/>
                <a:sym typeface="Arial"/>
              </a:rPr>
              <a:t>BTC</a:t>
            </a:r>
            <a:r>
              <a:rPr sz="1464"/>
              <a:t>的奖励（区块高度为</a:t>
            </a:r>
            <a:r>
              <a:rPr sz="1464">
                <a:latin typeface="Arial"/>
                <a:ea typeface="Arial"/>
                <a:cs typeface="Arial"/>
                <a:sym typeface="Arial"/>
              </a:rPr>
              <a:t>0-209999</a:t>
            </a:r>
            <a:r>
              <a:rPr sz="1464"/>
              <a:t>）</a:t>
            </a:r>
            <a:endParaRPr sz="1464"/>
          </a:p>
          <a:p>
            <a:pPr lvl="0" marL="139446" indent="-139446" defTabSz="557784">
              <a:lnSpc>
                <a:spcPct val="90000"/>
              </a:lnSpc>
              <a:defRPr sz="1800"/>
            </a:pPr>
            <a:r>
              <a:rPr sz="1464">
                <a:latin typeface="Arial"/>
                <a:ea typeface="Arial"/>
                <a:cs typeface="Arial"/>
                <a:sym typeface="Arial"/>
              </a:rPr>
              <a:t>2013 - 2017 </a:t>
            </a:r>
            <a:r>
              <a:rPr sz="1464"/>
              <a:t>年的 </a:t>
            </a:r>
            <a:r>
              <a:rPr sz="1464">
                <a:latin typeface="Arial"/>
                <a:ea typeface="Arial"/>
                <a:cs typeface="Arial"/>
                <a:sym typeface="Arial"/>
              </a:rPr>
              <a:t>25</a:t>
            </a:r>
            <a:r>
              <a:rPr sz="1464"/>
              <a:t>个</a:t>
            </a:r>
            <a:r>
              <a:rPr sz="1464">
                <a:latin typeface="Arial"/>
                <a:ea typeface="Arial"/>
                <a:cs typeface="Arial"/>
                <a:sym typeface="Arial"/>
              </a:rPr>
              <a:t>BTC</a:t>
            </a:r>
            <a:r>
              <a:rPr sz="1464"/>
              <a:t>的奖励（区块高度为</a:t>
            </a:r>
            <a:r>
              <a:rPr sz="1464">
                <a:latin typeface="Arial"/>
                <a:ea typeface="Arial"/>
                <a:cs typeface="Arial"/>
                <a:sym typeface="Arial"/>
              </a:rPr>
              <a:t>21</a:t>
            </a:r>
            <a:r>
              <a:rPr sz="1464"/>
              <a:t>万</a:t>
            </a:r>
            <a:r>
              <a:rPr sz="1464">
                <a:latin typeface="Arial"/>
                <a:ea typeface="Arial"/>
                <a:cs typeface="Arial"/>
                <a:sym typeface="Arial"/>
              </a:rPr>
              <a:t>-419999</a:t>
            </a:r>
            <a:r>
              <a:rPr sz="1464"/>
              <a:t>）</a:t>
            </a:r>
            <a:endParaRPr sz="1464"/>
          </a:p>
          <a:p>
            <a:pPr lvl="0" marL="139446" indent="-139446" defTabSz="557784">
              <a:lnSpc>
                <a:spcPct val="90000"/>
              </a:lnSpc>
              <a:defRPr sz="1800"/>
            </a:pPr>
            <a:r>
              <a:rPr sz="1464"/>
              <a:t>我们现今处于</a:t>
            </a:r>
            <a:r>
              <a:rPr sz="1464">
                <a:latin typeface="Arial"/>
                <a:ea typeface="Arial"/>
                <a:cs typeface="Arial"/>
                <a:sym typeface="Arial"/>
              </a:rPr>
              <a:t>12.5</a:t>
            </a:r>
            <a:r>
              <a:rPr sz="1464"/>
              <a:t>个</a:t>
            </a:r>
            <a:r>
              <a:rPr sz="1464">
                <a:latin typeface="Arial"/>
                <a:ea typeface="Arial"/>
                <a:cs typeface="Arial"/>
                <a:sym typeface="Arial"/>
              </a:rPr>
              <a:t>BTC</a:t>
            </a:r>
            <a:r>
              <a:rPr sz="1464"/>
              <a:t>的奖励</a:t>
            </a:r>
            <a:r>
              <a:rPr sz="1464">
                <a:latin typeface="Arial"/>
                <a:ea typeface="Arial"/>
                <a:cs typeface="Arial"/>
                <a:sym typeface="Arial"/>
              </a:rPr>
              <a:t>,</a:t>
            </a:r>
            <a:r>
              <a:rPr sz="1464"/>
              <a:t>到</a:t>
            </a:r>
            <a:r>
              <a:rPr sz="1464">
                <a:latin typeface="Arial"/>
                <a:ea typeface="Arial"/>
                <a:cs typeface="Arial"/>
                <a:sym typeface="Arial"/>
              </a:rPr>
              <a:t>2021</a:t>
            </a:r>
            <a:r>
              <a:rPr sz="1464"/>
              <a:t>年（区块高度为</a:t>
            </a:r>
            <a:r>
              <a:rPr sz="1464">
                <a:latin typeface="Arial"/>
                <a:ea typeface="Arial"/>
                <a:cs typeface="Arial"/>
                <a:sym typeface="Arial"/>
              </a:rPr>
              <a:t>42</a:t>
            </a:r>
            <a:r>
              <a:rPr sz="1464"/>
              <a:t>万</a:t>
            </a:r>
            <a:r>
              <a:rPr sz="1464">
                <a:latin typeface="Arial"/>
                <a:ea typeface="Arial"/>
                <a:cs typeface="Arial"/>
                <a:sym typeface="Arial"/>
              </a:rPr>
              <a:t>-629999</a:t>
            </a:r>
            <a:r>
              <a:rPr sz="1464"/>
              <a:t>）</a:t>
            </a:r>
            <a:endParaRPr sz="1464"/>
          </a:p>
          <a:p>
            <a:pPr lvl="0" marL="0" indent="0" defTabSz="557784">
              <a:lnSpc>
                <a:spcPct val="90000"/>
              </a:lnSpc>
              <a:buSzTx/>
              <a:buNone/>
              <a:defRPr sz="1800"/>
            </a:pPr>
            <a:endParaRPr sz="1464"/>
          </a:p>
          <a:p>
            <a:pPr lvl="0" marL="0" indent="0" defTabSz="557784">
              <a:lnSpc>
                <a:spcPct val="90000"/>
              </a:lnSpc>
              <a:buSzTx/>
              <a:buNone/>
              <a:defRPr sz="1800"/>
            </a:pPr>
            <a:r>
              <a:rPr sz="1464"/>
              <a:t>比特币总共只有</a:t>
            </a:r>
            <a:r>
              <a:rPr sz="1464">
                <a:latin typeface="Arial"/>
                <a:ea typeface="Arial"/>
                <a:cs typeface="Arial"/>
                <a:sym typeface="Arial"/>
              </a:rPr>
              <a:t>21000 000</a:t>
            </a:r>
            <a:r>
              <a:rPr sz="1464"/>
              <a:t>个，到了</a:t>
            </a:r>
            <a:r>
              <a:rPr sz="1464">
                <a:latin typeface="Arial"/>
                <a:ea typeface="Arial"/>
                <a:cs typeface="Arial"/>
                <a:sym typeface="Arial"/>
              </a:rPr>
              <a:t>2140</a:t>
            </a:r>
            <a:r>
              <a:rPr sz="1464"/>
              <a:t>年比特币区块奖励就会发完了。</a:t>
            </a:r>
            <a:endParaRPr sz="1464"/>
          </a:p>
          <a:p>
            <a:pPr lvl="0" marL="0" indent="0" defTabSz="557784">
              <a:lnSpc>
                <a:spcPct val="90000"/>
              </a:lnSpc>
              <a:buSzTx/>
              <a:buNone/>
              <a:defRPr sz="1800"/>
            </a:pPr>
            <a:endParaRPr sz="1464"/>
          </a:p>
          <a:p>
            <a:pPr lvl="0" marL="0" indent="0" defTabSz="557784">
              <a:lnSpc>
                <a:spcPct val="90000"/>
              </a:lnSpc>
              <a:buSzTx/>
              <a:buNone/>
              <a:defRPr sz="1800"/>
            </a:pPr>
            <a:r>
              <a:rPr sz="1464"/>
              <a:t>这里需要注意的是比特币的最小单位是</a:t>
            </a:r>
            <a:r>
              <a:rPr b="1" sz="1464">
                <a:solidFill>
                  <a:srgbClr val="C00000"/>
                </a:solidFill>
              </a:rPr>
              <a:t>聪</a:t>
            </a:r>
            <a:r>
              <a:rPr sz="1464"/>
              <a:t>不是</a:t>
            </a:r>
            <a:r>
              <a:rPr b="1" sz="1464">
                <a:solidFill>
                  <a:srgbClr val="C00000"/>
                </a:solidFill>
              </a:rPr>
              <a:t>个，</a:t>
            </a:r>
            <a:r>
              <a:rPr b="1" sz="1464">
                <a:solidFill>
                  <a:srgbClr val="C00000"/>
                </a:solidFill>
                <a:latin typeface="Arial"/>
                <a:ea typeface="Arial"/>
                <a:cs typeface="Arial"/>
                <a:sym typeface="Arial"/>
              </a:rPr>
              <a:t>1</a:t>
            </a:r>
            <a:r>
              <a:rPr b="1" sz="1464">
                <a:solidFill>
                  <a:srgbClr val="C00000"/>
                </a:solidFill>
              </a:rPr>
              <a:t>聪</a:t>
            </a:r>
            <a:r>
              <a:rPr b="1" sz="1464">
                <a:solidFill>
                  <a:srgbClr val="C00000"/>
                </a:solidFill>
                <a:latin typeface="Arial"/>
                <a:ea typeface="Arial"/>
                <a:cs typeface="Arial"/>
                <a:sym typeface="Arial"/>
              </a:rPr>
              <a:t>=</a:t>
            </a:r>
            <a:r>
              <a:rPr b="1" sz="1464">
                <a:solidFill>
                  <a:srgbClr val="C00000"/>
                </a:solidFill>
              </a:rPr>
              <a:t>一亿分之一个比特币</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521969" y="420954"/>
            <a:ext cx="3511242" cy="1071122"/>
          </a:xfrm>
          <a:prstGeom prst="rect">
            <a:avLst/>
          </a:prstGeom>
        </p:spPr>
        <p:txBody>
          <a:bodyPr/>
          <a:lstStyle/>
          <a:p>
            <a:pPr lvl="0">
              <a:defRPr sz="1800"/>
            </a:pPr>
            <a:r>
              <a:rPr sz="2600"/>
              <a:t>2140</a:t>
            </a:r>
            <a:r>
              <a:rPr sz="2600">
                <a:latin typeface="微软雅黑"/>
                <a:ea typeface="微软雅黑"/>
                <a:cs typeface="微软雅黑"/>
                <a:sym typeface="微软雅黑"/>
              </a:rPr>
              <a:t>年比特币发完了怎么办？</a:t>
            </a:r>
          </a:p>
        </p:txBody>
      </p:sp>
      <p:pic>
        <p:nvPicPr>
          <p:cNvPr id="150" name="image1.jpg"/>
          <p:cNvPicPr/>
          <p:nvPr/>
        </p:nvPicPr>
        <p:blipFill>
          <a:blip r:embed="rId2">
            <a:extLst/>
          </a:blip>
          <a:srcRect l="0" t="17" r="0" b="17"/>
          <a:stretch>
            <a:fillRect/>
          </a:stretch>
        </p:blipFill>
        <p:spPr>
          <a:xfrm>
            <a:off x="4231887" y="535254"/>
            <a:ext cx="4283912" cy="4052701"/>
          </a:xfrm>
          <a:prstGeom prst="rect">
            <a:avLst/>
          </a:prstGeom>
          <a:ln w="12700">
            <a:miter lim="400000"/>
          </a:ln>
        </p:spPr>
      </p:pic>
      <p:sp>
        <p:nvSpPr>
          <p:cNvPr id="151" name="Shape 151"/>
          <p:cNvSpPr/>
          <p:nvPr/>
        </p:nvSpPr>
        <p:spPr>
          <a:xfrm>
            <a:off x="449580" y="1492091"/>
            <a:ext cx="3476422" cy="14755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p>
            <a:pPr lvl="0"/>
            <a:r>
              <a:rPr sz="1200">
                <a:latin typeface="微软雅黑"/>
                <a:ea typeface="微软雅黑"/>
                <a:cs typeface="微软雅黑"/>
                <a:sym typeface="微软雅黑"/>
              </a:rPr>
              <a:t>很多人会想到一个这样的问题，如果</a:t>
            </a:r>
            <a:r>
              <a:rPr sz="1200">
                <a:latin typeface="Arial"/>
                <a:ea typeface="Arial"/>
                <a:cs typeface="Arial"/>
                <a:sym typeface="Arial"/>
              </a:rPr>
              <a:t>2140</a:t>
            </a:r>
            <a:r>
              <a:rPr sz="1200">
                <a:latin typeface="微软雅黑"/>
                <a:ea typeface="微软雅黑"/>
                <a:cs typeface="微软雅黑"/>
                <a:sym typeface="微软雅黑"/>
              </a:rPr>
              <a:t>年</a:t>
            </a:r>
            <a:endParaRPr sz="1200">
              <a:latin typeface="Arial"/>
              <a:ea typeface="Arial"/>
              <a:cs typeface="Arial"/>
              <a:sym typeface="Arial"/>
            </a:endParaRPr>
          </a:p>
          <a:p>
            <a:pPr lvl="0"/>
            <a:endParaRPr sz="1200">
              <a:latin typeface="Arial"/>
              <a:ea typeface="Arial"/>
              <a:cs typeface="Arial"/>
              <a:sym typeface="Arial"/>
            </a:endParaRPr>
          </a:p>
          <a:p>
            <a:pPr lvl="0"/>
            <a:r>
              <a:rPr sz="1200">
                <a:latin typeface="Arial"/>
                <a:ea typeface="Arial"/>
                <a:cs typeface="Arial"/>
                <a:sym typeface="Arial"/>
              </a:rPr>
              <a:t>2100</a:t>
            </a:r>
            <a:r>
              <a:rPr sz="1200">
                <a:latin typeface="微软雅黑"/>
                <a:ea typeface="微软雅黑"/>
                <a:cs typeface="微软雅黑"/>
                <a:sym typeface="微软雅黑"/>
              </a:rPr>
              <a:t>万个比特币发完了，难道比特币就无法正常</a:t>
            </a:r>
            <a:endParaRPr sz="1200">
              <a:latin typeface="Arial"/>
              <a:ea typeface="Arial"/>
              <a:cs typeface="Arial"/>
              <a:sym typeface="Arial"/>
            </a:endParaRPr>
          </a:p>
          <a:p>
            <a:pPr lvl="0"/>
            <a:endParaRPr sz="1200">
              <a:latin typeface="Arial"/>
              <a:ea typeface="Arial"/>
              <a:cs typeface="Arial"/>
              <a:sym typeface="Arial"/>
            </a:endParaRPr>
          </a:p>
          <a:p>
            <a:pPr lvl="0"/>
            <a:r>
              <a:rPr sz="1200">
                <a:latin typeface="微软雅黑"/>
                <a:ea typeface="微软雅黑"/>
                <a:cs typeface="微软雅黑"/>
                <a:sym typeface="微软雅黑"/>
              </a:rPr>
              <a:t>运行了吗，答案是否定的，因为比特币的奖励机制</a:t>
            </a:r>
            <a:endParaRPr sz="1200">
              <a:latin typeface="Arial"/>
              <a:ea typeface="Arial"/>
              <a:cs typeface="Arial"/>
              <a:sym typeface="Arial"/>
            </a:endParaRPr>
          </a:p>
          <a:p>
            <a:pPr lvl="0"/>
            <a:endParaRPr sz="1200">
              <a:latin typeface="Arial"/>
              <a:ea typeface="Arial"/>
              <a:cs typeface="Arial"/>
              <a:sym typeface="Arial"/>
            </a:endParaRPr>
          </a:p>
          <a:p>
            <a:pPr lvl="0"/>
            <a:r>
              <a:rPr sz="1200">
                <a:latin typeface="微软雅黑"/>
                <a:ea typeface="微软雅黑"/>
                <a:cs typeface="微软雅黑"/>
                <a:sym typeface="微软雅黑"/>
              </a:rPr>
              <a:t>除了</a:t>
            </a:r>
            <a:r>
              <a:rPr sz="1200">
                <a:latin typeface="Arial"/>
                <a:ea typeface="Arial"/>
                <a:cs typeface="Arial"/>
                <a:sym typeface="Arial"/>
              </a:rPr>
              <a:t>coinbase</a:t>
            </a:r>
            <a:r>
              <a:rPr sz="1200">
                <a:latin typeface="微软雅黑"/>
                <a:ea typeface="微软雅黑"/>
                <a:cs typeface="微软雅黑"/>
                <a:sym typeface="微软雅黑"/>
              </a:rPr>
              <a:t>还有交易费奖励（即手续费）</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54" name="Shape 154"/>
          <p:cNvSpPr/>
          <p:nvPr/>
        </p:nvSpPr>
        <p:spPr>
          <a:xfrm>
            <a:off x="2614930" y="2125979"/>
            <a:ext cx="4500958" cy="713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500"/>
            </a:lvl1pPr>
          </a:lstStyle>
          <a:p>
            <a:pPr lvl="0">
              <a:defRPr sz="1800"/>
            </a:pPr>
            <a:r>
              <a:rPr sz="3500"/>
              <a:t>理论点2:比特币的特质</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algn="l"/>
          </a:lstStyle>
          <a:p>
            <a:pPr lvl="0">
              <a:defRPr sz="1800"/>
            </a:pPr>
            <a:r>
              <a:rPr sz="3600"/>
              <a:t>比特币特质</a:t>
            </a:r>
          </a:p>
        </p:txBody>
      </p:sp>
      <p:sp>
        <p:nvSpPr>
          <p:cNvPr id="157" name="Shape 157"/>
          <p:cNvSpPr/>
          <p:nvPr>
            <p:ph type="body" idx="1"/>
          </p:nvPr>
        </p:nvSpPr>
        <p:spPr>
          <a:prstGeom prst="rect">
            <a:avLst/>
          </a:prstGeom>
        </p:spPr>
        <p:txBody>
          <a:bodyPr/>
          <a:lstStyle/>
          <a:p>
            <a:pPr lvl="0" marL="0" indent="0" defTabSz="640079">
              <a:spcBef>
                <a:spcPts val="0"/>
              </a:spcBef>
              <a:buSzTx/>
              <a:buFontTx/>
              <a:buNone/>
              <a:defRPr sz="1800"/>
            </a:pPr>
            <a:r>
              <a:rPr b="1" sz="1260">
                <a:latin typeface="Arial"/>
                <a:ea typeface="Arial"/>
                <a:cs typeface="Arial"/>
                <a:sym typeface="Arial"/>
              </a:rPr>
              <a:t>1.</a:t>
            </a:r>
            <a:r>
              <a:rPr b="1" sz="1260"/>
              <a:t>比特币是加密数字货币，没有现钞，没有实体货币，没有银行网点</a:t>
            </a:r>
            <a:endParaRPr b="1" sz="1260">
              <a:latin typeface="Arial"/>
              <a:ea typeface="Arial"/>
              <a:cs typeface="Arial"/>
              <a:sym typeface="Arial"/>
            </a:endParaRPr>
          </a:p>
          <a:p>
            <a:pPr lvl="0" marL="0" indent="0" defTabSz="640079">
              <a:spcBef>
                <a:spcPts val="0"/>
              </a:spcBef>
              <a:buSzTx/>
              <a:buFontTx/>
              <a:buNone/>
              <a:defRPr sz="1800"/>
            </a:pPr>
            <a:endParaRPr b="1" sz="1260">
              <a:latin typeface="Arial"/>
              <a:ea typeface="Arial"/>
              <a:cs typeface="Arial"/>
              <a:sym typeface="Arial"/>
            </a:endParaRPr>
          </a:p>
          <a:p>
            <a:pPr lvl="0" marL="0" indent="0" defTabSz="640079">
              <a:spcBef>
                <a:spcPts val="0"/>
              </a:spcBef>
              <a:buSzTx/>
              <a:buFontTx/>
              <a:buNone/>
              <a:defRPr sz="1800"/>
            </a:pPr>
            <a:r>
              <a:rPr b="1" sz="1260">
                <a:latin typeface="Arial"/>
                <a:ea typeface="Arial"/>
                <a:cs typeface="Arial"/>
                <a:sym typeface="Arial"/>
              </a:rPr>
              <a:t>2.</a:t>
            </a:r>
            <a:r>
              <a:rPr b="1" sz="1260"/>
              <a:t>所有账目公开透明</a:t>
            </a:r>
            <a:endParaRPr b="1" sz="1260">
              <a:latin typeface="Arial"/>
              <a:ea typeface="Arial"/>
              <a:cs typeface="Arial"/>
              <a:sym typeface="Arial"/>
            </a:endParaRPr>
          </a:p>
          <a:p>
            <a:pPr lvl="0" marL="0" indent="0" defTabSz="640079">
              <a:spcBef>
                <a:spcPts val="0"/>
              </a:spcBef>
              <a:buSzTx/>
              <a:buFontTx/>
              <a:buNone/>
              <a:defRPr sz="1800"/>
            </a:pPr>
            <a:endParaRPr b="1" sz="1260">
              <a:latin typeface="Arial"/>
              <a:ea typeface="Arial"/>
              <a:cs typeface="Arial"/>
              <a:sym typeface="Arial"/>
            </a:endParaRPr>
          </a:p>
          <a:p>
            <a:pPr lvl="0" marL="0" indent="0" defTabSz="640079">
              <a:spcBef>
                <a:spcPts val="0"/>
              </a:spcBef>
              <a:buSzTx/>
              <a:buFontTx/>
              <a:buNone/>
              <a:defRPr sz="1800"/>
            </a:pPr>
            <a:r>
              <a:rPr b="1" sz="1260">
                <a:latin typeface="Arial"/>
                <a:ea typeface="Arial"/>
                <a:cs typeface="Arial"/>
                <a:sym typeface="Arial"/>
              </a:rPr>
              <a:t>3.</a:t>
            </a:r>
            <a:r>
              <a:rPr b="1" sz="1260"/>
              <a:t>比特币是基于</a:t>
            </a:r>
            <a:r>
              <a:rPr b="1" sz="1260">
                <a:latin typeface="Arial"/>
                <a:ea typeface="Arial"/>
                <a:cs typeface="Arial"/>
                <a:sym typeface="Arial"/>
              </a:rPr>
              <a:t>P2P</a:t>
            </a:r>
            <a:r>
              <a:rPr b="1" sz="1260"/>
              <a:t>网络的一种分布式系统</a:t>
            </a:r>
            <a:endParaRPr b="1" sz="1260">
              <a:latin typeface="Arial"/>
              <a:ea typeface="Arial"/>
              <a:cs typeface="Arial"/>
              <a:sym typeface="Arial"/>
            </a:endParaRPr>
          </a:p>
          <a:p>
            <a:pPr lvl="0" marL="0" indent="0" defTabSz="640079">
              <a:spcBef>
                <a:spcPts val="0"/>
              </a:spcBef>
              <a:buSzTx/>
              <a:buFontTx/>
              <a:buNone/>
              <a:defRPr sz="1800"/>
            </a:pPr>
            <a:endParaRPr b="1" sz="1260">
              <a:latin typeface="Arial"/>
              <a:ea typeface="Arial"/>
              <a:cs typeface="Arial"/>
              <a:sym typeface="Arial"/>
            </a:endParaRPr>
          </a:p>
          <a:p>
            <a:pPr lvl="0" marL="0" indent="0" defTabSz="640079">
              <a:spcBef>
                <a:spcPts val="0"/>
              </a:spcBef>
              <a:buSzTx/>
              <a:buFontTx/>
              <a:buNone/>
              <a:defRPr sz="1800"/>
            </a:pPr>
            <a:r>
              <a:rPr b="1" sz="1260">
                <a:latin typeface="Arial"/>
                <a:ea typeface="Arial"/>
                <a:cs typeface="Arial"/>
                <a:sym typeface="Arial"/>
              </a:rPr>
              <a:t>4.</a:t>
            </a:r>
            <a:r>
              <a:rPr b="1" sz="1260"/>
              <a:t>比特币的交易基于密码学中的非对称加密技术实现</a:t>
            </a:r>
            <a:endParaRPr b="1" sz="1260">
              <a:latin typeface="Arial"/>
              <a:ea typeface="Arial"/>
              <a:cs typeface="Arial"/>
              <a:sym typeface="Arial"/>
            </a:endParaRPr>
          </a:p>
          <a:p>
            <a:pPr lvl="0" marL="0" indent="0" defTabSz="640079">
              <a:spcBef>
                <a:spcPts val="0"/>
              </a:spcBef>
              <a:buSzTx/>
              <a:buFontTx/>
              <a:buNone/>
              <a:defRPr sz="1800"/>
            </a:pPr>
            <a:endParaRPr b="1" sz="1260">
              <a:latin typeface="Arial"/>
              <a:ea typeface="Arial"/>
              <a:cs typeface="Arial"/>
              <a:sym typeface="Arial"/>
            </a:endParaRPr>
          </a:p>
          <a:p>
            <a:pPr lvl="0" marL="0" indent="0" defTabSz="640079">
              <a:spcBef>
                <a:spcPts val="0"/>
              </a:spcBef>
              <a:buSzTx/>
              <a:buFontTx/>
              <a:buNone/>
              <a:defRPr sz="1800"/>
            </a:pPr>
            <a:r>
              <a:rPr b="1" sz="1260">
                <a:latin typeface="Arial"/>
                <a:ea typeface="Arial"/>
                <a:cs typeface="Arial"/>
                <a:sym typeface="Arial"/>
              </a:rPr>
              <a:t>5.</a:t>
            </a:r>
            <a:r>
              <a:rPr b="1" sz="1260"/>
              <a:t>比特币通过挖矿产生的</a:t>
            </a:r>
            <a:endParaRPr b="1" sz="1260">
              <a:latin typeface="Arial"/>
              <a:ea typeface="Arial"/>
              <a:cs typeface="Arial"/>
              <a:sym typeface="Arial"/>
            </a:endParaRPr>
          </a:p>
          <a:p>
            <a:pPr lvl="0" marL="0" indent="0" defTabSz="640079">
              <a:spcBef>
                <a:spcPts val="0"/>
              </a:spcBef>
              <a:buSzTx/>
              <a:buFontTx/>
              <a:buNone/>
              <a:defRPr sz="1800"/>
            </a:pPr>
            <a:endParaRPr b="1" sz="1260">
              <a:latin typeface="Arial"/>
              <a:ea typeface="Arial"/>
              <a:cs typeface="Arial"/>
              <a:sym typeface="Arial"/>
            </a:endParaRPr>
          </a:p>
          <a:p>
            <a:pPr lvl="0" marL="0" indent="0" defTabSz="640079">
              <a:spcBef>
                <a:spcPts val="0"/>
              </a:spcBef>
              <a:buSzTx/>
              <a:buFontTx/>
              <a:buNone/>
              <a:defRPr sz="1800"/>
            </a:pPr>
            <a:r>
              <a:rPr b="1" sz="1260">
                <a:latin typeface="Arial"/>
                <a:ea typeface="Arial"/>
                <a:cs typeface="Arial"/>
                <a:sym typeface="Arial"/>
              </a:rPr>
              <a:t>6.</a:t>
            </a:r>
            <a:r>
              <a:rPr b="1" sz="1260"/>
              <a:t>比特币的特性</a:t>
            </a:r>
            <a:r>
              <a:rPr b="1" sz="1260">
                <a:latin typeface="Arial"/>
                <a:ea typeface="Arial"/>
                <a:cs typeface="Arial"/>
                <a:sym typeface="Arial"/>
              </a:rPr>
              <a:t>:</a:t>
            </a:r>
            <a:endParaRPr b="1"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a.</a:t>
            </a:r>
            <a:r>
              <a:rPr sz="1260"/>
              <a:t>硬通货：比特币是数字货币中的黄金，</a:t>
            </a:r>
            <a:r>
              <a:rPr sz="1260">
                <a:latin typeface="Arial"/>
                <a:ea typeface="Arial"/>
                <a:cs typeface="Arial"/>
                <a:sym typeface="Arial"/>
              </a:rPr>
              <a:t>1</a:t>
            </a:r>
            <a:r>
              <a:rPr sz="1260"/>
              <a:t>比特币</a:t>
            </a:r>
            <a:r>
              <a:rPr sz="1260">
                <a:latin typeface="Arial"/>
                <a:ea typeface="Arial"/>
                <a:cs typeface="Arial"/>
                <a:sym typeface="Arial"/>
              </a:rPr>
              <a:t>=1orz</a:t>
            </a:r>
            <a:r>
              <a:rPr sz="1260"/>
              <a:t>黄金，不过只能在部分国家交易，中国是非法的</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b.</a:t>
            </a:r>
            <a:r>
              <a:rPr sz="1260"/>
              <a:t>易携带：私钥 </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c.</a:t>
            </a:r>
            <a:r>
              <a:rPr sz="1260"/>
              <a:t>隐私性极强   </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d.</a:t>
            </a:r>
            <a:r>
              <a:rPr sz="1260"/>
              <a:t>通货紧缩</a:t>
            </a:r>
          </a:p>
        </p:txBody>
      </p:sp>
      <p:sp>
        <p:nvSpPr>
          <p:cNvPr id="158" name="Shape 1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61" name="Shape 161"/>
          <p:cNvSpPr/>
          <p:nvPr/>
        </p:nvSpPr>
        <p:spPr>
          <a:xfrm>
            <a:off x="2614930" y="2125979"/>
            <a:ext cx="3611958" cy="713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500"/>
            </a:lvl1pPr>
          </a:lstStyle>
          <a:p>
            <a:pPr lvl="0">
              <a:defRPr sz="1800"/>
            </a:pPr>
            <a:r>
              <a:rPr sz="3500"/>
              <a:t>理论点3:双重支付</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lIns="0" tIns="0" rIns="0" bIns="0"/>
          <a:lstStyle>
            <a:lvl1pPr algn="l"/>
          </a:lstStyle>
          <a:p>
            <a:pPr lvl="0">
              <a:defRPr sz="1800"/>
            </a:pPr>
            <a:r>
              <a:rPr sz="3600"/>
              <a:t>双重支付</a:t>
            </a:r>
          </a:p>
        </p:txBody>
      </p:sp>
      <p:sp>
        <p:nvSpPr>
          <p:cNvPr id="164" name="Shape 164"/>
          <p:cNvSpPr/>
          <p:nvPr>
            <p:ph type="body" idx="1"/>
          </p:nvPr>
        </p:nvSpPr>
        <p:spPr>
          <a:prstGeom prst="rect">
            <a:avLst/>
          </a:prstGeom>
        </p:spPr>
        <p:txBody>
          <a:bodyPr/>
          <a:lstStyle/>
          <a:p>
            <a:pPr lvl="0" marL="182880" indent="-182880" defTabSz="731520">
              <a:lnSpc>
                <a:spcPct val="90000"/>
              </a:lnSpc>
              <a:spcBef>
                <a:spcPts val="800"/>
              </a:spcBef>
              <a:defRPr sz="1800"/>
            </a:pPr>
            <a:r>
              <a:rPr sz="1920"/>
              <a:t>如果同一笔钱（数字货币）被重复支付两次，就是双重支付问题，解决这个问题就相当于数字货币的防伪技术。这个问题在物理货币世界并不存在，因为你无法复制黄金。</a:t>
            </a:r>
            <a:endParaRPr sz="1920"/>
          </a:p>
          <a:p>
            <a:pPr lvl="0" marL="182880" indent="-182880" defTabSz="731520">
              <a:lnSpc>
                <a:spcPct val="90000"/>
              </a:lnSpc>
              <a:spcBef>
                <a:spcPts val="800"/>
              </a:spcBef>
              <a:defRPr sz="1800"/>
            </a:pPr>
            <a:r>
              <a:rPr sz="1920"/>
              <a:t>理解双重支付其实非常简单</a:t>
            </a:r>
            <a:r>
              <a:rPr sz="1920">
                <a:latin typeface="Arial"/>
                <a:ea typeface="Arial"/>
                <a:cs typeface="Arial"/>
                <a:sym typeface="Arial"/>
              </a:rPr>
              <a:t>:</a:t>
            </a:r>
            <a:endParaRPr sz="1920">
              <a:latin typeface="Arial"/>
              <a:ea typeface="Arial"/>
              <a:cs typeface="Arial"/>
              <a:sym typeface="Arial"/>
            </a:endParaRPr>
          </a:p>
          <a:p>
            <a:pPr lvl="0" marL="0" indent="0" defTabSz="731520">
              <a:lnSpc>
                <a:spcPct val="90000"/>
              </a:lnSpc>
              <a:spcBef>
                <a:spcPts val="800"/>
              </a:spcBef>
              <a:buSzTx/>
              <a:buNone/>
              <a:defRPr sz="1800"/>
            </a:pPr>
            <a:r>
              <a:rPr sz="1920"/>
              <a:t>张三拥有</a:t>
            </a:r>
            <a:r>
              <a:rPr sz="1920">
                <a:latin typeface="Arial"/>
                <a:ea typeface="Arial"/>
                <a:cs typeface="Arial"/>
                <a:sym typeface="Arial"/>
              </a:rPr>
              <a:t>100</a:t>
            </a:r>
            <a:r>
              <a:rPr sz="1920"/>
              <a:t>个</a:t>
            </a:r>
            <a:r>
              <a:rPr sz="1920">
                <a:latin typeface="Arial"/>
                <a:ea typeface="Arial"/>
                <a:cs typeface="Arial"/>
                <a:sym typeface="Arial"/>
              </a:rPr>
              <a:t>BTC,</a:t>
            </a:r>
            <a:r>
              <a:rPr sz="1920"/>
              <a:t>他将这</a:t>
            </a:r>
            <a:r>
              <a:rPr sz="1920">
                <a:latin typeface="Arial"/>
                <a:ea typeface="Arial"/>
                <a:cs typeface="Arial"/>
                <a:sym typeface="Arial"/>
              </a:rPr>
              <a:t>100</a:t>
            </a:r>
            <a:r>
              <a:rPr sz="1920"/>
              <a:t>个</a:t>
            </a:r>
            <a:r>
              <a:rPr sz="1920">
                <a:latin typeface="Arial"/>
                <a:ea typeface="Arial"/>
                <a:cs typeface="Arial"/>
                <a:sym typeface="Arial"/>
              </a:rPr>
              <a:t>BTC</a:t>
            </a:r>
            <a:r>
              <a:rPr sz="1920"/>
              <a:t>转给了李四，李四确认了收到了</a:t>
            </a:r>
            <a:r>
              <a:rPr sz="1920">
                <a:latin typeface="Arial"/>
                <a:ea typeface="Arial"/>
                <a:cs typeface="Arial"/>
                <a:sym typeface="Arial"/>
              </a:rPr>
              <a:t>100</a:t>
            </a:r>
            <a:r>
              <a:rPr sz="1920"/>
              <a:t>个</a:t>
            </a:r>
            <a:r>
              <a:rPr sz="1920">
                <a:latin typeface="Arial"/>
                <a:ea typeface="Arial"/>
                <a:cs typeface="Arial"/>
                <a:sym typeface="Arial"/>
              </a:rPr>
              <a:t>BTC,</a:t>
            </a:r>
            <a:r>
              <a:rPr sz="1920"/>
              <a:t>然后把现金转给了张三，这个交易被确认为区块高度是</a:t>
            </a:r>
            <a:r>
              <a:rPr sz="1920">
                <a:latin typeface="Arial"/>
                <a:ea typeface="Arial"/>
                <a:cs typeface="Arial"/>
                <a:sym typeface="Arial"/>
              </a:rPr>
              <a:t>x</a:t>
            </a:r>
            <a:endParaRPr sz="1920">
              <a:latin typeface="Arial"/>
              <a:ea typeface="Arial"/>
              <a:cs typeface="Arial"/>
              <a:sym typeface="Arial"/>
            </a:endParaRPr>
          </a:p>
          <a:p>
            <a:pPr lvl="0" marL="0" indent="0" defTabSz="731520">
              <a:lnSpc>
                <a:spcPct val="90000"/>
              </a:lnSpc>
              <a:spcBef>
                <a:spcPts val="800"/>
              </a:spcBef>
              <a:buSzTx/>
              <a:buNone/>
              <a:defRPr sz="1800"/>
            </a:pPr>
            <a:r>
              <a:rPr sz="1920"/>
              <a:t>这时假设，张三是一个非常厉害的黑客，在</a:t>
            </a:r>
            <a:r>
              <a:rPr sz="1920">
                <a:latin typeface="Arial"/>
                <a:ea typeface="Arial"/>
                <a:cs typeface="Arial"/>
                <a:sym typeface="Arial"/>
              </a:rPr>
              <a:t>x</a:t>
            </a:r>
            <a:r>
              <a:rPr sz="1920"/>
              <a:t>区块被确认的同时马上发起交易，张三又将</a:t>
            </a:r>
            <a:r>
              <a:rPr sz="1920">
                <a:latin typeface="Arial"/>
                <a:ea typeface="Arial"/>
                <a:cs typeface="Arial"/>
                <a:sym typeface="Arial"/>
              </a:rPr>
              <a:t>100</a:t>
            </a:r>
            <a:r>
              <a:rPr sz="1920"/>
              <a:t>个</a:t>
            </a:r>
            <a:r>
              <a:rPr sz="1920">
                <a:latin typeface="Arial"/>
                <a:ea typeface="Arial"/>
                <a:cs typeface="Arial"/>
                <a:sym typeface="Arial"/>
              </a:rPr>
              <a:t>BTC</a:t>
            </a:r>
            <a:r>
              <a:rPr sz="1920"/>
              <a:t>转给了王五（也就是比特币系统在这时依然认为张三有</a:t>
            </a:r>
            <a:r>
              <a:rPr sz="1920">
                <a:latin typeface="Arial"/>
                <a:ea typeface="Arial"/>
                <a:cs typeface="Arial"/>
                <a:sym typeface="Arial"/>
              </a:rPr>
              <a:t>100BTC</a:t>
            </a:r>
            <a:r>
              <a:rPr sz="1920"/>
              <a:t>），这个交易被确认为区块高度是</a:t>
            </a:r>
            <a:r>
              <a:rPr sz="1920">
                <a:latin typeface="Arial"/>
                <a:ea typeface="Arial"/>
                <a:cs typeface="Arial"/>
                <a:sym typeface="Arial"/>
              </a:rPr>
              <a:t>y,</a:t>
            </a:r>
            <a:r>
              <a:rPr sz="1920"/>
              <a:t>由于</a:t>
            </a:r>
            <a:r>
              <a:rPr sz="1920">
                <a:latin typeface="Arial"/>
                <a:ea typeface="Arial"/>
                <a:cs typeface="Arial"/>
                <a:sym typeface="Arial"/>
              </a:rPr>
              <a:t>x</a:t>
            </a:r>
            <a:r>
              <a:rPr sz="1920"/>
              <a:t>区块和</a:t>
            </a:r>
            <a:r>
              <a:rPr sz="1920">
                <a:latin typeface="Arial"/>
                <a:ea typeface="Arial"/>
                <a:cs typeface="Arial"/>
                <a:sym typeface="Arial"/>
              </a:rPr>
              <a:t>y</a:t>
            </a:r>
            <a:r>
              <a:rPr sz="1920"/>
              <a:t>区块都是用了相同的那个</a:t>
            </a:r>
            <a:r>
              <a:rPr sz="1920">
                <a:latin typeface="Arial"/>
                <a:ea typeface="Arial"/>
                <a:cs typeface="Arial"/>
                <a:sym typeface="Arial"/>
              </a:rPr>
              <a:t>100BTC,</a:t>
            </a:r>
            <a:r>
              <a:rPr sz="1920"/>
              <a:t>所以这时高度为</a:t>
            </a:r>
            <a:r>
              <a:rPr sz="1920">
                <a:latin typeface="Arial"/>
                <a:ea typeface="Arial"/>
                <a:cs typeface="Arial"/>
                <a:sym typeface="Arial"/>
              </a:rPr>
              <a:t>x</a:t>
            </a:r>
            <a:r>
              <a:rPr sz="1920"/>
              <a:t>的区块被视为无效交易，被称为孤块</a:t>
            </a:r>
            <a:r>
              <a:rPr sz="1920">
                <a:latin typeface="Arial"/>
                <a:ea typeface="Arial"/>
                <a:cs typeface="Arial"/>
                <a:sym typeface="Arial"/>
              </a:rPr>
              <a:t>,y</a:t>
            </a:r>
            <a:r>
              <a:rPr sz="1920"/>
              <a:t>才是有效区块，这样张三就实现了双重支付。</a:t>
            </a:r>
          </a:p>
        </p:txBody>
      </p:sp>
      <p:sp>
        <p:nvSpPr>
          <p:cNvPr id="165" name="Shape 1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lvl1pPr algn="l"/>
          </a:lstStyle>
          <a:p>
            <a:pPr lvl="0">
              <a:defRPr sz="1800"/>
            </a:pPr>
            <a:r>
              <a:rPr sz="3600"/>
              <a:t>双重支付的解决方案</a:t>
            </a:r>
          </a:p>
        </p:txBody>
      </p:sp>
      <p:sp>
        <p:nvSpPr>
          <p:cNvPr id="168" name="Shape 168"/>
          <p:cNvSpPr/>
          <p:nvPr>
            <p:ph type="body" idx="1"/>
          </p:nvPr>
        </p:nvSpPr>
        <p:spPr>
          <a:xfrm>
            <a:off x="457200" y="1200150"/>
            <a:ext cx="8229600" cy="3943351"/>
          </a:xfrm>
          <a:prstGeom prst="rect">
            <a:avLst/>
          </a:prstGeom>
        </p:spPr>
        <p:txBody>
          <a:bodyPr/>
          <a:lstStyle/>
          <a:p>
            <a:pPr lvl="0" marL="0" indent="0" defTabSz="640079">
              <a:spcBef>
                <a:spcPts val="0"/>
              </a:spcBef>
              <a:buSzTx/>
              <a:buFontTx/>
              <a:buNone/>
              <a:defRPr sz="1800"/>
            </a:pPr>
            <a:r>
              <a:rPr sz="1260">
                <a:latin typeface="Arial"/>
                <a:ea typeface="Arial"/>
                <a:cs typeface="Arial"/>
                <a:sym typeface="Arial"/>
              </a:rPr>
              <a:t>1</a:t>
            </a:r>
            <a:r>
              <a:rPr sz="1260">
                <a:latin typeface="Arial"/>
                <a:ea typeface="Arial"/>
                <a:cs typeface="Arial"/>
                <a:sym typeface="Arial"/>
              </a:rPr>
              <a:t>.</a:t>
            </a:r>
            <a:r>
              <a:rPr sz="1260"/>
              <a:t>所有的交易全网公开：历史交易全网公开，那么每个账号里面有多少比特币，</a:t>
            </a:r>
            <a:endParaRPr sz="1260">
              <a:latin typeface="Arial"/>
              <a:ea typeface="Arial"/>
              <a:cs typeface="Arial"/>
              <a:sym typeface="Arial"/>
            </a:endParaRPr>
          </a:p>
          <a:p>
            <a:pPr lvl="0" marL="0" indent="0" defTabSz="640079">
              <a:spcBef>
                <a:spcPts val="0"/>
              </a:spcBef>
              <a:buSzTx/>
              <a:buFontTx/>
              <a:buNone/>
              <a:defRPr sz="1800"/>
            </a:pPr>
            <a:r>
              <a:rPr sz="1260"/>
              <a:t>并不是由一个数据来表示的，而是根据历史交易得出来的。而这个遍历所有区块中的交易中的输出确定的</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2</a:t>
            </a:r>
            <a:r>
              <a:rPr sz="1260">
                <a:latin typeface="Arial"/>
                <a:ea typeface="Arial"/>
                <a:cs typeface="Arial"/>
                <a:sym typeface="Arial"/>
              </a:rPr>
              <a:t>.</a:t>
            </a:r>
            <a:r>
              <a:rPr sz="1260"/>
              <a:t> 需要有时间戳，所有交易有先后顺序：所有交易，要按照先后顺序，给其加上时间戳，</a:t>
            </a:r>
            <a:endParaRPr sz="1260">
              <a:latin typeface="Arial"/>
              <a:ea typeface="Arial"/>
              <a:cs typeface="Arial"/>
              <a:sym typeface="Arial"/>
            </a:endParaRPr>
          </a:p>
          <a:p>
            <a:pPr lvl="0" marL="0" indent="0" defTabSz="640079">
              <a:spcBef>
                <a:spcPts val="0"/>
              </a:spcBef>
              <a:buSzTx/>
              <a:buFontTx/>
              <a:buNone/>
              <a:defRPr sz="1800"/>
            </a:pPr>
            <a:r>
              <a:rPr sz="1260"/>
              <a:t>前面一笔交易成功后，整个交易链被公认后，下一笔交易是基于上一笔交易来生成的，整个交易就是一个交易链，</a:t>
            </a:r>
            <a:endParaRPr sz="1260">
              <a:latin typeface="Arial"/>
              <a:ea typeface="Arial"/>
              <a:cs typeface="Arial"/>
              <a:sym typeface="Arial"/>
            </a:endParaRPr>
          </a:p>
          <a:p>
            <a:pPr lvl="0" marL="0" indent="0" defTabSz="640079">
              <a:spcBef>
                <a:spcPts val="0"/>
              </a:spcBef>
              <a:buSzTx/>
              <a:buFontTx/>
              <a:buNone/>
              <a:defRPr sz="1800"/>
            </a:pPr>
            <a:r>
              <a:rPr sz="1260"/>
              <a:t>这样才能保证不被双重支付。</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3.</a:t>
            </a:r>
            <a:r>
              <a:rPr sz="1260"/>
              <a:t>比特币会对前一次的交易和下一位拥有者的公钥签署一个数字签名，</a:t>
            </a:r>
            <a:endParaRPr sz="1260">
              <a:latin typeface="Arial"/>
              <a:ea typeface="Arial"/>
              <a:cs typeface="Arial"/>
              <a:sym typeface="Arial"/>
            </a:endParaRPr>
          </a:p>
          <a:p>
            <a:pPr lvl="0" marL="0" indent="0" defTabSz="640079">
              <a:spcBef>
                <a:spcPts val="0"/>
              </a:spcBef>
              <a:buSzTx/>
              <a:buFontTx/>
              <a:buNone/>
              <a:defRPr sz="1800"/>
            </a:pPr>
            <a:r>
              <a:rPr sz="1260"/>
              <a:t>将这个签名附加在比特币的末尾发送给下一位所有者</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latin typeface="Arial"/>
                <a:ea typeface="Arial"/>
                <a:cs typeface="Arial"/>
                <a:sym typeface="Arial"/>
              </a:rPr>
              <a:t>4.</a:t>
            </a:r>
            <a:r>
              <a:rPr sz="1260"/>
              <a:t> 需要投入计算资源对交易进行确认：交易的确认，需要投入计算资源来确认，比特币引入了工作量证明，</a:t>
            </a:r>
            <a:endParaRPr sz="1260">
              <a:latin typeface="Arial"/>
              <a:ea typeface="Arial"/>
              <a:cs typeface="Arial"/>
              <a:sym typeface="Arial"/>
            </a:endParaRPr>
          </a:p>
          <a:p>
            <a:pPr lvl="0" marL="0" indent="0" defTabSz="640079">
              <a:spcBef>
                <a:spcPts val="0"/>
              </a:spcBef>
              <a:buSzTx/>
              <a:buFontTx/>
              <a:buNone/>
              <a:defRPr sz="1800"/>
            </a:pPr>
            <a:r>
              <a:rPr sz="1260"/>
              <a:t>矿工投入计算力来打包交易，若需修改某个区块上的交易，需重新计算自区块以来所有区块，</a:t>
            </a:r>
            <a:endParaRPr sz="1260">
              <a:latin typeface="Arial"/>
              <a:ea typeface="Arial"/>
              <a:cs typeface="Arial"/>
              <a:sym typeface="Arial"/>
            </a:endParaRPr>
          </a:p>
          <a:p>
            <a:pPr lvl="0" marL="0" indent="0" defTabSz="640079">
              <a:spcBef>
                <a:spcPts val="0"/>
              </a:spcBef>
              <a:buSzTx/>
              <a:buFontTx/>
              <a:buNone/>
              <a:defRPr sz="1800"/>
            </a:pPr>
            <a:r>
              <a:rPr sz="1260"/>
              <a:t>参考比特币网络目前的算力，这在数学上几乎是不可能的。</a:t>
            </a:r>
            <a:endParaRPr sz="1260">
              <a:latin typeface="Arial"/>
              <a:ea typeface="Arial"/>
              <a:cs typeface="Arial"/>
              <a:sym typeface="Arial"/>
            </a:endParaRPr>
          </a:p>
          <a:p>
            <a:pPr lvl="0" marL="0" indent="0" defTabSz="640079">
              <a:spcBef>
                <a:spcPts val="0"/>
              </a:spcBef>
              <a:buSzTx/>
              <a:buFontTx/>
              <a:buNone/>
              <a:defRPr sz="1800"/>
            </a:pPr>
            <a:endParaRPr sz="1260">
              <a:latin typeface="Arial"/>
              <a:ea typeface="Arial"/>
              <a:cs typeface="Arial"/>
              <a:sym typeface="Arial"/>
            </a:endParaRPr>
          </a:p>
          <a:p>
            <a:pPr lvl="0" marL="0" indent="0" defTabSz="640079">
              <a:spcBef>
                <a:spcPts val="0"/>
              </a:spcBef>
              <a:buSzTx/>
              <a:buFontTx/>
              <a:buNone/>
              <a:defRPr sz="1800"/>
            </a:pPr>
            <a:r>
              <a:rPr sz="1260"/>
              <a:t>在比特币的挖矿中只有</a:t>
            </a:r>
            <a:r>
              <a:rPr sz="1260">
                <a:latin typeface="Arial"/>
                <a:ea typeface="Arial"/>
                <a:cs typeface="Arial"/>
                <a:sym typeface="Arial"/>
              </a:rPr>
              <a:t>6</a:t>
            </a:r>
            <a:r>
              <a:rPr sz="1260"/>
              <a:t>个区块被确认，才会把区块加入到区块链</a:t>
            </a:r>
            <a:endParaRPr sz="1260">
              <a:latin typeface="Arial"/>
              <a:ea typeface="Arial"/>
              <a:cs typeface="Arial"/>
              <a:sym typeface="Arial"/>
            </a:endParaRPr>
          </a:p>
          <a:p>
            <a:pPr lvl="0" marL="0" indent="0" defTabSz="640079">
              <a:spcBef>
                <a:spcPts val="0"/>
              </a:spcBef>
              <a:buSzTx/>
              <a:buFontTx/>
              <a:buNone/>
              <a:defRPr sz="1800"/>
            </a:pPr>
            <a:r>
              <a:rPr sz="1260"/>
              <a:t>也就是一笔交易需要等待至少</a:t>
            </a:r>
            <a:r>
              <a:rPr sz="1260">
                <a:latin typeface="Arial"/>
                <a:ea typeface="Arial"/>
                <a:cs typeface="Arial"/>
                <a:sym typeface="Arial"/>
              </a:rPr>
              <a:t>60</a:t>
            </a:r>
            <a:r>
              <a:rPr sz="1260"/>
              <a:t>分钟才能确认的</a:t>
            </a:r>
            <a:r>
              <a:rPr sz="1260">
                <a:latin typeface="Arial"/>
                <a:ea typeface="Arial"/>
                <a:cs typeface="Arial"/>
                <a:sym typeface="Arial"/>
              </a:rPr>
              <a:t>,</a:t>
            </a:r>
            <a:r>
              <a:rPr sz="1260"/>
              <a:t>这也是比特币交易的优点，也是缺点</a:t>
            </a:r>
          </a:p>
        </p:txBody>
      </p:sp>
      <p:sp>
        <p:nvSpPr>
          <p:cNvPr id="169" name="Shape 16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72" name="Shape 172"/>
          <p:cNvSpPr/>
          <p:nvPr/>
        </p:nvSpPr>
        <p:spPr>
          <a:xfrm>
            <a:off x="424749" y="1517650"/>
            <a:ext cx="1962598" cy="1790949"/>
          </a:xfrm>
          <a:prstGeom prst="rect">
            <a:avLst/>
          </a:prstGeom>
          <a:gradFill>
            <a:gsLst>
              <a:gs pos="0">
                <a:srgbClr val="2A869F"/>
              </a:gs>
              <a:gs pos="80000">
                <a:srgbClr val="37B1D1"/>
              </a:gs>
              <a:gs pos="100000">
                <a:srgbClr val="34B3D5"/>
              </a:gs>
            </a:gsLst>
            <a:lin ang="16200000"/>
          </a:gradFill>
          <a:ln>
            <a:solidFill>
              <a:srgbClr val="46AAC4"/>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a:solidFill>
                  <a:srgbClr val="FFFFFF"/>
                </a:solidFill>
              </a:defRPr>
            </a:lvl1pPr>
          </a:lstStyle>
          <a:p>
            <a:pPr lvl="0">
              <a:defRPr>
                <a:solidFill>
                  <a:srgbClr val="000000"/>
                </a:solidFill>
              </a:defRPr>
            </a:pPr>
            <a:r>
              <a:rPr>
                <a:solidFill>
                  <a:srgbClr val="FFFFFF"/>
                </a:solidFill>
              </a:rPr>
              <a:t>       某区块</a:t>
            </a:r>
          </a:p>
        </p:txBody>
      </p:sp>
      <p:sp>
        <p:nvSpPr>
          <p:cNvPr id="173" name="Shape 173"/>
          <p:cNvSpPr/>
          <p:nvPr/>
        </p:nvSpPr>
        <p:spPr>
          <a:xfrm>
            <a:off x="2787972" y="1517650"/>
            <a:ext cx="2954269" cy="1790949"/>
          </a:xfrm>
          <a:prstGeom prst="rect">
            <a:avLst/>
          </a:prstGeom>
          <a:gradFill>
            <a:gsLst>
              <a:gs pos="0">
                <a:srgbClr val="C96D20"/>
              </a:gs>
              <a:gs pos="80000">
                <a:srgbClr val="FF9034"/>
              </a:gs>
              <a:gs pos="100000">
                <a:srgbClr val="FF9035"/>
              </a:gs>
            </a:gsLst>
            <a:lin ang="16200000"/>
          </a:gradFill>
          <a:ln>
            <a:solidFill>
              <a:srgbClr val="4A7EBB"/>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lvl="0"/>
            <a:r>
              <a:rPr>
                <a:solidFill>
                  <a:srgbClr val="FFFFFF"/>
                </a:solidFill>
              </a:rPr>
              <a:t>       x区块</a:t>
            </a:r>
            <a:endParaRPr>
              <a:solidFill>
                <a:srgbClr val="FFFFFF"/>
              </a:solidFill>
            </a:endParaRPr>
          </a:p>
          <a:p>
            <a:pPr lvl="0"/>
            <a:endParaRPr>
              <a:solidFill>
                <a:srgbClr val="FFFFFF"/>
              </a:solidFill>
            </a:endParaRPr>
          </a:p>
          <a:p>
            <a:pPr lvl="0"/>
            <a:r>
              <a:rPr>
                <a:solidFill>
                  <a:srgbClr val="FFFFFF"/>
                </a:solidFill>
              </a:rPr>
              <a:t>   张三给李四转账</a:t>
            </a:r>
            <a:endParaRPr>
              <a:solidFill>
                <a:srgbClr val="FFFFFF"/>
              </a:solidFill>
            </a:endParaRPr>
          </a:p>
          <a:p>
            <a:pPr lvl="0"/>
            <a:r>
              <a:rPr>
                <a:solidFill>
                  <a:srgbClr val="FFFFFF"/>
                </a:solidFill>
              </a:rPr>
              <a:t>   张三消费（输入）： 100</a:t>
            </a:r>
            <a:endParaRPr>
              <a:solidFill>
                <a:srgbClr val="FFFFFF"/>
              </a:solidFill>
            </a:endParaRPr>
          </a:p>
          <a:p>
            <a:pPr lvl="0"/>
            <a:r>
              <a:rPr>
                <a:solidFill>
                  <a:srgbClr val="FFFFFF"/>
                </a:solidFill>
              </a:rPr>
              <a:t>   李四接收（输出）： 100</a:t>
            </a:r>
            <a:endParaRPr>
              <a:solidFill>
                <a:srgbClr val="FFFFFF"/>
              </a:solidFill>
            </a:endParaRPr>
          </a:p>
        </p:txBody>
      </p:sp>
      <p:sp>
        <p:nvSpPr>
          <p:cNvPr id="174" name="Shape 174"/>
          <p:cNvSpPr/>
          <p:nvPr/>
        </p:nvSpPr>
        <p:spPr>
          <a:xfrm>
            <a:off x="5991505" y="1517650"/>
            <a:ext cx="2954268" cy="1790949"/>
          </a:xfrm>
          <a:prstGeom prst="rect">
            <a:avLst/>
          </a:prstGeom>
          <a:gradFill>
            <a:gsLst>
              <a:gs pos="0">
                <a:srgbClr val="2A869F"/>
              </a:gs>
              <a:gs pos="80000">
                <a:srgbClr val="37B1D1"/>
              </a:gs>
              <a:gs pos="100000">
                <a:srgbClr val="34B3D5"/>
              </a:gs>
            </a:gsLst>
            <a:lin ang="16200000"/>
          </a:gradFill>
          <a:ln>
            <a:solidFill>
              <a:srgbClr val="46AAC4"/>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0" tIns="0" rIns="0" bIns="0" anchor="ctr"/>
          <a:lstStyle/>
          <a:p>
            <a:pPr lvl="0"/>
            <a:r>
              <a:rPr>
                <a:solidFill>
                  <a:srgbClr val="FFFFFF"/>
                </a:solidFill>
              </a:rPr>
              <a:t>       y区块</a:t>
            </a:r>
            <a:endParaRPr>
              <a:solidFill>
                <a:srgbClr val="FFFFFF"/>
              </a:solidFill>
            </a:endParaRPr>
          </a:p>
          <a:p>
            <a:pPr lvl="0"/>
            <a:endParaRPr>
              <a:solidFill>
                <a:srgbClr val="FFFFFF"/>
              </a:solidFill>
            </a:endParaRPr>
          </a:p>
          <a:p>
            <a:pPr lvl="0"/>
            <a:r>
              <a:rPr>
                <a:solidFill>
                  <a:srgbClr val="FFFFFF"/>
                </a:solidFill>
              </a:rPr>
              <a:t>   张三给王五转账</a:t>
            </a:r>
            <a:endParaRPr>
              <a:solidFill>
                <a:srgbClr val="FFFFFF"/>
              </a:solidFill>
            </a:endParaRPr>
          </a:p>
          <a:p>
            <a:pPr lvl="0"/>
            <a:r>
              <a:rPr>
                <a:solidFill>
                  <a:srgbClr val="FFFFFF"/>
                </a:solidFill>
              </a:rPr>
              <a:t>   张三消费（输入）： 100</a:t>
            </a:r>
            <a:endParaRPr>
              <a:solidFill>
                <a:srgbClr val="FFFFFF"/>
              </a:solidFill>
            </a:endParaRPr>
          </a:p>
          <a:p>
            <a:pPr lvl="0"/>
            <a:r>
              <a:rPr>
                <a:solidFill>
                  <a:srgbClr val="FFFFFF"/>
                </a:solidFill>
              </a:rPr>
              <a:t>   王五接收（输出）： 100</a:t>
            </a:r>
            <a:endParaRPr>
              <a:solidFill>
                <a:srgbClr val="FFFFFF"/>
              </a:solidFill>
            </a:endParaRPr>
          </a:p>
        </p:txBody>
      </p:sp>
      <p:sp>
        <p:nvSpPr>
          <p:cNvPr id="175" name="Shape 175"/>
          <p:cNvSpPr/>
          <p:nvPr/>
        </p:nvSpPr>
        <p:spPr>
          <a:xfrm>
            <a:off x="3984436" y="3564789"/>
            <a:ext cx="561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孤块</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78" name="Shape 178"/>
          <p:cNvSpPr/>
          <p:nvPr/>
        </p:nvSpPr>
        <p:spPr>
          <a:xfrm>
            <a:off x="1383030" y="2214879"/>
            <a:ext cx="6927693" cy="713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500"/>
            </a:lvl1pPr>
          </a:lstStyle>
          <a:p>
            <a:pPr lvl="0">
              <a:defRPr sz="1800"/>
            </a:pPr>
            <a:r>
              <a:rPr sz="3500"/>
              <a:t>理论点4:UTXO交易机制和数字签名</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lIns="0" tIns="0" rIns="0" bIns="0"/>
          <a:lstStyle>
            <a:lvl1pPr algn="l"/>
          </a:lstStyle>
          <a:p>
            <a:pPr lvl="0">
              <a:defRPr sz="1800"/>
            </a:pPr>
            <a:r>
              <a:rPr sz="3600"/>
              <a:t>UTXO和数字签名的简单理解</a:t>
            </a:r>
          </a:p>
        </p:txBody>
      </p:sp>
      <p:sp>
        <p:nvSpPr>
          <p:cNvPr id="181" name="Shape 181"/>
          <p:cNvSpPr/>
          <p:nvPr>
            <p:ph type="body" idx="1"/>
          </p:nvPr>
        </p:nvSpPr>
        <p:spPr>
          <a:xfrm>
            <a:off x="457200" y="1200150"/>
            <a:ext cx="8229600" cy="3943351"/>
          </a:xfrm>
          <a:prstGeom prst="rect">
            <a:avLst/>
          </a:prstGeom>
        </p:spPr>
        <p:txBody>
          <a:bodyPr/>
          <a:lstStyle/>
          <a:p>
            <a:pPr lvl="0" marL="0" indent="0">
              <a:lnSpc>
                <a:spcPct val="90000"/>
              </a:lnSpc>
              <a:spcBef>
                <a:spcPts val="1000"/>
              </a:spcBef>
              <a:buSzTx/>
              <a:buFontTx/>
              <a:buNone/>
              <a:defRPr sz="1800"/>
            </a:pPr>
            <a:r>
              <a:rPr>
                <a:latin typeface="Arial"/>
                <a:ea typeface="Arial"/>
                <a:cs typeface="Arial"/>
                <a:sym typeface="Arial"/>
              </a:rPr>
              <a:t>在比特币中一笔消费被称为引用上一笔交易的输入，一笔转账被称为交易中对某个地址的比特币输出</a:t>
            </a:r>
            <a:endParaRPr>
              <a:latin typeface="Arial"/>
              <a:ea typeface="Arial"/>
              <a:cs typeface="Arial"/>
              <a:sym typeface="Arial"/>
            </a:endParaRPr>
          </a:p>
          <a:p>
            <a:pPr lvl="0" marL="0" indent="0">
              <a:lnSpc>
                <a:spcPct val="90000"/>
              </a:lnSpc>
              <a:spcBef>
                <a:spcPts val="1000"/>
              </a:spcBef>
              <a:buSzTx/>
              <a:buFontTx/>
              <a:buNone/>
              <a:defRPr sz="1800"/>
            </a:pPr>
            <a:endParaRPr>
              <a:latin typeface="Arial"/>
              <a:ea typeface="Arial"/>
              <a:cs typeface="Arial"/>
              <a:sym typeface="Arial"/>
            </a:endParaRPr>
          </a:p>
          <a:p>
            <a:pPr lvl="0" marL="0" indent="0">
              <a:lnSpc>
                <a:spcPct val="90000"/>
              </a:lnSpc>
              <a:spcBef>
                <a:spcPts val="1000"/>
              </a:spcBef>
              <a:buSzTx/>
              <a:buFontTx/>
              <a:buNone/>
              <a:defRPr sz="1800"/>
            </a:pPr>
            <a:r>
              <a:t>张三有</a:t>
            </a:r>
            <a:r>
              <a:rPr>
                <a:latin typeface="Arial"/>
                <a:ea typeface="Arial"/>
                <a:cs typeface="Arial"/>
                <a:sym typeface="Arial"/>
              </a:rPr>
              <a:t>100</a:t>
            </a:r>
            <a:r>
              <a:t>元的</a:t>
            </a:r>
            <a:r>
              <a:rPr>
                <a:latin typeface="Arial"/>
                <a:ea typeface="Arial"/>
                <a:cs typeface="Arial"/>
                <a:sym typeface="Arial"/>
              </a:rPr>
              <a:t>UTXO</a:t>
            </a:r>
            <a:r>
              <a:t>，</a:t>
            </a:r>
            <a:r>
              <a:rPr>
                <a:latin typeface="Arial"/>
                <a:ea typeface="Arial"/>
                <a:cs typeface="Arial"/>
                <a:sym typeface="Arial"/>
              </a:rPr>
              <a:t>UTXO</a:t>
            </a:r>
            <a:r>
              <a:t>是不能细分的，就好像不能把现金撕开用是一个道理。所以只能先全部给到李四，然后李四再找零</a:t>
            </a:r>
            <a:r>
              <a:rPr>
                <a:latin typeface="Arial"/>
                <a:ea typeface="Arial"/>
                <a:cs typeface="Arial"/>
                <a:sym typeface="Arial"/>
              </a:rPr>
              <a:t>20</a:t>
            </a:r>
            <a:r>
              <a:t>元。</a:t>
            </a:r>
          </a:p>
          <a:p>
            <a:pPr lvl="0" marL="0" indent="0">
              <a:lnSpc>
                <a:spcPct val="90000"/>
              </a:lnSpc>
              <a:spcBef>
                <a:spcPts val="1000"/>
              </a:spcBef>
              <a:buSzTx/>
              <a:buFontTx/>
              <a:buNone/>
              <a:defRPr sz="1800"/>
            </a:pPr>
          </a:p>
          <a:p>
            <a:pPr lvl="0" marL="0" indent="0">
              <a:lnSpc>
                <a:spcPct val="90000"/>
              </a:lnSpc>
              <a:spcBef>
                <a:spcPts val="1000"/>
              </a:spcBef>
              <a:buSzTx/>
              <a:buFontTx/>
              <a:buNone/>
              <a:defRPr sz="1800"/>
            </a:pPr>
            <a:r>
              <a:t>交易完成后产生了</a:t>
            </a:r>
            <a:r>
              <a:rPr>
                <a:latin typeface="Arial"/>
                <a:ea typeface="Arial"/>
                <a:cs typeface="Arial"/>
                <a:sym typeface="Arial"/>
              </a:rPr>
              <a:t>2</a:t>
            </a:r>
            <a:r>
              <a:t>个</a:t>
            </a:r>
            <a:r>
              <a:rPr>
                <a:latin typeface="Arial"/>
                <a:ea typeface="Arial"/>
                <a:cs typeface="Arial"/>
                <a:sym typeface="Arial"/>
              </a:rPr>
              <a:t>UTXO</a:t>
            </a:r>
            <a:r>
              <a:t>，一个是李四的</a:t>
            </a:r>
            <a:r>
              <a:rPr>
                <a:latin typeface="Arial"/>
                <a:ea typeface="Arial"/>
                <a:cs typeface="Arial"/>
                <a:sym typeface="Arial"/>
              </a:rPr>
              <a:t>80</a:t>
            </a:r>
            <a:r>
              <a:t>元，一个是找给张三的</a:t>
            </a:r>
            <a:r>
              <a:rPr>
                <a:latin typeface="Arial"/>
                <a:ea typeface="Arial"/>
                <a:cs typeface="Arial"/>
                <a:sym typeface="Arial"/>
              </a:rPr>
              <a:t>20</a:t>
            </a:r>
            <a:r>
              <a:t>元。</a:t>
            </a:r>
          </a:p>
          <a:p>
            <a:pPr lvl="0" marL="0" indent="0">
              <a:lnSpc>
                <a:spcPct val="90000"/>
              </a:lnSpc>
              <a:spcBef>
                <a:spcPts val="1000"/>
              </a:spcBef>
              <a:buSzTx/>
              <a:buFontTx/>
              <a:buNone/>
              <a:defRPr sz="1800"/>
            </a:pPr>
          </a:p>
          <a:p>
            <a:pPr lvl="0" marL="0" indent="0">
              <a:lnSpc>
                <a:spcPct val="90000"/>
              </a:lnSpc>
              <a:spcBef>
                <a:spcPts val="1000"/>
              </a:spcBef>
              <a:buSzTx/>
              <a:buFontTx/>
              <a:buNone/>
              <a:defRPr sz="1800"/>
            </a:pPr>
            <a:r>
              <a:t>然而张三给李四20个比特币和给自己的80个比特币，他都需要签名确认</a:t>
            </a:r>
          </a:p>
        </p:txBody>
      </p:sp>
      <p:sp>
        <p:nvSpPr>
          <p:cNvPr id="182" name="Shape 182"/>
          <p:cNvSpPr/>
          <p:nvPr>
            <p:ph type="sldNum" sz="quarter" idx="2"/>
          </p:nvPr>
        </p:nvSpPr>
        <p:spPr>
          <a:xfrm>
            <a:off x="6499778" y="4778468"/>
            <a:ext cx="2133601"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lIns="0" tIns="0" rIns="0" bIns="0"/>
          <a:lstStyle>
            <a:lvl1pPr algn="l"/>
          </a:lstStyle>
          <a:p>
            <a:pPr lvl="0">
              <a:defRPr sz="1800"/>
            </a:pPr>
            <a:r>
              <a:rPr sz="3600"/>
              <a:t>应用场景</a:t>
            </a:r>
          </a:p>
        </p:txBody>
      </p:sp>
      <p:sp>
        <p:nvSpPr>
          <p:cNvPr id="77" name="Shape 7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78" name="Shape 78"/>
          <p:cNvSpPr/>
          <p:nvPr/>
        </p:nvSpPr>
        <p:spPr>
          <a:xfrm>
            <a:off x="519430" y="1440180"/>
            <a:ext cx="9019541" cy="6263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1.金融服务，征信和权属管理</a:t>
            </a:r>
          </a:p>
          <a:p>
            <a:pPr lvl="0"/>
          </a:p>
          <a:p>
            <a:pPr lvl="0"/>
            <a:r>
              <a:t>2。贸易管理：区块链技术可以帮助自动化国际贸易和物流供应链领域中繁琐的手续和流程。基于区块链设计的贸易管理方案会为参与的多方企业带来极大的便利。另外，贸易中销售和法律合同的数字化、货物监控与检测、实时支付等方向都可能成为创业公司的突破口。</a:t>
            </a:r>
          </a:p>
          <a:p>
            <a:pPr lvl="0"/>
          </a:p>
          <a:p>
            <a:pPr lvl="0"/>
          </a:p>
          <a:p>
            <a:pPr lvl="0"/>
            <a:r>
              <a:t>3.资源共享和电子游戏</a:t>
            </a:r>
          </a:p>
          <a:p>
            <a:pPr lvl="0"/>
          </a:p>
          <a:p>
            <a:pPr lvl="0"/>
          </a:p>
          <a:p>
            <a:pPr lvl="0"/>
          </a:p>
          <a:p>
            <a:pPr lvl="0"/>
          </a:p>
          <a:p>
            <a:pPr lvl="0"/>
          </a:p>
          <a:p>
            <a:pPr lvl="0"/>
          </a:p>
          <a:p>
            <a:pPr lvl="0"/>
          </a:p>
          <a:p>
            <a:pPr lvl="0"/>
          </a:p>
          <a:p>
            <a:pPr lvl="0"/>
          </a:p>
          <a:p>
            <a:pPr lvl="0"/>
          </a:p>
          <a:p>
            <a:pPr lvl="0"/>
          </a:p>
          <a:p>
            <a:pPr lvl="0"/>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457200" y="558972"/>
            <a:ext cx="8229600" cy="724424"/>
          </a:xfrm>
          <a:prstGeom prst="rect">
            <a:avLst/>
          </a:prstGeom>
        </p:spPr>
        <p:txBody>
          <a:bodyPr/>
          <a:lstStyle/>
          <a:p>
            <a:pPr lvl="0" algn="l">
              <a:lnSpc>
                <a:spcPct val="90000"/>
              </a:lnSpc>
              <a:defRPr sz="1800"/>
            </a:pPr>
            <a:r>
              <a:rPr sz="4100"/>
              <a:t>完成几个</a:t>
            </a:r>
            <a:r>
              <a:rPr sz="4100">
                <a:latin typeface="Arial"/>
                <a:ea typeface="Arial"/>
                <a:cs typeface="Arial"/>
                <a:sym typeface="Arial"/>
              </a:rPr>
              <a:t>UTXO</a:t>
            </a:r>
            <a:r>
              <a:rPr sz="4100"/>
              <a:t>的例子</a:t>
            </a:r>
          </a:p>
        </p:txBody>
      </p:sp>
      <p:sp>
        <p:nvSpPr>
          <p:cNvPr id="185" name="Shape 185"/>
          <p:cNvSpPr/>
          <p:nvPr>
            <p:ph type="body" idx="1"/>
          </p:nvPr>
        </p:nvSpPr>
        <p:spPr>
          <a:xfrm>
            <a:off x="457200" y="1327150"/>
            <a:ext cx="8229600" cy="3943351"/>
          </a:xfrm>
          <a:prstGeom prst="rect">
            <a:avLst/>
          </a:prstGeom>
        </p:spPr>
        <p:txBody>
          <a:bodyPr/>
          <a:lstStyle/>
          <a:p>
            <a:pPr lvl="0" marL="0" indent="0" defTabSz="777240">
              <a:spcBef>
                <a:spcPts val="0"/>
              </a:spcBef>
              <a:buSzTx/>
              <a:buFontTx/>
              <a:buNone/>
              <a:defRPr sz="1800"/>
            </a:pPr>
            <a:r>
              <a:rPr sz="1530">
                <a:latin typeface="Arial"/>
                <a:ea typeface="Arial"/>
                <a:cs typeface="Arial"/>
                <a:sym typeface="Arial"/>
              </a:rPr>
              <a:t>1. </a:t>
            </a:r>
            <a:r>
              <a:rPr sz="1530"/>
              <a:t>中本聪挖出了第</a:t>
            </a:r>
            <a:r>
              <a:rPr sz="1530">
                <a:latin typeface="Arial"/>
                <a:ea typeface="Arial"/>
                <a:cs typeface="Arial"/>
                <a:sym typeface="Arial"/>
              </a:rPr>
              <a:t>1</a:t>
            </a:r>
            <a:r>
              <a:rPr sz="1530"/>
              <a:t>个区块叫做创世区块，被奖励了</a:t>
            </a:r>
            <a:r>
              <a:rPr sz="1530">
                <a:latin typeface="Arial"/>
                <a:ea typeface="Arial"/>
                <a:cs typeface="Arial"/>
                <a:sym typeface="Arial"/>
              </a:rPr>
              <a:t>50</a:t>
            </a:r>
            <a:r>
              <a:rPr sz="1530"/>
              <a:t>个</a:t>
            </a:r>
            <a:r>
              <a:rPr sz="1530">
                <a:latin typeface="Arial"/>
                <a:ea typeface="Arial"/>
                <a:cs typeface="Arial"/>
                <a:sym typeface="Arial"/>
              </a:rPr>
              <a:t>BTC</a:t>
            </a:r>
            <a:r>
              <a:rPr sz="1530"/>
              <a:t>，我们把这个奖励叫</a:t>
            </a:r>
            <a:r>
              <a:rPr sz="1530">
                <a:latin typeface="Arial"/>
                <a:ea typeface="Arial"/>
                <a:cs typeface="Arial"/>
                <a:sym typeface="Arial"/>
              </a:rPr>
              <a:t>coinbase</a:t>
            </a:r>
            <a:r>
              <a:rPr sz="1530"/>
              <a:t>奖励</a:t>
            </a:r>
            <a:endParaRPr sz="1530">
              <a:latin typeface="Arial"/>
              <a:ea typeface="Arial"/>
              <a:cs typeface="Arial"/>
              <a:sym typeface="Arial"/>
            </a:endParaRPr>
          </a:p>
          <a:p>
            <a:pPr lvl="0" marL="0" indent="0" defTabSz="777240">
              <a:spcBef>
                <a:spcPts val="0"/>
              </a:spcBef>
              <a:buSzTx/>
              <a:buFontTx/>
              <a:buNone/>
              <a:defRPr sz="1800"/>
            </a:pPr>
            <a:r>
              <a:rPr sz="1530"/>
              <a:t>如果用</a:t>
            </a:r>
            <a:r>
              <a:rPr sz="1530">
                <a:latin typeface="Arial"/>
                <a:ea typeface="Arial"/>
                <a:cs typeface="Arial"/>
                <a:sym typeface="Arial"/>
              </a:rPr>
              <a:t>utxo</a:t>
            </a:r>
            <a:r>
              <a:rPr sz="1530"/>
              <a:t>我们应该如何填写该账交易实例</a:t>
            </a:r>
            <a:endParaRPr sz="1530">
              <a:latin typeface="Arial"/>
              <a:ea typeface="Arial"/>
              <a:cs typeface="Arial"/>
              <a:sym typeface="Arial"/>
            </a:endParaRPr>
          </a:p>
          <a:p>
            <a:pPr lvl="0" marL="0" indent="0" defTabSz="777240">
              <a:spcBef>
                <a:spcPts val="0"/>
              </a:spcBef>
              <a:buSzTx/>
              <a:buFontTx/>
              <a:buNone/>
              <a:defRPr sz="1800"/>
            </a:pPr>
            <a:endParaRPr sz="1530">
              <a:latin typeface="Arial"/>
              <a:ea typeface="Arial"/>
              <a:cs typeface="Arial"/>
              <a:sym typeface="Arial"/>
            </a:endParaRPr>
          </a:p>
          <a:p>
            <a:pPr lvl="0" marL="0" indent="0" defTabSz="777240">
              <a:spcBef>
                <a:spcPts val="0"/>
              </a:spcBef>
              <a:buSzTx/>
              <a:buFontTx/>
              <a:buNone/>
              <a:defRPr sz="1800"/>
            </a:pPr>
            <a:endParaRPr sz="1530">
              <a:latin typeface="Arial"/>
              <a:ea typeface="Arial"/>
              <a:cs typeface="Arial"/>
              <a:sym typeface="Arial"/>
            </a:endParaRPr>
          </a:p>
          <a:p>
            <a:pPr lvl="0" marL="0" indent="0" defTabSz="777240">
              <a:spcBef>
                <a:spcPts val="0"/>
              </a:spcBef>
              <a:buSzTx/>
              <a:buFontTx/>
              <a:buNone/>
              <a:defRPr sz="1800"/>
            </a:pPr>
            <a:r>
              <a:rPr sz="1530">
                <a:latin typeface="Arial"/>
                <a:ea typeface="Arial"/>
                <a:cs typeface="Arial"/>
                <a:sym typeface="Arial"/>
              </a:rPr>
              <a:t>2.</a:t>
            </a:r>
            <a:r>
              <a:rPr sz="1530"/>
              <a:t>中本聪给张三转了</a:t>
            </a:r>
            <a:r>
              <a:rPr sz="1530">
                <a:latin typeface="Arial"/>
                <a:ea typeface="Arial"/>
                <a:cs typeface="Arial"/>
                <a:sym typeface="Arial"/>
              </a:rPr>
              <a:t>10</a:t>
            </a:r>
            <a:r>
              <a:rPr sz="1530"/>
              <a:t>个比特币</a:t>
            </a:r>
            <a:r>
              <a:rPr sz="1530">
                <a:latin typeface="Arial"/>
                <a:ea typeface="Arial"/>
                <a:cs typeface="Arial"/>
                <a:sym typeface="Arial"/>
              </a:rPr>
              <a:t>,</a:t>
            </a:r>
            <a:r>
              <a:rPr sz="1530"/>
              <a:t>并且是中本聪自己挖矿确认了找个区块，这时中本聪应该有多少个</a:t>
            </a:r>
            <a:r>
              <a:rPr sz="1530">
                <a:latin typeface="Arial"/>
                <a:ea typeface="Arial"/>
                <a:cs typeface="Arial"/>
                <a:sym typeface="Arial"/>
              </a:rPr>
              <a:t>BTC</a:t>
            </a:r>
            <a:r>
              <a:rPr sz="1530"/>
              <a:t>？</a:t>
            </a:r>
            <a:endParaRPr sz="1530">
              <a:latin typeface="Arial"/>
              <a:ea typeface="Arial"/>
              <a:cs typeface="Arial"/>
              <a:sym typeface="Arial"/>
            </a:endParaRPr>
          </a:p>
          <a:p>
            <a:pPr lvl="0" marL="0" indent="0" defTabSz="777240">
              <a:spcBef>
                <a:spcPts val="0"/>
              </a:spcBef>
              <a:buSzTx/>
              <a:buFontTx/>
              <a:buNone/>
              <a:defRPr sz="1800"/>
            </a:pPr>
            <a:r>
              <a:rPr sz="1530"/>
              <a:t>    张三又有多少个比特币？</a:t>
            </a:r>
            <a:endParaRPr sz="1530">
              <a:latin typeface="Arial"/>
              <a:ea typeface="Arial"/>
              <a:cs typeface="Arial"/>
              <a:sym typeface="Arial"/>
            </a:endParaRPr>
          </a:p>
          <a:p>
            <a:pPr lvl="0" marL="0" indent="0" defTabSz="777240">
              <a:spcBef>
                <a:spcPts val="0"/>
              </a:spcBef>
              <a:buSzTx/>
              <a:buFontTx/>
              <a:buNone/>
              <a:defRPr sz="1800"/>
            </a:pPr>
            <a:endParaRPr sz="1530">
              <a:latin typeface="Arial"/>
              <a:ea typeface="Arial"/>
              <a:cs typeface="Arial"/>
              <a:sym typeface="Arial"/>
            </a:endParaRPr>
          </a:p>
          <a:p>
            <a:pPr lvl="0" marL="0" indent="0" defTabSz="777240">
              <a:spcBef>
                <a:spcPts val="0"/>
              </a:spcBef>
              <a:buSzTx/>
              <a:buFontTx/>
              <a:buNone/>
              <a:defRPr sz="1800"/>
            </a:pPr>
            <a:endParaRPr sz="1530">
              <a:latin typeface="Arial"/>
              <a:ea typeface="Arial"/>
              <a:cs typeface="Arial"/>
              <a:sym typeface="Arial"/>
            </a:endParaRPr>
          </a:p>
          <a:p>
            <a:pPr lvl="0" marL="0" indent="0" defTabSz="777240">
              <a:spcBef>
                <a:spcPts val="0"/>
              </a:spcBef>
              <a:buSzTx/>
              <a:buFontTx/>
              <a:buNone/>
              <a:defRPr sz="1800"/>
            </a:pPr>
            <a:r>
              <a:rPr sz="1530">
                <a:latin typeface="Arial"/>
                <a:ea typeface="Arial"/>
                <a:cs typeface="Arial"/>
                <a:sym typeface="Arial"/>
              </a:rPr>
              <a:t>3.</a:t>
            </a:r>
            <a:r>
              <a:rPr sz="1530"/>
              <a:t>张三有</a:t>
            </a:r>
            <a:r>
              <a:rPr sz="1530">
                <a:latin typeface="Arial"/>
                <a:ea typeface="Arial"/>
                <a:cs typeface="Arial"/>
                <a:sym typeface="Arial"/>
              </a:rPr>
              <a:t>10</a:t>
            </a:r>
            <a:r>
              <a:rPr sz="1530"/>
              <a:t>个比特币，张三第</a:t>
            </a:r>
            <a:r>
              <a:rPr sz="1530">
                <a:latin typeface="Arial"/>
                <a:ea typeface="Arial"/>
                <a:cs typeface="Arial"/>
                <a:sym typeface="Arial"/>
              </a:rPr>
              <a:t>1</a:t>
            </a:r>
            <a:r>
              <a:rPr sz="1530"/>
              <a:t>次给李四转账了</a:t>
            </a:r>
            <a:r>
              <a:rPr sz="1530">
                <a:latin typeface="Arial"/>
                <a:ea typeface="Arial"/>
                <a:cs typeface="Arial"/>
                <a:sym typeface="Arial"/>
              </a:rPr>
              <a:t>3</a:t>
            </a:r>
            <a:r>
              <a:rPr sz="1530"/>
              <a:t>个比特币，张三第</a:t>
            </a:r>
            <a:r>
              <a:rPr sz="1530">
                <a:latin typeface="Arial"/>
                <a:ea typeface="Arial"/>
                <a:cs typeface="Arial"/>
                <a:sym typeface="Arial"/>
              </a:rPr>
              <a:t>2</a:t>
            </a:r>
            <a:r>
              <a:rPr sz="1530"/>
              <a:t>次给李四转账了</a:t>
            </a:r>
            <a:r>
              <a:rPr sz="1530">
                <a:latin typeface="Arial"/>
                <a:ea typeface="Arial"/>
                <a:cs typeface="Arial"/>
                <a:sym typeface="Arial"/>
              </a:rPr>
              <a:t>4</a:t>
            </a:r>
            <a:r>
              <a:rPr sz="1530"/>
              <a:t>个比特币，而张三第</a:t>
            </a:r>
            <a:r>
              <a:rPr sz="1530">
                <a:latin typeface="Arial"/>
                <a:ea typeface="Arial"/>
                <a:cs typeface="Arial"/>
                <a:sym typeface="Arial"/>
              </a:rPr>
              <a:t>1</a:t>
            </a:r>
            <a:r>
              <a:rPr sz="1530"/>
              <a:t>次</a:t>
            </a:r>
            <a:endParaRPr sz="1530">
              <a:latin typeface="Arial"/>
              <a:ea typeface="Arial"/>
              <a:cs typeface="Arial"/>
              <a:sym typeface="Arial"/>
            </a:endParaRPr>
          </a:p>
          <a:p>
            <a:pPr lvl="0" marL="0" indent="0" defTabSz="777240">
              <a:spcBef>
                <a:spcPts val="0"/>
              </a:spcBef>
              <a:buSzTx/>
              <a:buFontTx/>
              <a:buNone/>
              <a:defRPr sz="1800"/>
            </a:pPr>
            <a:r>
              <a:rPr sz="1530"/>
              <a:t>转账的手续费是</a:t>
            </a:r>
            <a:r>
              <a:rPr sz="1530">
                <a:latin typeface="Arial"/>
                <a:ea typeface="Arial"/>
                <a:cs typeface="Arial"/>
                <a:sym typeface="Arial"/>
              </a:rPr>
              <a:t>0.1</a:t>
            </a:r>
            <a:r>
              <a:rPr sz="1530"/>
              <a:t>个</a:t>
            </a:r>
            <a:r>
              <a:rPr sz="1530">
                <a:latin typeface="Arial"/>
                <a:ea typeface="Arial"/>
                <a:cs typeface="Arial"/>
                <a:sym typeface="Arial"/>
              </a:rPr>
              <a:t>BTC,</a:t>
            </a:r>
            <a:r>
              <a:rPr sz="1530"/>
              <a:t>第</a:t>
            </a:r>
            <a:r>
              <a:rPr sz="1530">
                <a:latin typeface="Arial"/>
                <a:ea typeface="Arial"/>
                <a:cs typeface="Arial"/>
                <a:sym typeface="Arial"/>
              </a:rPr>
              <a:t>2</a:t>
            </a:r>
            <a:r>
              <a:rPr sz="1530"/>
              <a:t>次转账的手续费是</a:t>
            </a:r>
            <a:r>
              <a:rPr sz="1530">
                <a:latin typeface="Arial"/>
                <a:ea typeface="Arial"/>
                <a:cs typeface="Arial"/>
                <a:sym typeface="Arial"/>
              </a:rPr>
              <a:t>0.2</a:t>
            </a:r>
            <a:r>
              <a:rPr sz="1530"/>
              <a:t>个</a:t>
            </a:r>
            <a:r>
              <a:rPr sz="1530">
                <a:latin typeface="Arial"/>
                <a:ea typeface="Arial"/>
                <a:cs typeface="Arial"/>
                <a:sym typeface="Arial"/>
              </a:rPr>
              <a:t>BTC,</a:t>
            </a:r>
            <a:r>
              <a:rPr sz="1530"/>
              <a:t>这时由矿工王五挖矿确认了这</a:t>
            </a:r>
            <a:r>
              <a:rPr sz="1530">
                <a:latin typeface="Arial"/>
                <a:ea typeface="Arial"/>
                <a:cs typeface="Arial"/>
                <a:sym typeface="Arial"/>
              </a:rPr>
              <a:t>2</a:t>
            </a:r>
            <a:r>
              <a:rPr sz="1530"/>
              <a:t>笔交易，他们每个</a:t>
            </a:r>
            <a:endParaRPr sz="1530">
              <a:latin typeface="Arial"/>
              <a:ea typeface="Arial"/>
              <a:cs typeface="Arial"/>
              <a:sym typeface="Arial"/>
            </a:endParaRPr>
          </a:p>
          <a:p>
            <a:pPr lvl="0" marL="0" indent="0" defTabSz="777240">
              <a:spcBef>
                <a:spcPts val="0"/>
              </a:spcBef>
              <a:buSzTx/>
              <a:buFontTx/>
              <a:buNone/>
              <a:defRPr sz="1800"/>
            </a:pPr>
            <a:r>
              <a:rPr sz="1530"/>
              <a:t>人现在分别有多少个比特币？</a:t>
            </a:r>
          </a:p>
        </p:txBody>
      </p:sp>
      <p:sp>
        <p:nvSpPr>
          <p:cNvPr id="186" name="Shape 1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457200" y="558972"/>
            <a:ext cx="8229600" cy="875633"/>
          </a:xfrm>
          <a:prstGeom prst="rect">
            <a:avLst/>
          </a:prstGeom>
        </p:spPr>
        <p:txBody>
          <a:bodyPr/>
          <a:lstStyle/>
          <a:p>
            <a:pPr lvl="0" algn="l">
              <a:lnSpc>
                <a:spcPct val="90000"/>
              </a:lnSpc>
              <a:defRPr sz="1800"/>
            </a:pPr>
            <a:r>
              <a:rPr sz="4400">
                <a:latin typeface="Arial"/>
                <a:ea typeface="Arial"/>
                <a:cs typeface="Arial"/>
                <a:sym typeface="Arial"/>
              </a:rPr>
              <a:t>51%</a:t>
            </a:r>
            <a:r>
              <a:rPr sz="4400"/>
              <a:t>算力攻击</a:t>
            </a:r>
          </a:p>
        </p:txBody>
      </p:sp>
      <p:sp>
        <p:nvSpPr>
          <p:cNvPr id="189" name="Shape 189"/>
          <p:cNvSpPr/>
          <p:nvPr>
            <p:ph type="body" idx="1"/>
          </p:nvPr>
        </p:nvSpPr>
        <p:spPr>
          <a:xfrm>
            <a:off x="342900" y="1695450"/>
            <a:ext cx="8229600" cy="3943351"/>
          </a:xfrm>
          <a:prstGeom prst="rect">
            <a:avLst/>
          </a:prstGeom>
        </p:spPr>
        <p:txBody>
          <a:bodyPr/>
          <a:lstStyle/>
          <a:p>
            <a:pPr lvl="0" marL="228600" indent="-228600">
              <a:lnSpc>
                <a:spcPct val="90000"/>
              </a:lnSpc>
              <a:spcBef>
                <a:spcPts val="1000"/>
              </a:spcBef>
              <a:defRPr sz="1800"/>
            </a:pPr>
            <a:r>
              <a:rPr sz="2400"/>
              <a:t>如果一个矿工拥有</a:t>
            </a:r>
            <a:r>
              <a:rPr sz="2400">
                <a:latin typeface="Arial"/>
                <a:ea typeface="Arial"/>
                <a:cs typeface="Arial"/>
                <a:sym typeface="Arial"/>
              </a:rPr>
              <a:t>51%</a:t>
            </a:r>
            <a:r>
              <a:rPr sz="2400"/>
              <a:t>的算力将是无敌的</a:t>
            </a:r>
            <a:endParaRPr sz="2400"/>
          </a:p>
          <a:p>
            <a:pPr lvl="0" marL="228600" indent="-228600">
              <a:lnSpc>
                <a:spcPct val="90000"/>
              </a:lnSpc>
              <a:spcBef>
                <a:spcPts val="1000"/>
              </a:spcBef>
              <a:defRPr sz="1800"/>
            </a:pPr>
            <a:r>
              <a:rPr sz="2400"/>
              <a:t>这时整个</a:t>
            </a:r>
            <a:r>
              <a:rPr sz="2400">
                <a:latin typeface="Arial"/>
                <a:ea typeface="Arial"/>
                <a:cs typeface="Arial"/>
                <a:sym typeface="Arial"/>
              </a:rPr>
              <a:t>UTXO</a:t>
            </a:r>
            <a:r>
              <a:rPr sz="2400"/>
              <a:t>的机制就会崩溃，而且拥有</a:t>
            </a:r>
            <a:r>
              <a:rPr sz="2400">
                <a:latin typeface="Arial"/>
                <a:ea typeface="Arial"/>
                <a:cs typeface="Arial"/>
                <a:sym typeface="Arial"/>
              </a:rPr>
              <a:t>51%</a:t>
            </a:r>
            <a:r>
              <a:rPr sz="2400"/>
              <a:t>算力的矿工那条链一定是最长的</a:t>
            </a:r>
            <a:endParaRPr sz="2400"/>
          </a:p>
          <a:p>
            <a:pPr lvl="0" marL="228600" indent="-228600">
              <a:lnSpc>
                <a:spcPct val="90000"/>
              </a:lnSpc>
              <a:spcBef>
                <a:spcPts val="1000"/>
              </a:spcBef>
              <a:defRPr sz="1800"/>
            </a:pPr>
            <a:r>
              <a:rPr sz="2400"/>
              <a:t>不过</a:t>
            </a:r>
            <a:r>
              <a:rPr sz="2400">
                <a:latin typeface="Arial"/>
                <a:ea typeface="Arial"/>
                <a:cs typeface="Arial"/>
                <a:sym typeface="Arial"/>
              </a:rPr>
              <a:t>51%</a:t>
            </a:r>
            <a:r>
              <a:rPr sz="2400"/>
              <a:t>攻击是理论上的，现实中根本不可能</a:t>
            </a:r>
          </a:p>
        </p:txBody>
      </p:sp>
      <p:sp>
        <p:nvSpPr>
          <p:cNvPr id="190" name="Shape 1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93" name="Shape 193"/>
          <p:cNvSpPr/>
          <p:nvPr/>
        </p:nvSpPr>
        <p:spPr>
          <a:xfrm>
            <a:off x="893332" y="2214879"/>
            <a:ext cx="7612457" cy="713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3500"/>
              <a:t>理论点5:</a:t>
            </a:r>
            <a:r>
              <a:rPr b="1" sz="3500">
                <a:latin typeface="微软雅黑"/>
                <a:ea typeface="微软雅黑"/>
                <a:cs typeface="微软雅黑"/>
                <a:sym typeface="微软雅黑"/>
              </a:rPr>
              <a:t>比特币扩容、软分叉和硬分叉</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457200" y="558972"/>
            <a:ext cx="8229600" cy="724424"/>
          </a:xfrm>
          <a:prstGeom prst="rect">
            <a:avLst/>
          </a:prstGeom>
        </p:spPr>
        <p:txBody>
          <a:bodyPr lIns="0" tIns="0" rIns="0" bIns="0"/>
          <a:lstStyle>
            <a:lvl1pPr algn="l">
              <a:lnSpc>
                <a:spcPct val="90000"/>
              </a:lnSpc>
              <a:defRPr sz="4100"/>
            </a:lvl1pPr>
          </a:lstStyle>
          <a:p>
            <a:pPr lvl="0">
              <a:defRPr sz="1800"/>
            </a:pPr>
            <a:r>
              <a:rPr sz="4100"/>
              <a:t>比特币的扩容</a:t>
            </a:r>
          </a:p>
        </p:txBody>
      </p:sp>
      <p:sp>
        <p:nvSpPr>
          <p:cNvPr id="196" name="Shape 196"/>
          <p:cNvSpPr/>
          <p:nvPr>
            <p:ph type="body" idx="1"/>
          </p:nvPr>
        </p:nvSpPr>
        <p:spPr>
          <a:xfrm>
            <a:off x="457200" y="1327150"/>
            <a:ext cx="8229600" cy="3943351"/>
          </a:xfrm>
          <a:prstGeom prst="rect">
            <a:avLst/>
          </a:prstGeom>
        </p:spPr>
        <p:txBody>
          <a:bodyPr/>
          <a:lstStyle/>
          <a:p>
            <a:pPr lvl="0" marL="0" indent="0">
              <a:lnSpc>
                <a:spcPct val="90000"/>
              </a:lnSpc>
              <a:spcBef>
                <a:spcPts val="1000"/>
              </a:spcBef>
              <a:buSzTx/>
              <a:buNone/>
              <a:defRPr sz="1800"/>
            </a:pPr>
            <a:r>
              <a:rPr sz="2000"/>
              <a:t>由于比特币的区块默认为</a:t>
            </a:r>
            <a:r>
              <a:rPr sz="2000">
                <a:latin typeface="Arial"/>
                <a:ea typeface="Arial"/>
                <a:cs typeface="Arial"/>
                <a:sym typeface="Arial"/>
              </a:rPr>
              <a:t>1M</a:t>
            </a:r>
            <a:r>
              <a:rPr sz="2000"/>
              <a:t>，平均每秒可以打包的交易数量为</a:t>
            </a:r>
            <a:r>
              <a:rPr sz="2000">
                <a:latin typeface="Arial"/>
                <a:ea typeface="Arial"/>
                <a:cs typeface="Arial"/>
                <a:sym typeface="Arial"/>
              </a:rPr>
              <a:t>7</a:t>
            </a:r>
            <a:r>
              <a:rPr sz="2000"/>
              <a:t>个，一个区块在比特币交易初期存储</a:t>
            </a:r>
            <a:r>
              <a:rPr sz="2000">
                <a:latin typeface="Arial"/>
                <a:ea typeface="Arial"/>
                <a:cs typeface="Arial"/>
                <a:sym typeface="Arial"/>
              </a:rPr>
              <a:t>1000</a:t>
            </a:r>
            <a:r>
              <a:rPr sz="2000"/>
              <a:t>多条交易记录很轻松</a:t>
            </a:r>
            <a:endParaRPr sz="2000"/>
          </a:p>
          <a:p>
            <a:pPr lvl="0" marL="0" indent="0">
              <a:lnSpc>
                <a:spcPct val="90000"/>
              </a:lnSpc>
              <a:spcBef>
                <a:spcPts val="1000"/>
              </a:spcBef>
              <a:buSzTx/>
              <a:buNone/>
              <a:defRPr sz="1800"/>
            </a:pPr>
            <a:endParaRPr sz="2000"/>
          </a:p>
          <a:p>
            <a:pPr lvl="0" marL="0" indent="0">
              <a:lnSpc>
                <a:spcPct val="90000"/>
              </a:lnSpc>
              <a:spcBef>
                <a:spcPts val="1000"/>
              </a:spcBef>
              <a:buSzTx/>
              <a:buNone/>
              <a:defRPr sz="1800"/>
            </a:pPr>
            <a:r>
              <a:rPr sz="2000"/>
              <a:t>但由于使用比特币用户越来越多交易数量大增，交易记录在等待打包，使得比特币网络非常拥堵，因此就需要进行扩容，主要方式有如下两种：</a:t>
            </a:r>
            <a:endParaRPr sz="2000"/>
          </a:p>
          <a:p>
            <a:pPr lvl="0" marL="0" indent="0">
              <a:lnSpc>
                <a:spcPct val="90000"/>
              </a:lnSpc>
              <a:spcBef>
                <a:spcPts val="1000"/>
              </a:spcBef>
              <a:buSzTx/>
              <a:buNone/>
              <a:defRPr sz="1800"/>
            </a:pPr>
            <a:endParaRPr sz="2000"/>
          </a:p>
          <a:p>
            <a:pPr lvl="0" marL="0" indent="0">
              <a:lnSpc>
                <a:spcPct val="90000"/>
              </a:lnSpc>
              <a:spcBef>
                <a:spcPts val="1000"/>
              </a:spcBef>
              <a:buSzTx/>
              <a:buNone/>
              <a:defRPr sz="1800"/>
            </a:pPr>
            <a:r>
              <a:rPr sz="2000">
                <a:latin typeface="Arial"/>
                <a:ea typeface="Arial"/>
                <a:cs typeface="Arial"/>
                <a:sym typeface="Arial"/>
              </a:rPr>
              <a:t>1.</a:t>
            </a:r>
            <a:r>
              <a:rPr sz="2000"/>
              <a:t>修改交易数据结构</a:t>
            </a:r>
            <a:endParaRPr sz="2000"/>
          </a:p>
          <a:p>
            <a:pPr lvl="0" marL="0" indent="0">
              <a:lnSpc>
                <a:spcPct val="90000"/>
              </a:lnSpc>
              <a:spcBef>
                <a:spcPts val="1000"/>
              </a:spcBef>
              <a:buSzTx/>
              <a:buNone/>
              <a:defRPr sz="1800"/>
            </a:pPr>
            <a:r>
              <a:rPr sz="2000">
                <a:latin typeface="Arial"/>
                <a:ea typeface="Arial"/>
                <a:cs typeface="Arial"/>
                <a:sym typeface="Arial"/>
              </a:rPr>
              <a:t>2.</a:t>
            </a:r>
            <a:r>
              <a:rPr sz="2000"/>
              <a:t>直接调整区块的容量，使得</a:t>
            </a:r>
            <a:r>
              <a:rPr sz="2000">
                <a:latin typeface="Arial"/>
                <a:ea typeface="Arial"/>
                <a:cs typeface="Arial"/>
                <a:sym typeface="Arial"/>
              </a:rPr>
              <a:t>1M-&gt;2M-&gt;3M..............32M</a:t>
            </a:r>
          </a:p>
        </p:txBody>
      </p:sp>
      <p:sp>
        <p:nvSpPr>
          <p:cNvPr id="197" name="Shape 197"/>
          <p:cNvSpPr/>
          <p:nvPr>
            <p:ph type="sldNum" sz="quarter" idx="2"/>
          </p:nvPr>
        </p:nvSpPr>
        <p:spPr>
          <a:xfrm>
            <a:off x="6527800" y="4782264"/>
            <a:ext cx="2133600"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457200" y="558972"/>
            <a:ext cx="8229600" cy="724424"/>
          </a:xfrm>
          <a:prstGeom prst="rect">
            <a:avLst/>
          </a:prstGeom>
        </p:spPr>
        <p:txBody>
          <a:bodyPr lIns="0" tIns="0" rIns="0" bIns="0"/>
          <a:lstStyle/>
          <a:p>
            <a:pPr lvl="0" algn="l">
              <a:lnSpc>
                <a:spcPct val="90000"/>
              </a:lnSpc>
              <a:defRPr sz="1800"/>
            </a:pPr>
            <a:r>
              <a:rPr sz="4400"/>
              <a:t>数字签名数据占据区块</a:t>
            </a:r>
            <a:r>
              <a:rPr sz="4400">
                <a:latin typeface="Arial"/>
                <a:ea typeface="Arial"/>
                <a:cs typeface="Arial"/>
                <a:sym typeface="Arial"/>
              </a:rPr>
              <a:t>65%</a:t>
            </a:r>
            <a:r>
              <a:rPr sz="4400"/>
              <a:t>的大小</a:t>
            </a:r>
          </a:p>
        </p:txBody>
      </p:sp>
      <p:sp>
        <p:nvSpPr>
          <p:cNvPr id="200" name="Shape 200"/>
          <p:cNvSpPr/>
          <p:nvPr>
            <p:ph type="body" idx="1"/>
          </p:nvPr>
        </p:nvSpPr>
        <p:spPr>
          <a:xfrm>
            <a:off x="457200" y="1327150"/>
            <a:ext cx="8229600" cy="3943351"/>
          </a:xfrm>
          <a:prstGeom prst="rect">
            <a:avLst/>
          </a:prstGeom>
        </p:spPr>
        <p:txBody>
          <a:bodyPr/>
          <a:lstStyle/>
          <a:p>
            <a:pPr lvl="0" marL="0" indent="0" defTabSz="731520">
              <a:lnSpc>
                <a:spcPct val="72000"/>
              </a:lnSpc>
              <a:spcBef>
                <a:spcPts val="800"/>
              </a:spcBef>
              <a:buSzTx/>
              <a:buNone/>
              <a:defRPr sz="1800"/>
            </a:pPr>
            <a:r>
              <a:rPr sz="1920"/>
              <a:t>在比特币中没消耗一笔交易中的输出，就会对应在下一笔交易的输入当中添加一个输入数据结构的数字签名</a:t>
            </a:r>
            <a:endParaRPr sz="1920"/>
          </a:p>
          <a:p>
            <a:pPr lvl="0" marL="0" indent="0" defTabSz="731520">
              <a:lnSpc>
                <a:spcPct val="72000"/>
              </a:lnSpc>
              <a:spcBef>
                <a:spcPts val="800"/>
              </a:spcBef>
              <a:buSzTx/>
              <a:buNone/>
              <a:defRPr sz="1800"/>
            </a:pPr>
            <a:endParaRPr sz="1920"/>
          </a:p>
          <a:p>
            <a:pPr lvl="0" marL="0" indent="0" defTabSz="731520">
              <a:lnSpc>
                <a:spcPct val="72000"/>
              </a:lnSpc>
              <a:spcBef>
                <a:spcPts val="800"/>
              </a:spcBef>
              <a:buSzTx/>
              <a:buNone/>
              <a:defRPr sz="1800"/>
            </a:pPr>
            <a:r>
              <a:rPr sz="1920"/>
              <a:t>其数字签名的步骤：</a:t>
            </a:r>
            <a:endParaRPr sz="1920"/>
          </a:p>
          <a:p>
            <a:pPr lvl="0" marL="0" indent="0" defTabSz="731520">
              <a:lnSpc>
                <a:spcPct val="72000"/>
              </a:lnSpc>
              <a:spcBef>
                <a:spcPts val="800"/>
              </a:spcBef>
              <a:buSzTx/>
              <a:buNone/>
              <a:defRPr sz="1800"/>
            </a:pPr>
            <a:endParaRPr sz="1920"/>
          </a:p>
          <a:p>
            <a:pPr lvl="0" marL="0" indent="0" defTabSz="731520">
              <a:lnSpc>
                <a:spcPct val="72000"/>
              </a:lnSpc>
              <a:spcBef>
                <a:spcPts val="800"/>
              </a:spcBef>
              <a:buSzTx/>
              <a:buNone/>
              <a:defRPr sz="1800"/>
            </a:pPr>
            <a:r>
              <a:rPr sz="1920">
                <a:latin typeface="Arial"/>
                <a:ea typeface="Arial"/>
                <a:cs typeface="Arial"/>
                <a:sym typeface="Arial"/>
              </a:rPr>
              <a:t>1.</a:t>
            </a:r>
            <a:r>
              <a:rPr sz="1920"/>
              <a:t>找到引用的交易记录数据结构复制一个副本</a:t>
            </a:r>
            <a:endParaRPr sz="1920"/>
          </a:p>
          <a:p>
            <a:pPr lvl="0" marL="0" indent="0" defTabSz="731520">
              <a:lnSpc>
                <a:spcPct val="72000"/>
              </a:lnSpc>
              <a:spcBef>
                <a:spcPts val="800"/>
              </a:spcBef>
              <a:buSzTx/>
              <a:buNone/>
              <a:defRPr sz="1800"/>
            </a:pPr>
            <a:r>
              <a:rPr sz="1920">
                <a:latin typeface="Arial"/>
                <a:ea typeface="Arial"/>
                <a:cs typeface="Arial"/>
                <a:sym typeface="Arial"/>
              </a:rPr>
              <a:t>2.</a:t>
            </a:r>
            <a:r>
              <a:rPr sz="1920"/>
              <a:t>对副本进行哈希</a:t>
            </a:r>
            <a:endParaRPr sz="1920"/>
          </a:p>
          <a:p>
            <a:pPr lvl="0" marL="0" indent="0" defTabSz="731520">
              <a:lnSpc>
                <a:spcPct val="72000"/>
              </a:lnSpc>
              <a:spcBef>
                <a:spcPts val="800"/>
              </a:spcBef>
              <a:buSzTx/>
              <a:buNone/>
              <a:defRPr sz="1800"/>
            </a:pPr>
            <a:r>
              <a:rPr sz="1920">
                <a:latin typeface="Arial"/>
                <a:ea typeface="Arial"/>
                <a:cs typeface="Arial"/>
                <a:sym typeface="Arial"/>
              </a:rPr>
              <a:t>3.</a:t>
            </a:r>
            <a:r>
              <a:rPr sz="1920"/>
              <a:t>使用随机数</a:t>
            </a:r>
            <a:r>
              <a:rPr sz="1920">
                <a:latin typeface="Arial"/>
                <a:ea typeface="Arial"/>
                <a:cs typeface="Arial"/>
                <a:sym typeface="Arial"/>
              </a:rPr>
              <a:t>+</a:t>
            </a:r>
            <a:r>
              <a:rPr sz="1920"/>
              <a:t>私钥</a:t>
            </a:r>
            <a:r>
              <a:rPr sz="1920">
                <a:latin typeface="Arial"/>
                <a:ea typeface="Arial"/>
                <a:cs typeface="Arial"/>
                <a:sym typeface="Arial"/>
              </a:rPr>
              <a:t>+</a:t>
            </a:r>
            <a:r>
              <a:rPr sz="1920"/>
              <a:t>交易副本哈希进行数字签名</a:t>
            </a:r>
            <a:endParaRPr sz="1920"/>
          </a:p>
          <a:p>
            <a:pPr lvl="0" marL="0" indent="0" defTabSz="731520">
              <a:lnSpc>
                <a:spcPct val="72000"/>
              </a:lnSpc>
              <a:spcBef>
                <a:spcPts val="800"/>
              </a:spcBef>
              <a:buSzTx/>
              <a:buNone/>
              <a:defRPr sz="1800"/>
            </a:pPr>
            <a:endParaRPr sz="1920"/>
          </a:p>
          <a:p>
            <a:pPr lvl="0" marL="0" indent="0" defTabSz="731520">
              <a:lnSpc>
                <a:spcPct val="72000"/>
              </a:lnSpc>
              <a:spcBef>
                <a:spcPts val="800"/>
              </a:spcBef>
              <a:buSzTx/>
              <a:buNone/>
              <a:defRPr sz="1800"/>
            </a:pPr>
            <a:r>
              <a:rPr sz="1920"/>
              <a:t>因此这数字签名在输入数据结构中占据的字节大小最大，随着交易数量越大</a:t>
            </a:r>
            <a:endParaRPr sz="1920"/>
          </a:p>
          <a:p>
            <a:pPr lvl="0" marL="0" indent="0" defTabSz="731520">
              <a:lnSpc>
                <a:spcPct val="72000"/>
              </a:lnSpc>
              <a:spcBef>
                <a:spcPts val="800"/>
              </a:spcBef>
              <a:buSzTx/>
              <a:buNone/>
              <a:defRPr sz="1800"/>
            </a:pPr>
            <a:r>
              <a:rPr sz="1920"/>
              <a:t>这些签名数据就越大，大概占据</a:t>
            </a:r>
            <a:r>
              <a:rPr sz="1920">
                <a:latin typeface="Arial"/>
                <a:ea typeface="Arial"/>
                <a:cs typeface="Arial"/>
                <a:sym typeface="Arial"/>
              </a:rPr>
              <a:t>65%</a:t>
            </a:r>
            <a:r>
              <a:rPr sz="1920"/>
              <a:t>的字节大小</a:t>
            </a:r>
          </a:p>
        </p:txBody>
      </p:sp>
      <p:sp>
        <p:nvSpPr>
          <p:cNvPr id="201" name="Shape 201"/>
          <p:cNvSpPr/>
          <p:nvPr>
            <p:ph type="sldNum" sz="quarter" idx="2"/>
          </p:nvPr>
        </p:nvSpPr>
        <p:spPr>
          <a:xfrm>
            <a:off x="6527800" y="4782264"/>
            <a:ext cx="2133600"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628650" y="273843"/>
            <a:ext cx="7886700" cy="994174"/>
          </a:xfrm>
          <a:prstGeom prst="rect">
            <a:avLst/>
          </a:prstGeom>
        </p:spPr>
        <p:txBody>
          <a:bodyPr/>
          <a:lstStyle/>
          <a:p>
            <a:pPr lvl="0">
              <a:defRPr sz="1800"/>
            </a:pPr>
            <a:r>
              <a:rPr sz="3200">
                <a:latin typeface="微软雅黑"/>
                <a:ea typeface="微软雅黑"/>
                <a:cs typeface="微软雅黑"/>
                <a:sym typeface="微软雅黑"/>
              </a:rPr>
              <a:t>隔离见证</a:t>
            </a:r>
            <a:r>
              <a:rPr sz="3200"/>
              <a:t>Segwit2x</a:t>
            </a:r>
            <a:r>
              <a:rPr sz="3200">
                <a:latin typeface="微软雅黑"/>
                <a:ea typeface="微软雅黑"/>
                <a:cs typeface="微软雅黑"/>
                <a:sym typeface="微软雅黑"/>
              </a:rPr>
              <a:t>图示</a:t>
            </a:r>
          </a:p>
        </p:txBody>
      </p:sp>
      <p:pic>
        <p:nvPicPr>
          <p:cNvPr id="204" name="image2.png"/>
          <p:cNvPicPr/>
          <p:nvPr/>
        </p:nvPicPr>
        <p:blipFill>
          <a:blip r:embed="rId2">
            <a:extLst/>
          </a:blip>
          <a:stretch>
            <a:fillRect/>
          </a:stretch>
        </p:blipFill>
        <p:spPr>
          <a:xfrm>
            <a:off x="1363503" y="1306353"/>
            <a:ext cx="6416518" cy="3588545"/>
          </a:xfrm>
          <a:prstGeom prst="rect">
            <a:avLst/>
          </a:prstGeom>
          <a:ln w="12700">
            <a:miter lim="400000"/>
          </a:ln>
        </p:spPr>
      </p:pic>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457200" y="558972"/>
            <a:ext cx="8229600" cy="808115"/>
          </a:xfrm>
          <a:prstGeom prst="rect">
            <a:avLst/>
          </a:prstGeom>
        </p:spPr>
        <p:txBody>
          <a:bodyPr lIns="0" tIns="0" rIns="0" bIns="0"/>
          <a:lstStyle>
            <a:lvl1pPr algn="l">
              <a:lnSpc>
                <a:spcPct val="90000"/>
              </a:lnSpc>
              <a:defRPr sz="4400"/>
            </a:lvl1pPr>
          </a:lstStyle>
          <a:p>
            <a:pPr lvl="0">
              <a:defRPr sz="1800"/>
            </a:pPr>
            <a:r>
              <a:rPr sz="4400"/>
              <a:t>硬分叉</a:t>
            </a:r>
          </a:p>
        </p:txBody>
      </p:sp>
      <p:sp>
        <p:nvSpPr>
          <p:cNvPr id="207" name="Shape 207"/>
          <p:cNvSpPr/>
          <p:nvPr>
            <p:ph type="body" idx="1"/>
          </p:nvPr>
        </p:nvSpPr>
        <p:spPr>
          <a:xfrm>
            <a:off x="457200" y="1327150"/>
            <a:ext cx="7797553" cy="3654250"/>
          </a:xfrm>
          <a:prstGeom prst="rect">
            <a:avLst/>
          </a:prstGeom>
        </p:spPr>
        <p:txBody>
          <a:bodyPr/>
          <a:lstStyle/>
          <a:p>
            <a:pPr lvl="0" marL="0" indent="0" defTabSz="612648">
              <a:lnSpc>
                <a:spcPct val="72000"/>
              </a:lnSpc>
              <a:buSzTx/>
              <a:buNone/>
              <a:defRPr sz="1800"/>
            </a:pPr>
            <a:r>
              <a:rPr sz="1608"/>
              <a:t>硬分叉对比特币矿工的影响：短时间内的摇摆不定，分叉后矿工需要考虑的</a:t>
            </a:r>
            <a:endParaRPr sz="1608"/>
          </a:p>
          <a:p>
            <a:pPr lvl="0" marL="0" indent="0" defTabSz="612648">
              <a:lnSpc>
                <a:spcPct val="72000"/>
              </a:lnSpc>
              <a:buSzTx/>
              <a:buNone/>
              <a:defRPr sz="1800"/>
            </a:pPr>
            <a:r>
              <a:rPr sz="1608"/>
              <a:t>是持币用户的意愿。虽然矿工可能拥有创造更大区块的权利。但获得更多投</a:t>
            </a:r>
            <a:endParaRPr sz="1608"/>
          </a:p>
          <a:p>
            <a:pPr lvl="0" marL="0" indent="0" defTabSz="612648">
              <a:lnSpc>
                <a:spcPct val="72000"/>
              </a:lnSpc>
              <a:buSzTx/>
              <a:buNone/>
              <a:defRPr sz="1800"/>
            </a:pPr>
            <a:r>
              <a:rPr sz="1608"/>
              <a:t>资用户认可的那条链才是符合矿工利益的理性选择。</a:t>
            </a:r>
            <a:endParaRPr sz="1608"/>
          </a:p>
          <a:p>
            <a:pPr lvl="0" marL="0" indent="0" defTabSz="612648">
              <a:lnSpc>
                <a:spcPct val="72000"/>
              </a:lnSpc>
              <a:buSzTx/>
              <a:buNone/>
              <a:defRPr sz="1800"/>
            </a:pPr>
            <a:r>
              <a:rPr sz="1608"/>
              <a:t>硬分叉对比特币产业链的影响：一旦发生分叉，矿工将会不得不</a:t>
            </a:r>
            <a:r>
              <a:rPr sz="1608">
                <a:latin typeface="Arial"/>
                <a:ea typeface="Arial"/>
                <a:cs typeface="Arial"/>
                <a:sym typeface="Arial"/>
              </a:rPr>
              <a:t>“</a:t>
            </a:r>
            <a:r>
              <a:rPr sz="1608"/>
              <a:t>站队</a:t>
            </a:r>
            <a:r>
              <a:rPr sz="1608">
                <a:latin typeface="Arial"/>
                <a:ea typeface="Arial"/>
                <a:cs typeface="Arial"/>
                <a:sym typeface="Arial"/>
              </a:rPr>
              <a:t>”</a:t>
            </a:r>
            <a:r>
              <a:rPr sz="1608"/>
              <a:t>，</a:t>
            </a:r>
            <a:endParaRPr sz="1608"/>
          </a:p>
          <a:p>
            <a:pPr lvl="0" marL="0" indent="0" defTabSz="612648">
              <a:lnSpc>
                <a:spcPct val="72000"/>
              </a:lnSpc>
              <a:buSzTx/>
              <a:buNone/>
              <a:defRPr sz="1800"/>
            </a:pPr>
            <a:r>
              <a:rPr sz="1608"/>
              <a:t>毕竟将算力分散并不是很经济的选择。而用户担心的是比特币资产的安全和</a:t>
            </a:r>
            <a:endParaRPr sz="1608"/>
          </a:p>
          <a:p>
            <a:pPr lvl="0" marL="0" indent="0" defTabSz="612648">
              <a:lnSpc>
                <a:spcPct val="72000"/>
              </a:lnSpc>
              <a:buSzTx/>
              <a:buNone/>
              <a:defRPr sz="1800"/>
            </a:pPr>
            <a:r>
              <a:rPr sz="1608"/>
              <a:t>价值的变化，由于</a:t>
            </a:r>
            <a:r>
              <a:rPr sz="1608">
                <a:latin typeface="Arial"/>
                <a:ea typeface="Arial"/>
                <a:cs typeface="Arial"/>
                <a:sym typeface="Arial"/>
              </a:rPr>
              <a:t>“</a:t>
            </a:r>
            <a:r>
              <a:rPr sz="1608"/>
              <a:t>重放攻击</a:t>
            </a:r>
            <a:r>
              <a:rPr sz="1608">
                <a:latin typeface="Arial"/>
                <a:ea typeface="Arial"/>
                <a:cs typeface="Arial"/>
                <a:sym typeface="Arial"/>
              </a:rPr>
              <a:t>”</a:t>
            </a:r>
            <a:r>
              <a:rPr sz="1608"/>
              <a:t>的风险，投资者的观望情绪浓重。交易平台</a:t>
            </a:r>
            <a:endParaRPr sz="1608"/>
          </a:p>
          <a:p>
            <a:pPr lvl="0" marL="0" indent="0" defTabSz="612648">
              <a:lnSpc>
                <a:spcPct val="72000"/>
              </a:lnSpc>
              <a:buSzTx/>
              <a:buNone/>
              <a:defRPr sz="1800"/>
            </a:pPr>
            <a:r>
              <a:rPr sz="1608"/>
              <a:t>的状态很轻松，他们只需要保持中立，做好准备拥抱变化即可。新交易品种</a:t>
            </a:r>
            <a:endParaRPr sz="1608"/>
          </a:p>
          <a:p>
            <a:pPr lvl="0" marL="0" indent="0" defTabSz="612648">
              <a:lnSpc>
                <a:spcPct val="72000"/>
              </a:lnSpc>
              <a:buSzTx/>
              <a:buNone/>
              <a:defRPr sz="1800"/>
            </a:pPr>
            <a:r>
              <a:rPr sz="1608"/>
              <a:t>的诞生并不会对交易平台有生死攸关的影响。</a:t>
            </a:r>
            <a:endParaRPr sz="1608"/>
          </a:p>
          <a:p>
            <a:pPr lvl="0" marL="0" indent="0" defTabSz="612648">
              <a:lnSpc>
                <a:spcPct val="72000"/>
              </a:lnSpc>
              <a:buSzTx/>
              <a:buNone/>
              <a:defRPr sz="1800"/>
            </a:pPr>
            <a:r>
              <a:rPr sz="1608"/>
              <a:t>硬分叉对币价的影响：比特币分叉后比特币的币价会涨会跌，前景究竟会如</a:t>
            </a:r>
            <a:endParaRPr sz="1608"/>
          </a:p>
          <a:p>
            <a:pPr lvl="0" marL="0" indent="0" defTabSz="612648">
              <a:lnSpc>
                <a:spcPct val="72000"/>
              </a:lnSpc>
              <a:buSzTx/>
              <a:buNone/>
              <a:defRPr sz="1800"/>
            </a:pPr>
            <a:r>
              <a:rPr sz="1608"/>
              <a:t>何发展，是由市场的选择决定。我们无法预测未知的未来，但，历史会给我</a:t>
            </a:r>
            <a:endParaRPr sz="1608"/>
          </a:p>
          <a:p>
            <a:pPr lvl="0" marL="0" indent="0" defTabSz="612648">
              <a:lnSpc>
                <a:spcPct val="72000"/>
              </a:lnSpc>
              <a:buSzTx/>
              <a:buNone/>
              <a:defRPr sz="1800"/>
            </a:pPr>
            <a:r>
              <a:rPr sz="1608"/>
              <a:t>们答案。比特币分叉，是一个一旦开始就仿佛永不会落幕的会议，但这也正</a:t>
            </a:r>
            <a:endParaRPr sz="1608"/>
          </a:p>
          <a:p>
            <a:pPr lvl="0" marL="0" indent="0" defTabSz="612648">
              <a:lnSpc>
                <a:spcPct val="72000"/>
              </a:lnSpc>
              <a:buSzTx/>
              <a:buNone/>
              <a:defRPr sz="1800"/>
            </a:pPr>
            <a:r>
              <a:rPr sz="1608"/>
              <a:t>是去中心化的比特币的魅力之所在。</a:t>
            </a:r>
          </a:p>
        </p:txBody>
      </p:sp>
      <p:sp>
        <p:nvSpPr>
          <p:cNvPr id="208" name="Shape 208"/>
          <p:cNvSpPr/>
          <p:nvPr>
            <p:ph type="sldNum" sz="quarter" idx="2"/>
          </p:nvPr>
        </p:nvSpPr>
        <p:spPr>
          <a:xfrm>
            <a:off x="6527800" y="4782264"/>
            <a:ext cx="2133600"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457200" y="558972"/>
            <a:ext cx="8229600" cy="808115"/>
          </a:xfrm>
          <a:prstGeom prst="rect">
            <a:avLst/>
          </a:prstGeom>
        </p:spPr>
        <p:txBody>
          <a:bodyPr lIns="0" tIns="0" rIns="0" bIns="0"/>
          <a:lstStyle>
            <a:lvl1pPr algn="l">
              <a:lnSpc>
                <a:spcPct val="90000"/>
              </a:lnSpc>
              <a:defRPr sz="4400"/>
            </a:lvl1pPr>
          </a:lstStyle>
          <a:p>
            <a:pPr lvl="0">
              <a:defRPr sz="1800"/>
            </a:pPr>
            <a:r>
              <a:rPr sz="4400"/>
              <a:t>软分叉</a:t>
            </a:r>
          </a:p>
        </p:txBody>
      </p:sp>
      <p:sp>
        <p:nvSpPr>
          <p:cNvPr id="211" name="Shape 211"/>
          <p:cNvSpPr/>
          <p:nvPr>
            <p:ph type="body" idx="1"/>
          </p:nvPr>
        </p:nvSpPr>
        <p:spPr>
          <a:xfrm>
            <a:off x="457200" y="1327150"/>
            <a:ext cx="7797553" cy="3654250"/>
          </a:xfrm>
          <a:prstGeom prst="rect">
            <a:avLst/>
          </a:prstGeom>
        </p:spPr>
        <p:txBody>
          <a:bodyPr/>
          <a:lstStyle/>
          <a:p>
            <a:pPr lvl="0" marL="228600" indent="-228600">
              <a:lnSpc>
                <a:spcPct val="90000"/>
              </a:lnSpc>
              <a:spcBef>
                <a:spcPts val="1000"/>
              </a:spcBef>
              <a:defRPr sz="1800"/>
            </a:pPr>
            <a:r>
              <a:rPr sz="2400"/>
              <a:t>软分叉就是用户简单升级一下比特币客户端，新的交易算法能兼容旧的兼容算法。</a:t>
            </a:r>
            <a:endParaRPr sz="2400"/>
          </a:p>
          <a:p>
            <a:pPr lvl="0" marL="228600" indent="-228600">
              <a:lnSpc>
                <a:spcPct val="90000"/>
              </a:lnSpc>
              <a:spcBef>
                <a:spcPts val="1000"/>
              </a:spcBef>
              <a:defRPr sz="1800"/>
            </a:pPr>
            <a:endParaRPr sz="2400"/>
          </a:p>
          <a:p>
            <a:pPr lvl="0" marL="228600" indent="-228600">
              <a:lnSpc>
                <a:spcPct val="90000"/>
              </a:lnSpc>
              <a:spcBef>
                <a:spcPts val="1000"/>
              </a:spcBef>
              <a:defRPr sz="1800"/>
            </a:pPr>
            <a:r>
              <a:rPr sz="2400"/>
              <a:t>对用户基本没有什么影响</a:t>
            </a:r>
          </a:p>
        </p:txBody>
      </p:sp>
      <p:sp>
        <p:nvSpPr>
          <p:cNvPr id="212" name="Shape 212"/>
          <p:cNvSpPr/>
          <p:nvPr>
            <p:ph type="sldNum" sz="quarter" idx="2"/>
          </p:nvPr>
        </p:nvSpPr>
        <p:spPr>
          <a:xfrm>
            <a:off x="6527800" y="4782264"/>
            <a:ext cx="2133600"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15" name="Shape 215"/>
          <p:cNvSpPr/>
          <p:nvPr/>
        </p:nvSpPr>
        <p:spPr>
          <a:xfrm>
            <a:off x="1528332" y="2214879"/>
            <a:ext cx="5834457" cy="713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3500"/>
              <a:t>理论点6:</a:t>
            </a:r>
            <a:r>
              <a:rPr b="1" sz="3500">
                <a:latin typeface="微软雅黑"/>
                <a:ea typeface="微软雅黑"/>
                <a:cs typeface="微软雅黑"/>
                <a:sym typeface="微软雅黑"/>
              </a:rPr>
              <a:t>比特币钱包（地址）</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xfrm>
            <a:off x="628650" y="273843"/>
            <a:ext cx="7886700" cy="994174"/>
          </a:xfrm>
          <a:prstGeom prst="rect">
            <a:avLst/>
          </a:prstGeom>
        </p:spPr>
        <p:txBody>
          <a:bodyPr/>
          <a:lstStyle>
            <a:lvl1pPr>
              <a:defRPr>
                <a:latin typeface="微软雅黑"/>
                <a:ea typeface="微软雅黑"/>
                <a:cs typeface="微软雅黑"/>
                <a:sym typeface="微软雅黑"/>
              </a:defRPr>
            </a:lvl1pPr>
          </a:lstStyle>
          <a:p>
            <a:pPr lvl="0">
              <a:defRPr sz="1800"/>
            </a:pPr>
            <a:r>
              <a:rPr sz="3200"/>
              <a:t>节点</a:t>
            </a:r>
          </a:p>
        </p:txBody>
      </p:sp>
      <p:sp>
        <p:nvSpPr>
          <p:cNvPr id="218" name="Shape 218"/>
          <p:cNvSpPr/>
          <p:nvPr>
            <p:ph type="body" idx="1"/>
          </p:nvPr>
        </p:nvSpPr>
        <p:spPr>
          <a:xfrm>
            <a:off x="628650" y="1369218"/>
            <a:ext cx="7886700" cy="3263505"/>
          </a:xfrm>
          <a:prstGeom prst="rect">
            <a:avLst/>
          </a:prstGeom>
        </p:spPr>
        <p:txBody>
          <a:bodyPr/>
          <a:lstStyle/>
          <a:p>
            <a:pPr lvl="0"/>
            <a:r>
              <a:rPr>
                <a:latin typeface="微软雅黑"/>
                <a:ea typeface="微软雅黑"/>
                <a:cs typeface="微软雅黑"/>
                <a:sym typeface="微软雅黑"/>
              </a:rPr>
              <a:t>每个钱包就是比特币中的一个节点</a:t>
            </a:r>
            <a:endParaRPr>
              <a:latin typeface="微软雅黑"/>
              <a:ea typeface="微软雅黑"/>
              <a:cs typeface="微软雅黑"/>
              <a:sym typeface="微软雅黑"/>
            </a:endParaRPr>
          </a:p>
          <a:p>
            <a:pPr lvl="0"/>
            <a:endParaRPr>
              <a:latin typeface="微软雅黑"/>
              <a:ea typeface="微软雅黑"/>
              <a:cs typeface="微软雅黑"/>
              <a:sym typeface="微软雅黑"/>
            </a:endParaRPr>
          </a:p>
          <a:p>
            <a:pPr lvl="0"/>
            <a:r>
              <a:rPr>
                <a:latin typeface="微软雅黑"/>
                <a:ea typeface="微软雅黑"/>
                <a:cs typeface="微软雅黑"/>
                <a:sym typeface="微软雅黑"/>
              </a:rPr>
              <a:t>全节点：拥有整个完整的比特币区块链，负责比特币转账交易的广播和验证</a:t>
            </a:r>
            <a:endParaRPr>
              <a:latin typeface="微软雅黑"/>
              <a:ea typeface="微软雅黑"/>
              <a:cs typeface="微软雅黑"/>
              <a:sym typeface="微软雅黑"/>
            </a:endParaRPr>
          </a:p>
          <a:p>
            <a:pPr lvl="0"/>
          </a:p>
          <a:p>
            <a:pPr lvl="0"/>
            <a:r>
              <a:rPr>
                <a:latin typeface="微软雅黑"/>
                <a:ea typeface="微软雅黑"/>
                <a:cs typeface="微软雅黑"/>
                <a:sym typeface="微软雅黑"/>
              </a:rPr>
              <a:t>轻节点：不保存所有的区块，依赖全节点进行交易验证</a:t>
            </a:r>
            <a:endParaRPr>
              <a:latin typeface="微软雅黑"/>
              <a:ea typeface="微软雅黑"/>
              <a:cs typeface="微软雅黑"/>
              <a:sym typeface="微软雅黑"/>
            </a:endParaRPr>
          </a:p>
          <a:p>
            <a:pPr lvl="0"/>
            <a:endParaRPr>
              <a:latin typeface="微软雅黑"/>
              <a:ea typeface="微软雅黑"/>
              <a:cs typeface="微软雅黑"/>
              <a:sym typeface="微软雅黑"/>
            </a:endParaRPr>
          </a:p>
          <a:p>
            <a:pPr lvl="0"/>
            <a:r>
              <a:rPr>
                <a:latin typeface="微软雅黑"/>
                <a:ea typeface="微软雅黑"/>
                <a:cs typeface="微软雅黑"/>
                <a:sym typeface="微软雅黑"/>
              </a:rPr>
              <a:t>挖矿节点：带挖矿功能的全节点，算力最强的节点，需要和节点其他的矿工进行竞争</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3600"/>
              <a:t>从业方向和机遇</a:t>
            </a:r>
          </a:p>
        </p:txBody>
      </p:sp>
      <p:sp>
        <p:nvSpPr>
          <p:cNvPr id="81" name="Shape 81"/>
          <p:cNvSpPr/>
          <p:nvPr>
            <p:ph type="body" idx="1"/>
          </p:nvPr>
        </p:nvSpPr>
        <p:spPr>
          <a:prstGeom prst="rect">
            <a:avLst/>
          </a:prstGeom>
        </p:spPr>
        <p:txBody>
          <a:bodyPr/>
          <a:lstStyle/>
          <a:p>
            <a:pPr lvl="0">
              <a:defRPr sz="1800"/>
            </a:pPr>
            <a:r>
              <a:rPr sz="2800"/>
              <a:t>H5 前端</a:t>
            </a:r>
            <a:endParaRPr sz="2800"/>
          </a:p>
          <a:p>
            <a:pPr lvl="0">
              <a:defRPr sz="1800"/>
            </a:pPr>
            <a:r>
              <a:rPr sz="2800"/>
              <a:t>Web全栈开发</a:t>
            </a:r>
            <a:endParaRPr sz="2800"/>
          </a:p>
          <a:p>
            <a:pPr lvl="0">
              <a:defRPr sz="1800"/>
            </a:pPr>
            <a:r>
              <a:rPr sz="2800"/>
              <a:t>Go语言工程师</a:t>
            </a:r>
            <a:endParaRPr sz="2800"/>
          </a:p>
          <a:p>
            <a:pPr lvl="0">
              <a:defRPr sz="1800"/>
            </a:pPr>
            <a:r>
              <a:rPr sz="2800"/>
              <a:t>分布式和云存储</a:t>
            </a:r>
            <a:endParaRPr sz="2800"/>
          </a:p>
          <a:p>
            <a:pPr lvl="0">
              <a:defRPr sz="1800"/>
            </a:pPr>
            <a:r>
              <a:rPr sz="2800"/>
              <a:t>算法工程师</a:t>
            </a:r>
            <a:endParaRPr sz="2800"/>
          </a:p>
          <a:p>
            <a:pPr lvl="0">
              <a:defRPr sz="1800"/>
            </a:pPr>
            <a:r>
              <a:rPr sz="2800"/>
              <a:t>区块链工程师       </a:t>
            </a:r>
          </a:p>
        </p:txBody>
      </p:sp>
      <p:sp>
        <p:nvSpPr>
          <p:cNvPr id="82" name="Shape 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83" name="Shape 83"/>
          <p:cNvSpPr/>
          <p:nvPr/>
        </p:nvSpPr>
        <p:spPr>
          <a:xfrm>
            <a:off x="4051300" y="1441450"/>
            <a:ext cx="3945087" cy="904181"/>
          </a:xfrm>
          <a:prstGeom prst="rect">
            <a:avLst/>
          </a:prstGeom>
          <a:gradFill>
            <a:gsLst>
              <a:gs pos="0">
                <a:srgbClr val="2A869F"/>
              </a:gs>
              <a:gs pos="80000">
                <a:srgbClr val="37B1D1"/>
              </a:gs>
              <a:gs pos="100000">
                <a:srgbClr val="34B3D5"/>
              </a:gs>
            </a:gsLst>
            <a:lin ang="16200000"/>
          </a:grad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lvl="0">
              <a:defRPr>
                <a:solidFill>
                  <a:srgbClr val="FFFFFF"/>
                </a:solidFill>
              </a:defRPr>
            </a:pPr>
          </a:p>
        </p:txBody>
      </p:sp>
      <p:sp>
        <p:nvSpPr>
          <p:cNvPr id="84" name="Shape 84"/>
          <p:cNvSpPr/>
          <p:nvPr/>
        </p:nvSpPr>
        <p:spPr>
          <a:xfrm>
            <a:off x="4371573" y="1689070"/>
            <a:ext cx="33045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技术全栈，可从事已有的互联网</a:t>
            </a:r>
          </a:p>
        </p:txBody>
      </p:sp>
      <p:sp>
        <p:nvSpPr>
          <p:cNvPr id="85" name="Shape 85"/>
          <p:cNvSpPr/>
          <p:nvPr/>
        </p:nvSpPr>
        <p:spPr>
          <a:xfrm>
            <a:off x="4051300" y="2532767"/>
            <a:ext cx="3945087" cy="904182"/>
          </a:xfrm>
          <a:prstGeom prst="rect">
            <a:avLst/>
          </a:prstGeom>
          <a:solidFill>
            <a:srgbClr val="9BBB59"/>
          </a:solidFill>
          <a:ln w="38100">
            <a:solidFill>
              <a:srgbClr val="FFFFFF"/>
            </a:solidFill>
          </a:ln>
          <a:effectLst>
            <a:outerShdw sx="100000" sy="100000" kx="0" ky="0" algn="b" rotWithShape="0" blurRad="38100" dist="20000" dir="5400000">
              <a:srgbClr val="000000">
                <a:alpha val="38000"/>
              </a:srgbClr>
            </a:outerShdw>
          </a:effectLst>
        </p:spPr>
        <p:txBody>
          <a:bodyPr lIns="45719" rIns="45719" anchor="ctr"/>
          <a:lstStyle/>
          <a:p>
            <a:pPr lvl="0">
              <a:defRPr>
                <a:solidFill>
                  <a:srgbClr val="FFFFFF"/>
                </a:solidFill>
              </a:defRPr>
            </a:pPr>
          </a:p>
        </p:txBody>
      </p:sp>
      <p:sp>
        <p:nvSpPr>
          <p:cNvPr id="86" name="Shape 86"/>
          <p:cNvSpPr/>
          <p:nvPr/>
        </p:nvSpPr>
        <p:spPr>
          <a:xfrm>
            <a:off x="4371573" y="2780387"/>
            <a:ext cx="330454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蓝海市场，下一代互联网的革命</a:t>
            </a:r>
          </a:p>
        </p:txBody>
      </p:sp>
      <p:sp>
        <p:nvSpPr>
          <p:cNvPr id="87" name="Shape 87"/>
          <p:cNvSpPr/>
          <p:nvPr/>
        </p:nvSpPr>
        <p:spPr>
          <a:xfrm>
            <a:off x="4051300" y="3657516"/>
            <a:ext cx="3945087" cy="904181"/>
          </a:xfrm>
          <a:prstGeom prst="rect">
            <a:avLst/>
          </a:prstGeom>
          <a:gradFill>
            <a:gsLst>
              <a:gs pos="0">
                <a:srgbClr val="C96D20"/>
              </a:gs>
              <a:gs pos="80000">
                <a:srgbClr val="FF9034"/>
              </a:gs>
              <a:gs pos="100000">
                <a:srgbClr val="FF9035"/>
              </a:gs>
            </a:gsLst>
            <a:lin ang="16200000"/>
          </a:gra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lvl="0">
              <a:defRPr>
                <a:solidFill>
                  <a:srgbClr val="FFFFFF"/>
                </a:solidFill>
              </a:defRPr>
            </a:pPr>
          </a:p>
        </p:txBody>
      </p:sp>
      <p:sp>
        <p:nvSpPr>
          <p:cNvPr id="88" name="Shape 88"/>
          <p:cNvSpPr/>
          <p:nvPr/>
        </p:nvSpPr>
        <p:spPr>
          <a:xfrm>
            <a:off x="4451152" y="3902771"/>
            <a:ext cx="3518296"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技术门槛高于传统的php,java人才</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xfrm>
            <a:off x="628650" y="273843"/>
            <a:ext cx="7886700" cy="994174"/>
          </a:xfrm>
          <a:prstGeom prst="rect">
            <a:avLst/>
          </a:prstGeom>
        </p:spPr>
        <p:txBody>
          <a:bodyPr/>
          <a:lstStyle>
            <a:lvl1pPr>
              <a:defRPr>
                <a:latin typeface="微软雅黑"/>
                <a:ea typeface="微软雅黑"/>
                <a:cs typeface="微软雅黑"/>
                <a:sym typeface="微软雅黑"/>
              </a:defRPr>
            </a:lvl1pPr>
          </a:lstStyle>
          <a:p>
            <a:pPr lvl="0">
              <a:defRPr sz="1800"/>
            </a:pPr>
            <a:r>
              <a:rPr sz="3200"/>
              <a:t>比特币钱包的构成</a:t>
            </a:r>
          </a:p>
        </p:txBody>
      </p:sp>
      <p:sp>
        <p:nvSpPr>
          <p:cNvPr id="221" name="Shape 221"/>
          <p:cNvSpPr/>
          <p:nvPr>
            <p:ph type="body" idx="1"/>
          </p:nvPr>
        </p:nvSpPr>
        <p:spPr>
          <a:xfrm>
            <a:off x="628650" y="934878"/>
            <a:ext cx="7886700" cy="4154807"/>
          </a:xfrm>
          <a:prstGeom prst="rect">
            <a:avLst/>
          </a:prstGeom>
        </p:spPr>
        <p:txBody>
          <a:bodyPr/>
          <a:lstStyle/>
          <a:p>
            <a:pPr lvl="0" marL="0" indent="0" defTabSz="859536">
              <a:spcBef>
                <a:spcPts val="900"/>
              </a:spcBef>
              <a:buSzTx/>
              <a:buNone/>
            </a:pPr>
            <a:endParaRPr sz="1128"/>
          </a:p>
          <a:p>
            <a:pPr lvl="0" marL="0" indent="0" defTabSz="859536">
              <a:spcBef>
                <a:spcPts val="900"/>
              </a:spcBef>
              <a:buSzTx/>
              <a:buNone/>
            </a:pPr>
            <a:r>
              <a:rPr sz="1128"/>
              <a:t>1.</a:t>
            </a:r>
            <a:r>
              <a:rPr sz="1128">
                <a:latin typeface="微软雅黑"/>
                <a:ea typeface="微软雅黑"/>
                <a:cs typeface="微软雅黑"/>
                <a:sym typeface="微软雅黑"/>
              </a:rPr>
              <a:t>比特币的钱包并没有含有任何的比特币金额</a:t>
            </a:r>
            <a:endParaRPr sz="1128"/>
          </a:p>
          <a:p>
            <a:pPr lvl="0" marL="0" indent="0" defTabSz="859536">
              <a:spcBef>
                <a:spcPts val="900"/>
              </a:spcBef>
              <a:buSzTx/>
              <a:buNone/>
            </a:pPr>
            <a:endParaRPr sz="1128"/>
          </a:p>
          <a:p>
            <a:pPr lvl="0" marL="0" indent="0" defTabSz="859536">
              <a:spcBef>
                <a:spcPts val="900"/>
              </a:spcBef>
              <a:buSzTx/>
              <a:buNone/>
            </a:pPr>
            <a:r>
              <a:rPr sz="1128"/>
              <a:t>2.</a:t>
            </a:r>
            <a:r>
              <a:rPr sz="1128">
                <a:latin typeface="微软雅黑"/>
                <a:ea typeface="微软雅黑"/>
                <a:cs typeface="微软雅黑"/>
                <a:sym typeface="微软雅黑"/>
              </a:rPr>
              <a:t>比特币的钱包主要包含的是用户的私钥</a:t>
            </a:r>
            <a:r>
              <a:rPr sz="1128"/>
              <a:t>+</a:t>
            </a:r>
            <a:r>
              <a:rPr sz="1128">
                <a:latin typeface="微软雅黑"/>
                <a:ea typeface="微软雅黑"/>
                <a:cs typeface="微软雅黑"/>
                <a:sym typeface="微软雅黑"/>
              </a:rPr>
              <a:t>公钥</a:t>
            </a:r>
            <a:endParaRPr sz="1128"/>
          </a:p>
          <a:p>
            <a:pPr lvl="0" marL="0" indent="0" defTabSz="859536">
              <a:spcBef>
                <a:spcPts val="900"/>
              </a:spcBef>
              <a:buSzTx/>
              <a:buNone/>
            </a:pPr>
            <a:endParaRPr sz="1128"/>
          </a:p>
          <a:p>
            <a:pPr lvl="0" marL="0" indent="0" defTabSz="859536">
              <a:spcBef>
                <a:spcPts val="900"/>
              </a:spcBef>
              <a:buSzTx/>
              <a:buNone/>
            </a:pPr>
            <a:r>
              <a:rPr sz="1128"/>
              <a:t>3.</a:t>
            </a:r>
            <a:r>
              <a:rPr sz="1128">
                <a:latin typeface="微软雅黑"/>
                <a:ea typeface="微软雅黑"/>
                <a:cs typeface="微软雅黑"/>
                <a:sym typeface="微软雅黑"/>
              </a:rPr>
              <a:t>比特币转账时必须使用私钥</a:t>
            </a:r>
            <a:endParaRPr sz="1128"/>
          </a:p>
          <a:p>
            <a:pPr lvl="0" marL="0" indent="0" defTabSz="859536">
              <a:spcBef>
                <a:spcPts val="900"/>
              </a:spcBef>
              <a:buSzTx/>
              <a:buNone/>
            </a:pPr>
            <a:endParaRPr sz="1128"/>
          </a:p>
          <a:p>
            <a:pPr lvl="0" marL="0" indent="0" defTabSz="859536">
              <a:spcBef>
                <a:spcPts val="900"/>
              </a:spcBef>
              <a:buSzTx/>
              <a:buNone/>
            </a:pPr>
            <a:r>
              <a:rPr sz="1128"/>
              <a:t>4.</a:t>
            </a:r>
            <a:r>
              <a:rPr sz="1128">
                <a:latin typeface="微软雅黑"/>
                <a:ea typeface="微软雅黑"/>
                <a:cs typeface="微软雅黑"/>
                <a:sym typeface="微软雅黑"/>
              </a:rPr>
              <a:t>比特币钱包的私钥可以推导出公钥，利用公钥可以推导出地址</a:t>
            </a:r>
            <a:endParaRPr sz="1128"/>
          </a:p>
          <a:p>
            <a:pPr lvl="0" marL="0" indent="0" defTabSz="859536">
              <a:spcBef>
                <a:spcPts val="900"/>
              </a:spcBef>
              <a:buSzTx/>
              <a:buNone/>
            </a:pPr>
            <a:endParaRPr sz="1128"/>
          </a:p>
          <a:p>
            <a:pPr lvl="0" marL="0" indent="0" defTabSz="859536">
              <a:spcBef>
                <a:spcPts val="900"/>
              </a:spcBef>
              <a:buSzTx/>
              <a:buNone/>
            </a:pPr>
            <a:r>
              <a:rPr sz="1128"/>
              <a:t>5.</a:t>
            </a:r>
            <a:r>
              <a:rPr sz="1128">
                <a:latin typeface="微软雅黑"/>
                <a:ea typeface="微软雅黑"/>
                <a:cs typeface="微软雅黑"/>
                <a:sym typeface="微软雅黑"/>
              </a:rPr>
              <a:t>比特币钱包的地址一定是</a:t>
            </a:r>
            <a:r>
              <a:rPr sz="1128"/>
              <a:t>25</a:t>
            </a:r>
            <a:r>
              <a:rPr sz="1128">
                <a:latin typeface="微软雅黑"/>
                <a:ea typeface="微软雅黑"/>
                <a:cs typeface="微软雅黑"/>
                <a:sym typeface="微软雅黑"/>
              </a:rPr>
              <a:t>字节的大小的串经过</a:t>
            </a:r>
            <a:r>
              <a:rPr sz="1128"/>
              <a:t>Base58Encode</a:t>
            </a:r>
            <a:r>
              <a:rPr sz="1128">
                <a:latin typeface="微软雅黑"/>
                <a:ea typeface="微软雅黑"/>
                <a:cs typeface="微软雅黑"/>
                <a:sym typeface="微软雅黑"/>
              </a:rPr>
              <a:t>得到的，只是方便记忆</a:t>
            </a:r>
            <a:endParaRPr sz="1128"/>
          </a:p>
          <a:p>
            <a:pPr lvl="0" marL="0" indent="0" defTabSz="859536">
              <a:spcBef>
                <a:spcPts val="900"/>
              </a:spcBef>
              <a:buSzTx/>
              <a:buNone/>
            </a:pPr>
            <a:endParaRPr sz="1128"/>
          </a:p>
          <a:p>
            <a:pPr lvl="0" marL="0" indent="0" defTabSz="859536">
              <a:spcBef>
                <a:spcPts val="900"/>
              </a:spcBef>
              <a:buSzTx/>
              <a:buNone/>
            </a:pPr>
            <a:r>
              <a:rPr sz="1128"/>
              <a:t>6.</a:t>
            </a:r>
            <a:r>
              <a:rPr sz="1128">
                <a:latin typeface="微软雅黑"/>
                <a:ea typeface="微软雅黑"/>
                <a:cs typeface="微软雅黑"/>
                <a:sym typeface="微软雅黑"/>
              </a:rPr>
              <a:t>很多认为地址是可以反推出公钥的，实际上这是一种错误的认为，地址被</a:t>
            </a:r>
            <a:endParaRPr sz="1128"/>
          </a:p>
          <a:p>
            <a:pPr lvl="0" marL="0" indent="0" defTabSz="859536">
              <a:spcBef>
                <a:spcPts val="900"/>
              </a:spcBef>
              <a:buSzTx/>
              <a:buNone/>
            </a:pPr>
            <a:r>
              <a:rPr sz="1128"/>
              <a:t>Base58Decode</a:t>
            </a:r>
            <a:r>
              <a:rPr sz="1128">
                <a:latin typeface="微软雅黑"/>
                <a:ea typeface="微软雅黑"/>
                <a:cs typeface="微软雅黑"/>
                <a:sym typeface="微软雅黑"/>
              </a:rPr>
              <a:t>反推之后的结果是</a:t>
            </a:r>
            <a:r>
              <a:rPr sz="1128"/>
              <a:t>25</a:t>
            </a:r>
            <a:r>
              <a:rPr sz="1128">
                <a:latin typeface="微软雅黑"/>
                <a:ea typeface="微软雅黑"/>
                <a:cs typeface="微软雅黑"/>
                <a:sym typeface="微软雅黑"/>
              </a:rPr>
              <a:t>字节大小的串</a:t>
            </a:r>
            <a:r>
              <a:rPr sz="1128"/>
              <a:t>,</a:t>
            </a:r>
            <a:r>
              <a:rPr sz="1128">
                <a:latin typeface="微软雅黑"/>
                <a:ea typeface="微软雅黑"/>
                <a:cs typeface="微软雅黑"/>
                <a:sym typeface="微软雅黑"/>
              </a:rPr>
              <a:t>其中</a:t>
            </a:r>
            <a:r>
              <a:rPr sz="1128"/>
              <a:t>1-20</a:t>
            </a:r>
            <a:r>
              <a:rPr sz="1128">
                <a:latin typeface="微软雅黑"/>
                <a:ea typeface="微软雅黑"/>
                <a:cs typeface="微软雅黑"/>
                <a:sym typeface="微软雅黑"/>
              </a:rPr>
              <a:t>位的公钥并不是</a:t>
            </a:r>
            <a:endParaRPr sz="1128"/>
          </a:p>
          <a:p>
            <a:pPr lvl="0" marL="0" indent="0" defTabSz="859536">
              <a:spcBef>
                <a:spcPts val="900"/>
              </a:spcBef>
              <a:buSzTx/>
              <a:buNone/>
            </a:pPr>
            <a:r>
              <a:rPr sz="1128">
                <a:latin typeface="微软雅黑"/>
                <a:ea typeface="微软雅黑"/>
                <a:cs typeface="微软雅黑"/>
                <a:sym typeface="微软雅黑"/>
              </a:rPr>
              <a:t>钱包中最初的公钥而是经过</a:t>
            </a:r>
            <a:r>
              <a:rPr sz="1128"/>
              <a:t>Ripemd160+sha256</a:t>
            </a:r>
            <a:r>
              <a:rPr sz="1128">
                <a:latin typeface="微软雅黑"/>
                <a:ea typeface="微软雅黑"/>
                <a:cs typeface="微软雅黑"/>
                <a:sym typeface="微软雅黑"/>
              </a:rPr>
              <a:t>加密后的公钥</a:t>
            </a:r>
            <a:r>
              <a:rPr sz="1128"/>
              <a:t>,</a:t>
            </a:r>
            <a:r>
              <a:rPr sz="1128">
                <a:latin typeface="微软雅黑"/>
                <a:ea typeface="微软雅黑"/>
                <a:cs typeface="微软雅黑"/>
                <a:sym typeface="微软雅黑"/>
              </a:rPr>
              <a:t>也是地址实际无法反</a:t>
            </a:r>
            <a:br>
              <a:rPr sz="1128">
                <a:latin typeface="微软雅黑"/>
                <a:ea typeface="微软雅黑"/>
                <a:cs typeface="微软雅黑"/>
                <a:sym typeface="微软雅黑"/>
              </a:rPr>
            </a:br>
            <a:r>
              <a:rPr sz="1128">
                <a:latin typeface="微软雅黑"/>
                <a:ea typeface="微软雅黑"/>
                <a:cs typeface="微软雅黑"/>
                <a:sym typeface="微软雅黑"/>
              </a:rPr>
              <a:t>推原始公钥</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628650" y="273843"/>
            <a:ext cx="7886700" cy="994174"/>
          </a:xfrm>
          <a:prstGeom prst="rect">
            <a:avLst/>
          </a:prstGeom>
        </p:spPr>
        <p:txBody>
          <a:bodyPr/>
          <a:lstStyle>
            <a:lvl1pPr>
              <a:defRPr>
                <a:latin typeface="微软雅黑"/>
                <a:ea typeface="微软雅黑"/>
                <a:cs typeface="微软雅黑"/>
                <a:sym typeface="微软雅黑"/>
              </a:defRPr>
            </a:lvl1pPr>
          </a:lstStyle>
          <a:p>
            <a:pPr lvl="0">
              <a:defRPr sz="1800"/>
            </a:pPr>
            <a:r>
              <a:rPr sz="3200"/>
              <a:t>公钥即身份的正确理解</a:t>
            </a:r>
          </a:p>
        </p:txBody>
      </p:sp>
      <p:sp>
        <p:nvSpPr>
          <p:cNvPr id="224" name="Shape 224"/>
          <p:cNvSpPr/>
          <p:nvPr>
            <p:ph type="body" idx="1"/>
          </p:nvPr>
        </p:nvSpPr>
        <p:spPr>
          <a:xfrm>
            <a:off x="628650" y="934878"/>
            <a:ext cx="7886700" cy="4154807"/>
          </a:xfrm>
          <a:prstGeom prst="rect">
            <a:avLst/>
          </a:prstGeom>
        </p:spPr>
        <p:txBody>
          <a:bodyPr/>
          <a:lstStyle/>
          <a:p>
            <a:pPr lvl="0" marL="0" indent="0" defTabSz="896111">
              <a:spcBef>
                <a:spcPts val="900"/>
              </a:spcBef>
              <a:buSzTx/>
              <a:buNone/>
            </a:pPr>
            <a:endParaRPr sz="1372"/>
          </a:p>
          <a:p>
            <a:pPr lvl="0" marL="0" indent="0" defTabSz="896111">
              <a:spcBef>
                <a:spcPts val="900"/>
              </a:spcBef>
              <a:buSzTx/>
              <a:buNone/>
            </a:pPr>
            <a:r>
              <a:rPr sz="1372">
                <a:latin typeface="微软雅黑"/>
                <a:ea typeface="微软雅黑"/>
                <a:cs typeface="微软雅黑"/>
                <a:sym typeface="微软雅黑"/>
              </a:rPr>
              <a:t>很多人说公钥就是比特币用户的身份，因为我们对某个比特币地址进行转</a:t>
            </a:r>
            <a:endParaRPr sz="1372"/>
          </a:p>
          <a:p>
            <a:pPr lvl="0" marL="0" indent="0" defTabSz="896111">
              <a:spcBef>
                <a:spcPts val="900"/>
              </a:spcBef>
              <a:buSzTx/>
              <a:buNone/>
            </a:pPr>
            <a:br>
              <a:rPr sz="1372"/>
            </a:br>
            <a:r>
              <a:rPr sz="1372">
                <a:latin typeface="微软雅黑"/>
                <a:ea typeface="微软雅黑"/>
                <a:cs typeface="微软雅黑"/>
                <a:sym typeface="微软雅黑"/>
              </a:rPr>
              <a:t>账的时候，实际上是用接收方地址中那个进行了</a:t>
            </a:r>
            <a:r>
              <a:rPr sz="1372"/>
              <a:t>Ripemd160+sha256</a:t>
            </a:r>
            <a:r>
              <a:rPr sz="1372">
                <a:latin typeface="微软雅黑"/>
                <a:ea typeface="微软雅黑"/>
                <a:cs typeface="微软雅黑"/>
                <a:sym typeface="微软雅黑"/>
              </a:rPr>
              <a:t>加密后</a:t>
            </a:r>
            <a:endParaRPr sz="1372"/>
          </a:p>
          <a:p>
            <a:pPr lvl="0" marL="0" indent="0" defTabSz="896111">
              <a:spcBef>
                <a:spcPts val="900"/>
              </a:spcBef>
              <a:buSzTx/>
              <a:buNone/>
            </a:pPr>
            <a:br>
              <a:rPr sz="1372"/>
            </a:br>
            <a:r>
              <a:rPr sz="1372">
                <a:latin typeface="微软雅黑"/>
                <a:ea typeface="微软雅黑"/>
                <a:cs typeface="微软雅黑"/>
                <a:sym typeface="微软雅黑"/>
              </a:rPr>
              <a:t>的公钥进行锁定的，这种理解大多来自一些完全是错误的。</a:t>
            </a:r>
            <a:br>
              <a:rPr sz="1372">
                <a:latin typeface="微软雅黑"/>
                <a:ea typeface="微软雅黑"/>
                <a:cs typeface="微软雅黑"/>
                <a:sym typeface="微软雅黑"/>
              </a:rPr>
            </a:br>
            <a:br>
              <a:rPr sz="1372">
                <a:latin typeface="微软雅黑"/>
                <a:ea typeface="微软雅黑"/>
                <a:cs typeface="微软雅黑"/>
                <a:sym typeface="微软雅黑"/>
              </a:rPr>
            </a:br>
            <a:br>
              <a:rPr sz="1372">
                <a:latin typeface="微软雅黑"/>
                <a:ea typeface="微软雅黑"/>
                <a:cs typeface="微软雅黑"/>
                <a:sym typeface="微软雅黑"/>
              </a:rPr>
            </a:br>
            <a:r>
              <a:rPr sz="1372">
                <a:latin typeface="微软雅黑"/>
                <a:ea typeface="微软雅黑"/>
                <a:cs typeface="微软雅黑"/>
                <a:sym typeface="微软雅黑"/>
              </a:rPr>
              <a:t>不要忘记了，任何一笔比特币中的交易都是引用需要之前的交易，而在当前交易中的</a:t>
            </a:r>
            <a:r>
              <a:rPr sz="1372"/>
              <a:t>BTC</a:t>
            </a:r>
            <a:r>
              <a:rPr sz="1372">
                <a:latin typeface="微软雅黑"/>
                <a:ea typeface="微软雅黑"/>
                <a:cs typeface="微软雅黑"/>
                <a:sym typeface="微软雅黑"/>
              </a:rPr>
              <a:t>是</a:t>
            </a:r>
            <a:br>
              <a:rPr sz="1372">
                <a:latin typeface="微软雅黑"/>
                <a:ea typeface="微软雅黑"/>
                <a:cs typeface="微软雅黑"/>
                <a:sym typeface="微软雅黑"/>
              </a:rPr>
            </a:br>
            <a:endParaRPr sz="1372"/>
          </a:p>
          <a:p>
            <a:pPr lvl="0" marL="0" indent="0" defTabSz="896111">
              <a:spcBef>
                <a:spcPts val="900"/>
              </a:spcBef>
              <a:buSzTx/>
              <a:buNone/>
            </a:pPr>
            <a:r>
              <a:rPr sz="1372">
                <a:latin typeface="微软雅黑"/>
                <a:ea typeface="微软雅黑"/>
                <a:cs typeface="微软雅黑"/>
                <a:sym typeface="微软雅黑"/>
              </a:rPr>
              <a:t>否能成功去到接收方的地址，需要验证发送方的签名是否正确，而验证的过</a:t>
            </a:r>
            <a:endParaRPr sz="1372"/>
          </a:p>
          <a:p>
            <a:pPr lvl="0" marL="0" indent="0" defTabSz="896111">
              <a:spcBef>
                <a:spcPts val="900"/>
              </a:spcBef>
              <a:buSzTx/>
              <a:buNone/>
            </a:pPr>
            <a:endParaRPr sz="1372"/>
          </a:p>
          <a:p>
            <a:pPr lvl="0" marL="0" indent="0" defTabSz="896111">
              <a:spcBef>
                <a:spcPts val="900"/>
              </a:spcBef>
              <a:buSzTx/>
              <a:buNone/>
            </a:pPr>
            <a:r>
              <a:rPr sz="1372">
                <a:latin typeface="微软雅黑"/>
                <a:ea typeface="微软雅黑"/>
                <a:cs typeface="微软雅黑"/>
                <a:sym typeface="微软雅黑"/>
              </a:rPr>
              <a:t>程需要使用到发送方钱包中最原始的那个公钥，所以公钥即身份不是指代交</a:t>
            </a:r>
            <a:endParaRPr sz="1372"/>
          </a:p>
          <a:p>
            <a:pPr lvl="0" marL="0" indent="0" defTabSz="896111">
              <a:spcBef>
                <a:spcPts val="900"/>
              </a:spcBef>
              <a:buSzTx/>
              <a:buNone/>
            </a:pPr>
            <a:endParaRPr sz="1372"/>
          </a:p>
          <a:p>
            <a:pPr lvl="0" marL="0" indent="0" defTabSz="896111">
              <a:spcBef>
                <a:spcPts val="900"/>
              </a:spcBef>
              <a:buSzTx/>
              <a:buNone/>
            </a:pPr>
            <a:r>
              <a:rPr sz="1372">
                <a:latin typeface="微软雅黑"/>
                <a:ea typeface="微软雅黑"/>
                <a:cs typeface="微软雅黑"/>
                <a:sym typeface="微软雅黑"/>
              </a:rPr>
              <a:t>易转账中输出时锁定的接收方公钥，而是验证前面时发送方的钱包中的原始公钥</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628650" y="273843"/>
            <a:ext cx="7886700" cy="994174"/>
          </a:xfrm>
          <a:prstGeom prst="rect">
            <a:avLst/>
          </a:prstGeom>
        </p:spPr>
        <p:txBody>
          <a:bodyPr/>
          <a:lstStyle>
            <a:lvl1pPr>
              <a:defRPr>
                <a:latin typeface="微软雅黑"/>
                <a:ea typeface="微软雅黑"/>
                <a:cs typeface="微软雅黑"/>
                <a:sym typeface="微软雅黑"/>
              </a:defRPr>
            </a:lvl1pPr>
          </a:lstStyle>
          <a:p>
            <a:pPr lvl="0">
              <a:defRPr sz="1800"/>
            </a:pPr>
            <a:r>
              <a:rPr sz="3200"/>
              <a:t>区块链1.0开发应用</a:t>
            </a:r>
          </a:p>
        </p:txBody>
      </p:sp>
      <p:sp>
        <p:nvSpPr>
          <p:cNvPr id="227" name="Shape 227"/>
          <p:cNvSpPr/>
          <p:nvPr>
            <p:ph type="body" idx="1"/>
          </p:nvPr>
        </p:nvSpPr>
        <p:spPr>
          <a:xfrm>
            <a:off x="628650" y="934878"/>
            <a:ext cx="7886700" cy="4154807"/>
          </a:xfrm>
          <a:prstGeom prst="rect">
            <a:avLst/>
          </a:prstGeom>
        </p:spPr>
        <p:txBody>
          <a:bodyPr/>
          <a:lstStyle/>
          <a:p>
            <a:pPr lvl="0" marL="0" indent="0">
              <a:buSzTx/>
              <a:buNone/>
            </a:pPr>
            <a:endParaRPr sz="1400"/>
          </a:p>
          <a:p>
            <a:pPr lvl="0" marL="0" indent="0">
              <a:buSzTx/>
              <a:buNone/>
            </a:pPr>
            <a:r>
              <a:rPr sz="1400">
                <a:latin typeface="微软雅黑"/>
                <a:ea typeface="微软雅黑"/>
                <a:cs typeface="微软雅黑"/>
                <a:sym typeface="微软雅黑"/>
              </a:rPr>
              <a:t>代币开发（例如，游戏金币，挖矿游戏，发币，黑市交易）</a:t>
            </a:r>
            <a:endParaRPr sz="1400">
              <a:latin typeface="微软雅黑"/>
              <a:ea typeface="微软雅黑"/>
              <a:cs typeface="微软雅黑"/>
              <a:sym typeface="微软雅黑"/>
            </a:endParaRPr>
          </a:p>
          <a:p>
            <a:pPr lvl="0" marL="0" indent="0">
              <a:buSzTx/>
              <a:buNone/>
            </a:pPr>
            <a:endParaRPr sz="1400">
              <a:latin typeface="微软雅黑"/>
              <a:ea typeface="微软雅黑"/>
              <a:cs typeface="微软雅黑"/>
              <a:sym typeface="微软雅黑"/>
            </a:endParaRPr>
          </a:p>
          <a:p>
            <a:pPr lvl="0" marL="0" indent="0">
              <a:buSzTx/>
              <a:buNone/>
            </a:pPr>
            <a:endParaRPr sz="1400">
              <a:latin typeface="微软雅黑"/>
              <a:ea typeface="微软雅黑"/>
              <a:cs typeface="微软雅黑"/>
              <a:sym typeface="微软雅黑"/>
            </a:endParaRPr>
          </a:p>
          <a:p>
            <a:pPr lvl="0" marL="0" indent="0">
              <a:buSzTx/>
              <a:buNone/>
            </a:pPr>
            <a:r>
              <a:rPr sz="1400">
                <a:latin typeface="微软雅黑"/>
                <a:ea typeface="微软雅黑"/>
                <a:cs typeface="微软雅黑"/>
                <a:sym typeface="微软雅黑"/>
              </a:rPr>
              <a:t>底层应用开发：算法和数据结构，密码学开发，GO语言工程师，C/C++工程师</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30" name="Shape 230"/>
          <p:cNvSpPr/>
          <p:nvPr/>
        </p:nvSpPr>
        <p:spPr>
          <a:xfrm>
            <a:off x="1528332" y="2214879"/>
            <a:ext cx="6327141" cy="713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3500">
                <a:latin typeface="微软雅黑"/>
                <a:ea typeface="微软雅黑"/>
                <a:cs typeface="微软雅黑"/>
                <a:sym typeface="微软雅黑"/>
              </a:defRPr>
            </a:lvl1pPr>
          </a:lstStyle>
          <a:p>
            <a:pPr lvl="0">
              <a:defRPr b="0" sz="1800"/>
            </a:pPr>
            <a:r>
              <a:rPr b="1" sz="3500"/>
              <a:t>区块链应用：以太坊和超级账本</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33" name="Shape 233"/>
          <p:cNvSpPr/>
          <p:nvPr/>
        </p:nvSpPr>
        <p:spPr>
          <a:xfrm>
            <a:off x="506730" y="855980"/>
            <a:ext cx="7148461"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1400">
                <a:solidFill>
                  <a:srgbClr val="333333"/>
                </a:solidFill>
                <a:latin typeface="Arial"/>
                <a:ea typeface="Arial"/>
                <a:cs typeface="Arial"/>
                <a:sym typeface="Arial"/>
              </a:defRPr>
            </a:lvl1pPr>
          </a:lstStyle>
          <a:p>
            <a:pPr lvl="0">
              <a:defRPr sz="1800">
                <a:solidFill>
                  <a:srgbClr val="000000"/>
                </a:solidFill>
              </a:defRPr>
            </a:pPr>
            <a:r>
              <a:rPr sz="1400">
                <a:solidFill>
                  <a:srgbClr val="333333"/>
                </a:solidFill>
              </a:rPr>
              <a:t>比特币开创了去中心化密码货币的先河，五年多的时间充分检验了区块链技术的可行性和安全性。然而比特币最大的缺点在于它只能用于数字货币和性能问题</a:t>
            </a:r>
          </a:p>
        </p:txBody>
      </p:sp>
      <p:sp>
        <p:nvSpPr>
          <p:cNvPr id="234" name="Shape 234"/>
          <p:cNvSpPr/>
          <p:nvPr/>
        </p:nvSpPr>
        <p:spPr>
          <a:xfrm>
            <a:off x="519430" y="1529080"/>
            <a:ext cx="7571741"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defTabSz="457200"/>
            <a:r>
              <a:rPr sz="1400">
                <a:solidFill>
                  <a:srgbClr val="333333"/>
                </a:solidFill>
                <a:latin typeface="Arial"/>
                <a:ea typeface="Arial"/>
                <a:cs typeface="Arial"/>
                <a:sym typeface="Arial"/>
              </a:rPr>
              <a:t>另外，比特币协议里使用了一套基于堆栈的脚本语言，这语言虽然具有一定灵活性，</a:t>
            </a:r>
            <a:endParaRPr sz="1400">
              <a:solidFill>
                <a:srgbClr val="333333"/>
              </a:solidFill>
              <a:latin typeface="Arial"/>
              <a:ea typeface="Arial"/>
              <a:cs typeface="Arial"/>
              <a:sym typeface="Arial"/>
            </a:endParaRPr>
          </a:p>
          <a:p>
            <a:pPr lvl="0" defTabSz="457200"/>
            <a:r>
              <a:rPr sz="1400">
                <a:solidFill>
                  <a:srgbClr val="333333"/>
                </a:solidFill>
                <a:latin typeface="Arial"/>
                <a:ea typeface="Arial"/>
                <a:cs typeface="Arial"/>
                <a:sym typeface="Arial"/>
              </a:rPr>
              <a:t>使得像多重签名这样的功能得以实现，然而却不足以构建更高级的应用，例如：次密价拍卖应用</a:t>
            </a:r>
          </a:p>
        </p:txBody>
      </p:sp>
      <p:sp>
        <p:nvSpPr>
          <p:cNvPr id="235" name="Shape 235"/>
          <p:cNvSpPr/>
          <p:nvPr/>
        </p:nvSpPr>
        <p:spPr>
          <a:xfrm>
            <a:off x="570230" y="2567817"/>
            <a:ext cx="7945411" cy="99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以太坊和超级账本的出现就是为了扩展比特币应用的不足而出现的区块链技术</a:t>
            </a:r>
          </a:p>
          <a:p>
            <a:pPr lvl="0"/>
          </a:p>
          <a:p>
            <a:pPr lvl="0"/>
            <a:r>
              <a:t>有人称他们为“可以自定义的区块链技术”</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38" name="Shape 238"/>
          <p:cNvSpPr/>
          <p:nvPr/>
        </p:nvSpPr>
        <p:spPr>
          <a:xfrm>
            <a:off x="379729" y="754380"/>
            <a:ext cx="1704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lvl="0">
              <a:defRPr b="0"/>
            </a:pPr>
            <a:r>
              <a:rPr b="1"/>
              <a:t>以太坊的技术栈</a:t>
            </a:r>
          </a:p>
        </p:txBody>
      </p:sp>
      <p:sp>
        <p:nvSpPr>
          <p:cNvPr id="239" name="Shape 239"/>
          <p:cNvSpPr/>
          <p:nvPr/>
        </p:nvSpPr>
        <p:spPr>
          <a:xfrm>
            <a:off x="392429" y="1224280"/>
            <a:ext cx="6977880"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1.智能合约技术： Solidity. 这是一种能访问以太坊虚拟机的一种语言</a:t>
            </a:r>
          </a:p>
        </p:txBody>
      </p:sp>
      <p:sp>
        <p:nvSpPr>
          <p:cNvPr id="240" name="Shape 240"/>
          <p:cNvSpPr/>
          <p:nvPr/>
        </p:nvSpPr>
        <p:spPr>
          <a:xfrm>
            <a:off x="392429" y="1592580"/>
            <a:ext cx="633058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2.web3.js： 在web开发端与solidity进行交互的javascript框架</a:t>
            </a:r>
          </a:p>
        </p:txBody>
      </p:sp>
      <p:sp>
        <p:nvSpPr>
          <p:cNvPr id="241" name="Shape 241"/>
          <p:cNvSpPr/>
          <p:nvPr/>
        </p:nvSpPr>
        <p:spPr>
          <a:xfrm>
            <a:off x="392429" y="2049779"/>
            <a:ext cx="840450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3.es6和nodejs： 主要es6中的标准，例如：异步方案在nodejs中对solidity进行交互</a:t>
            </a:r>
          </a:p>
        </p:txBody>
      </p:sp>
      <p:sp>
        <p:nvSpPr>
          <p:cNvPr id="242" name="Shape 242"/>
          <p:cNvSpPr/>
          <p:nvPr/>
        </p:nvSpPr>
        <p:spPr>
          <a:xfrm>
            <a:off x="392429" y="2506979"/>
            <a:ext cx="817311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4.mongodb：出色的nosql数据库，主要用于处理一些本地数据，例如：交易日志</a:t>
            </a:r>
          </a:p>
        </p:txBody>
      </p:sp>
      <p:sp>
        <p:nvSpPr>
          <p:cNvPr id="243" name="Shape 243"/>
          <p:cNvSpPr/>
          <p:nvPr/>
        </p:nvSpPr>
        <p:spPr>
          <a:xfrm>
            <a:off x="392429" y="2889767"/>
            <a:ext cx="8439670"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5.truffle unbox:一款集成react,webpack,npm,moncha和web3.js的以太坊开发框架</a:t>
            </a:r>
          </a:p>
        </p:txBody>
      </p:sp>
      <p:sp>
        <p:nvSpPr>
          <p:cNvPr id="244" name="Shape 244"/>
          <p:cNvSpPr/>
          <p:nvPr/>
        </p:nvSpPr>
        <p:spPr>
          <a:xfrm>
            <a:off x="392429" y="3308867"/>
            <a:ext cx="608558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6.UI框架:任何一款用于前端设计的css框架，例如:Bootstrap</a:t>
            </a:r>
          </a:p>
        </p:txBody>
      </p:sp>
      <p:sp>
        <p:nvSpPr>
          <p:cNvPr id="245" name="Shape 245"/>
          <p:cNvSpPr/>
          <p:nvPr/>
        </p:nvSpPr>
        <p:spPr>
          <a:xfrm>
            <a:off x="392429" y="3727967"/>
            <a:ext cx="2745208"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7.Express框架:nodejs框架</a:t>
            </a:r>
          </a:p>
        </p:txBody>
      </p:sp>
      <p:sp>
        <p:nvSpPr>
          <p:cNvPr id="246" name="Shape 246"/>
          <p:cNvSpPr/>
          <p:nvPr/>
        </p:nvSpPr>
        <p:spPr>
          <a:xfrm>
            <a:off x="392429" y="4167011"/>
            <a:ext cx="7640128"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8.geth和ganacache本地私有链搭建工具，Linux,git和metaMask等开发环境</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49" name="Shape 249"/>
          <p:cNvSpPr/>
          <p:nvPr/>
        </p:nvSpPr>
        <p:spPr>
          <a:xfrm>
            <a:off x="379729" y="754380"/>
            <a:ext cx="216154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lvl="0">
              <a:defRPr b="0"/>
            </a:pPr>
            <a:r>
              <a:rPr b="1"/>
              <a:t>以太坊的项目和应用</a:t>
            </a:r>
          </a:p>
        </p:txBody>
      </p:sp>
      <p:sp>
        <p:nvSpPr>
          <p:cNvPr id="250" name="Shape 250"/>
          <p:cNvSpPr/>
          <p:nvPr/>
        </p:nvSpPr>
        <p:spPr>
          <a:xfrm>
            <a:off x="392429" y="1224280"/>
            <a:ext cx="5700377"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1.基于Token的投票：一种去中心化的股权投票解决方案</a:t>
            </a:r>
          </a:p>
        </p:txBody>
      </p:sp>
      <p:sp>
        <p:nvSpPr>
          <p:cNvPr id="251" name="Shape 251"/>
          <p:cNvSpPr/>
          <p:nvPr/>
        </p:nvSpPr>
        <p:spPr>
          <a:xfrm>
            <a:off x="392429" y="1617980"/>
            <a:ext cx="8793844"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2.维克里拍卖：一种去中心化的点对点拍卖应用，主要基于ebay的问题提出的经典案例</a:t>
            </a:r>
          </a:p>
        </p:txBody>
      </p:sp>
      <p:sp>
        <p:nvSpPr>
          <p:cNvPr id="252" name="Shape 252"/>
          <p:cNvSpPr/>
          <p:nvPr/>
        </p:nvSpPr>
        <p:spPr>
          <a:xfrm>
            <a:off x="392429" y="2049779"/>
            <a:ext cx="5957998"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3.ico众筹： 席卷2017年的中国区块链市场，俗称卷钱跑路</a:t>
            </a:r>
          </a:p>
        </p:txBody>
      </p:sp>
      <p:sp>
        <p:nvSpPr>
          <p:cNvPr id="253" name="Shape 253"/>
          <p:cNvSpPr/>
          <p:nvPr/>
        </p:nvSpPr>
        <p:spPr>
          <a:xfrm>
            <a:off x="405129" y="2443479"/>
            <a:ext cx="740192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4.DaoICO众筹：v神提出的ico众筹解决方案，不过中国政府依然一律禁止</a:t>
            </a:r>
          </a:p>
        </p:txBody>
      </p:sp>
      <p:sp>
        <p:nvSpPr>
          <p:cNvPr id="254" name="Shape 254"/>
          <p:cNvSpPr/>
          <p:nvPr/>
        </p:nvSpPr>
        <p:spPr>
          <a:xfrm>
            <a:off x="405129" y="2875279"/>
            <a:ext cx="5565762"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5.博彩系统：一种赌博游戏方式中国政府依然一律禁止</a:t>
            </a:r>
          </a:p>
        </p:txBody>
      </p:sp>
      <p:sp>
        <p:nvSpPr>
          <p:cNvPr id="255" name="Shape 255"/>
          <p:cNvSpPr/>
          <p:nvPr/>
        </p:nvSpPr>
        <p:spPr>
          <a:xfrm>
            <a:off x="462780" y="3662679"/>
            <a:ext cx="8256500"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lvl="0">
              <a:defRPr b="0"/>
            </a:pPr>
            <a:r>
              <a:rPr b="1"/>
              <a:t>以太坊的技术栈对技术人员对要求是node全栈（node+html5+js+mysql+nosql）</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58" name="Shape 258"/>
          <p:cNvSpPr/>
          <p:nvPr/>
        </p:nvSpPr>
        <p:spPr>
          <a:xfrm>
            <a:off x="379729" y="754380"/>
            <a:ext cx="193294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lvl="0">
              <a:defRPr b="0"/>
            </a:pPr>
            <a:r>
              <a:rPr b="1"/>
              <a:t>超级账本的技术栈</a:t>
            </a:r>
          </a:p>
        </p:txBody>
      </p:sp>
      <p:sp>
        <p:nvSpPr>
          <p:cNvPr id="259" name="Shape 259"/>
          <p:cNvSpPr/>
          <p:nvPr/>
        </p:nvSpPr>
        <p:spPr>
          <a:xfrm>
            <a:off x="392429" y="1224280"/>
            <a:ext cx="6402250"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1.Fabric：超级账本的智能合约，主要使用Go语言接入SDK开发</a:t>
            </a:r>
          </a:p>
        </p:txBody>
      </p:sp>
      <p:sp>
        <p:nvSpPr>
          <p:cNvPr id="260" name="Shape 260"/>
          <p:cNvSpPr/>
          <p:nvPr/>
        </p:nvSpPr>
        <p:spPr>
          <a:xfrm>
            <a:off x="392429" y="1592580"/>
            <a:ext cx="809944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2.Docker：一种兼容开发环境的打包工具容器，超级账本的开发环境机遇此容器</a:t>
            </a:r>
          </a:p>
        </p:txBody>
      </p:sp>
      <p:sp>
        <p:nvSpPr>
          <p:cNvPr id="261" name="Shape 261"/>
          <p:cNvSpPr/>
          <p:nvPr/>
        </p:nvSpPr>
        <p:spPr>
          <a:xfrm>
            <a:off x="392429" y="2049779"/>
            <a:ext cx="624173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3.nodejs和前端技术：主要负责把区块链的后端数据进行对接</a:t>
            </a:r>
          </a:p>
        </p:txBody>
      </p:sp>
      <p:sp>
        <p:nvSpPr>
          <p:cNvPr id="262" name="Shape 262"/>
          <p:cNvSpPr/>
          <p:nvPr/>
        </p:nvSpPr>
        <p:spPr>
          <a:xfrm>
            <a:off x="392429" y="2506979"/>
            <a:ext cx="8173119"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4.mongodb：出色的nosql数据库，主要用于处理一些本地数据，例如：交易日志</a:t>
            </a:r>
          </a:p>
        </p:txBody>
      </p:sp>
      <p:sp>
        <p:nvSpPr>
          <p:cNvPr id="263" name="Shape 263"/>
          <p:cNvSpPr/>
          <p:nvPr/>
        </p:nvSpPr>
        <p:spPr>
          <a:xfrm>
            <a:off x="313904" y="3308867"/>
            <a:ext cx="7943625" cy="993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b="1"/>
              <a:t>技术栈对技术人员对要求是go全栈（node+html5+js+mysql+nosql+golang）</a:t>
            </a:r>
            <a:endParaRPr b="1"/>
          </a:p>
          <a:p>
            <a:pPr lvl="0"/>
            <a:endParaRPr b="1"/>
          </a:p>
          <a:p>
            <a:pPr lvl="0"/>
            <a:r>
              <a:rPr b="1"/>
              <a:t>目前主要应用于：银行领域</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lIns="0" tIns="0" rIns="0" bIns="0"/>
          <a:lstStyle/>
          <a:p>
            <a:pPr lvl="0">
              <a:defRPr sz="1800"/>
            </a:pPr>
            <a:r>
              <a:rPr sz="3600"/>
              <a:t>与web开发程序员pk</a:t>
            </a:r>
          </a:p>
        </p:txBody>
      </p:sp>
      <p:sp>
        <p:nvSpPr>
          <p:cNvPr id="91" name="Shape 91"/>
          <p:cNvSpPr/>
          <p:nvPr>
            <p:ph type="body" idx="1"/>
          </p:nvPr>
        </p:nvSpPr>
        <p:spPr>
          <a:prstGeom prst="rect">
            <a:avLst/>
          </a:prstGeom>
        </p:spPr>
        <p:txBody>
          <a:bodyPr/>
          <a:lstStyle/>
          <a:p>
            <a:pPr lvl="0">
              <a:defRPr sz="1800"/>
            </a:pPr>
            <a:r>
              <a:rPr b="1" sz="2800">
                <a:solidFill>
                  <a:srgbClr val="9A403E"/>
                </a:solidFill>
              </a:rPr>
              <a:t>H5 前端</a:t>
            </a:r>
            <a:endParaRPr b="1" sz="2800">
              <a:solidFill>
                <a:srgbClr val="9A403E"/>
              </a:solidFill>
            </a:endParaRPr>
          </a:p>
          <a:p>
            <a:pPr lvl="0">
              <a:defRPr sz="1800"/>
            </a:pPr>
            <a:r>
              <a:rPr b="1" sz="2800">
                <a:solidFill>
                  <a:srgbClr val="9A403E"/>
                </a:solidFill>
              </a:rPr>
              <a:t>Web全栈开发</a:t>
            </a:r>
            <a:endParaRPr b="1" sz="2800">
              <a:solidFill>
                <a:srgbClr val="9A403E"/>
              </a:solidFill>
            </a:endParaRPr>
          </a:p>
          <a:p>
            <a:pPr lvl="0">
              <a:defRPr sz="1800"/>
            </a:pPr>
            <a:r>
              <a:rPr b="1" sz="2800"/>
              <a:t>Go语言</a:t>
            </a:r>
            <a:endParaRPr b="1" sz="2800"/>
          </a:p>
          <a:p>
            <a:pPr lvl="0">
              <a:defRPr sz="1800"/>
            </a:pPr>
            <a:r>
              <a:rPr b="1" sz="2800"/>
              <a:t>数据结构与算法</a:t>
            </a:r>
            <a:endParaRPr b="1" sz="2800"/>
          </a:p>
          <a:p>
            <a:pPr lvl="0">
              <a:defRPr sz="1800"/>
            </a:pPr>
            <a:r>
              <a:rPr b="1" sz="2800"/>
              <a:t>区块链概念高大上</a:t>
            </a:r>
          </a:p>
        </p:txBody>
      </p:sp>
      <p:sp>
        <p:nvSpPr>
          <p:cNvPr id="92" name="Shape 9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lIns="0" tIns="0" rIns="0" bIns="0"/>
          <a:lstStyle/>
          <a:p>
            <a:pPr lvl="0">
              <a:defRPr sz="1800"/>
            </a:pPr>
            <a:r>
              <a:rPr sz="3600"/>
              <a:t>可以从事游戏开发行业</a:t>
            </a:r>
          </a:p>
        </p:txBody>
      </p:sp>
      <p:sp>
        <p:nvSpPr>
          <p:cNvPr id="95" name="Shape 95"/>
          <p:cNvSpPr/>
          <p:nvPr>
            <p:ph type="body" idx="1"/>
          </p:nvPr>
        </p:nvSpPr>
        <p:spPr>
          <a:prstGeom prst="rect">
            <a:avLst/>
          </a:prstGeom>
        </p:spPr>
        <p:txBody>
          <a:bodyPr/>
          <a:lstStyle/>
          <a:p>
            <a:pPr lvl="0">
              <a:defRPr sz="1800"/>
            </a:pPr>
            <a:endParaRPr b="1" sz="2800">
              <a:solidFill>
                <a:srgbClr val="9A403E"/>
              </a:solidFill>
            </a:endParaRPr>
          </a:p>
          <a:p>
            <a:pPr lvl="0">
              <a:defRPr sz="1800"/>
            </a:pPr>
            <a:r>
              <a:rPr b="1" sz="2800"/>
              <a:t>游戏金币的开发和代币开发的算法基本一致</a:t>
            </a:r>
            <a:endParaRPr b="1" sz="2800"/>
          </a:p>
          <a:p>
            <a:pPr lvl="0">
              <a:defRPr sz="1800"/>
            </a:pPr>
            <a:r>
              <a:rPr b="1" sz="2800"/>
              <a:t>数据结构与算法</a:t>
            </a:r>
            <a:endParaRPr b="1" sz="2800"/>
          </a:p>
          <a:p>
            <a:pPr lvl="0">
              <a:defRPr sz="1800"/>
            </a:pPr>
            <a:r>
              <a:rPr b="1" sz="2800"/>
              <a:t>go语言是分布式云计算和并发新一代语言</a:t>
            </a:r>
            <a:endParaRPr b="1" sz="2800"/>
          </a:p>
          <a:p>
            <a:pPr lvl="0">
              <a:defRPr sz="1800"/>
            </a:pPr>
            <a:endParaRPr b="1" sz="2800"/>
          </a:p>
          <a:p>
            <a:pPr lvl="0">
              <a:defRPr sz="1800"/>
            </a:pPr>
            <a:r>
              <a:rPr b="1" sz="2800"/>
              <a:t>技术栈符合游戏工程师的要求</a:t>
            </a:r>
          </a:p>
        </p:txBody>
      </p:sp>
      <p:sp>
        <p:nvSpPr>
          <p:cNvPr id="96" name="Shape 9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lIns="0" tIns="0" rIns="0" bIns="0"/>
          <a:lstStyle/>
          <a:p>
            <a:pPr lvl="0">
              <a:defRPr sz="1800"/>
            </a:pPr>
            <a:r>
              <a:rPr sz="3600"/>
              <a:t>大厂都在玩</a:t>
            </a:r>
          </a:p>
        </p:txBody>
      </p:sp>
      <p:sp>
        <p:nvSpPr>
          <p:cNvPr id="99" name="Shape 99"/>
          <p:cNvSpPr/>
          <p:nvPr>
            <p:ph type="body" idx="1"/>
          </p:nvPr>
        </p:nvSpPr>
        <p:spPr>
          <a:prstGeom prst="rect">
            <a:avLst/>
          </a:prstGeom>
        </p:spPr>
        <p:txBody>
          <a:bodyPr/>
          <a:lstStyle/>
          <a:p>
            <a:pPr lvl="0">
              <a:defRPr sz="1800"/>
            </a:pPr>
            <a:endParaRPr b="1" sz="2800">
              <a:solidFill>
                <a:srgbClr val="9A403E"/>
              </a:solidFill>
            </a:endParaRPr>
          </a:p>
          <a:p>
            <a:pPr lvl="0">
              <a:defRPr sz="1800"/>
            </a:pPr>
            <a:r>
              <a:rPr b="1" sz="2800"/>
              <a:t>滴滴，美图，盛大游戏，，金山云，腾讯</a:t>
            </a:r>
            <a:endParaRPr b="1" sz="2800"/>
          </a:p>
          <a:p>
            <a:pPr lvl="0">
              <a:defRPr sz="1800"/>
            </a:pPr>
            <a:r>
              <a:rPr b="1" sz="2800"/>
              <a:t>腾讯非常关注超级账本</a:t>
            </a:r>
          </a:p>
        </p:txBody>
      </p:sp>
      <p:sp>
        <p:nvSpPr>
          <p:cNvPr id="100" name="Shape 10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prstGeom prst="rect">
            <a:avLst/>
          </a:prstGeom>
        </p:spPr>
        <p:txBody>
          <a:bodyPr/>
          <a:lstStyle/>
          <a:p>
            <a:pPr lvl="0"/>
          </a:p>
        </p:txBody>
      </p:sp>
      <p:sp>
        <p:nvSpPr>
          <p:cNvPr id="103" name="Shape 103"/>
          <p:cNvSpPr/>
          <p:nvPr>
            <p:ph type="body" idx="1"/>
          </p:nvPr>
        </p:nvSpPr>
        <p:spPr>
          <a:prstGeom prst="rect">
            <a:avLst/>
          </a:prstGeom>
        </p:spPr>
        <p:txBody>
          <a:bodyPr/>
          <a:lstStyle/>
          <a:p>
            <a:pPr lvl="0"/>
          </a:p>
        </p:txBody>
      </p:sp>
      <p:sp>
        <p:nvSpPr>
          <p:cNvPr id="104" name="Shape 1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5" name="pasted-image.jpeg"/>
          <p:cNvPicPr/>
          <p:nvPr/>
        </p:nvPicPr>
        <p:blipFill>
          <a:blip r:embed="rId2">
            <a:extLst/>
          </a:blip>
          <a:stretch>
            <a:fillRect/>
          </a:stretch>
        </p:blipFill>
        <p:spPr>
          <a:xfrm>
            <a:off x="2480786" y="0"/>
            <a:ext cx="3857626" cy="5143500"/>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08" name="Shape 108"/>
          <p:cNvSpPr/>
          <p:nvPr/>
        </p:nvSpPr>
        <p:spPr>
          <a:xfrm>
            <a:off x="684530" y="881380"/>
            <a:ext cx="6207247"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北京：OkCoin的月薪给出无经验以太坊开发工程师21k的底薪</a:t>
            </a:r>
          </a:p>
        </p:txBody>
      </p:sp>
      <p:sp>
        <p:nvSpPr>
          <p:cNvPr id="109" name="Shape 109"/>
          <p:cNvSpPr/>
          <p:nvPr/>
        </p:nvSpPr>
        <p:spPr>
          <a:xfrm>
            <a:off x="671830" y="1678657"/>
            <a:ext cx="5785877" cy="993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北京：金山云的月薪给出超级账本开发工程师35k的月薪</a:t>
            </a:r>
          </a:p>
          <a:p>
            <a:pPr lvl="0"/>
          </a:p>
          <a:p>
            <a:pPr lvl="0"/>
            <a:r>
              <a:t>          不过要求比较高</a:t>
            </a:r>
          </a:p>
        </p:txBody>
      </p:sp>
      <p:sp>
        <p:nvSpPr>
          <p:cNvPr id="110" name="Shape 110"/>
          <p:cNvSpPr/>
          <p:nvPr/>
        </p:nvSpPr>
        <p:spPr>
          <a:xfrm>
            <a:off x="671830" y="3240757"/>
            <a:ext cx="7659103"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广州：糖客区块链创新工作坊，产品链追溯应用的开发企业，开达55万年薪</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