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7" r:id="rId3"/>
    <p:sldId id="276" r:id="rId4"/>
    <p:sldId id="305" r:id="rId5"/>
    <p:sldId id="313" r:id="rId6"/>
    <p:sldId id="337" r:id="rId7"/>
    <p:sldId id="338" r:id="rId8"/>
    <p:sldId id="339" r:id="rId9"/>
    <p:sldId id="278" r:id="rId10"/>
    <p:sldId id="314" r:id="rId11"/>
    <p:sldId id="340" r:id="rId12"/>
    <p:sldId id="341"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54" y="1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DAF66E-2BFE-431A-994C-D1015D2BB65C}"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AF66E-2BFE-431A-994C-D1015D2BB65C}"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AF66E-2BFE-431A-994C-D1015D2BB65C}"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AF66E-2BFE-431A-994C-D1015D2BB65C}"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AF66E-2BFE-431A-994C-D1015D2BB65C}"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AF66E-2BFE-431A-994C-D1015D2BB65C}"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CDAF66E-2BFE-431A-994C-D1015D2BB65C}" type="datetimeFigureOut">
              <a:rPr lang="en-US" smtClean="0"/>
              <a:t>4/25/2023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901915D-F463-4D6C-8E94-226EA06B97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 333</a:t>
            </a:r>
          </a:p>
        </p:txBody>
      </p:sp>
      <p:sp>
        <p:nvSpPr>
          <p:cNvPr id="3" name="Subtitle 2"/>
          <p:cNvSpPr>
            <a:spLocks noGrp="1"/>
          </p:cNvSpPr>
          <p:nvPr>
            <p:ph type="subTitle" idx="1"/>
          </p:nvPr>
        </p:nvSpPr>
        <p:spPr/>
        <p:txBody>
          <a:bodyPr>
            <a:normAutofit/>
          </a:bodyPr>
          <a:lstStyle/>
          <a:p>
            <a:r>
              <a:rPr lang="en-US" dirty="0">
                <a:solidFill>
                  <a:schemeClr val="tx1"/>
                </a:solidFill>
              </a:rPr>
              <a:t>LESSON 4</a:t>
            </a:r>
          </a:p>
          <a:p>
            <a:r>
              <a:rPr lang="en-US" b="1" u="sng" dirty="0"/>
              <a:t>REQUIREMENTS GATHERING</a:t>
            </a:r>
            <a:endParaRPr lang="en-US" dirty="0">
              <a:solidFill>
                <a:schemeClr val="tx1"/>
              </a:solidFill>
            </a:endParaRPr>
          </a:p>
        </p:txBody>
      </p:sp>
      <p:sp>
        <p:nvSpPr>
          <p:cNvPr id="4" name="TextBox 3"/>
          <p:cNvSpPr txBox="1"/>
          <p:nvPr/>
        </p:nvSpPr>
        <p:spPr>
          <a:xfrm>
            <a:off x="0" y="1059418"/>
            <a:ext cx="9144000" cy="369332"/>
          </a:xfrm>
          <a:prstGeom prst="rect">
            <a:avLst/>
          </a:prstGeom>
          <a:noFill/>
        </p:spPr>
        <p:txBody>
          <a:bodyPr wrap="square" rtlCol="0">
            <a:spAutoFit/>
          </a:bodyPr>
          <a:lstStyle/>
          <a:p>
            <a:pPr algn="ctr"/>
            <a:r>
              <a:rPr lang="en-US" dirty="0"/>
              <a:t>Application Development and Emerging Technologies</a:t>
            </a:r>
          </a:p>
        </p:txBody>
      </p:sp>
      <p:sp>
        <p:nvSpPr>
          <p:cNvPr id="5" name="Rectangle 4"/>
          <p:cNvSpPr/>
          <p:nvPr/>
        </p:nvSpPr>
        <p:spPr>
          <a:xfrm>
            <a:off x="1752600" y="1504950"/>
            <a:ext cx="5638800" cy="762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F06E702-BEE2-4433-B92D-C5D606EA93EE}"/>
              </a:ext>
            </a:extLst>
          </p:cNvPr>
          <p:cNvSpPr txBox="1"/>
          <p:nvPr/>
        </p:nvSpPr>
        <p:spPr>
          <a:xfrm>
            <a:off x="2895600" y="4248150"/>
            <a:ext cx="3352800" cy="738664"/>
          </a:xfrm>
          <a:prstGeom prst="rect">
            <a:avLst/>
          </a:prstGeom>
          <a:noFill/>
        </p:spPr>
        <p:txBody>
          <a:bodyPr wrap="square" rtlCol="0">
            <a:spAutoFit/>
          </a:bodyPr>
          <a:lstStyle/>
          <a:p>
            <a:pPr algn="ctr"/>
            <a:r>
              <a:rPr lang="en-US" sz="1400" dirty="0"/>
              <a:t>Prepared by:</a:t>
            </a:r>
          </a:p>
          <a:p>
            <a:pPr algn="ctr"/>
            <a:r>
              <a:rPr lang="en-US" sz="1400" dirty="0"/>
              <a:t>Prof. Rey-an V. Baricanosa, MSIT</a:t>
            </a:r>
          </a:p>
          <a:p>
            <a:pPr algn="ctr"/>
            <a:endParaRPr lang="en-PH"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The importance of Requirements Gathering</a:t>
            </a:r>
          </a:p>
        </p:txBody>
      </p:sp>
      <p:sp>
        <p:nvSpPr>
          <p:cNvPr id="2" name="TextBox 1">
            <a:extLst>
              <a:ext uri="{FF2B5EF4-FFF2-40B4-BE49-F238E27FC236}">
                <a16:creationId xmlns:a16="http://schemas.microsoft.com/office/drawing/2014/main" id="{7DC7214A-7898-4A44-92B8-910EC72FDE4E}"/>
              </a:ext>
            </a:extLst>
          </p:cNvPr>
          <p:cNvSpPr txBox="1"/>
          <p:nvPr/>
        </p:nvSpPr>
        <p:spPr>
          <a:xfrm>
            <a:off x="495300" y="1352550"/>
            <a:ext cx="8267700" cy="3139321"/>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The problem with the business customers is that the latter tends to expect software teams to deliver a solution based on unspoken, incomplete or unknown requirements</a:t>
            </a:r>
            <a:endParaRPr lang="en-PH" dirty="0"/>
          </a:p>
          <a:p>
            <a:pPr lvl="0" algn="just"/>
            <a:endParaRPr lang="en-US" dirty="0"/>
          </a:p>
          <a:p>
            <a:pPr lvl="0" algn="just"/>
            <a:endParaRPr lang="en-US" dirty="0"/>
          </a:p>
          <a:p>
            <a:pPr marL="285750" lvl="0" indent="-285750" algn="just">
              <a:buFont typeface="Arial" panose="020B0604020202020204" pitchFamily="34" charset="0"/>
              <a:buChar char="•"/>
            </a:pPr>
            <a:r>
              <a:rPr lang="en-US" dirty="0"/>
              <a:t>The problem with software teams is that they tend to assume that business customers will communicate exactly what they want as succinctly as possible. </a:t>
            </a:r>
            <a:endParaRPr lang="en-PH" dirty="0"/>
          </a:p>
          <a:p>
            <a:pPr lvl="0" algn="just"/>
            <a:endParaRPr lang="en-US" dirty="0"/>
          </a:p>
          <a:p>
            <a:pPr lvl="0" algn="just"/>
            <a:endParaRPr lang="en-US" dirty="0"/>
          </a:p>
          <a:p>
            <a:pPr marL="285750" lvl="0" indent="-285750" algn="just">
              <a:buFont typeface="Arial" panose="020B0604020202020204" pitchFamily="34" charset="0"/>
              <a:buChar char="•"/>
            </a:pPr>
            <a:r>
              <a:rPr lang="en-US" dirty="0"/>
              <a:t>Therefore, the requirements need to be formally captured in one document that can be used as a reference during software development.</a:t>
            </a:r>
            <a:endParaRPr lang="en-PH" dirty="0"/>
          </a:p>
        </p:txBody>
      </p:sp>
    </p:spTree>
    <p:extLst>
      <p:ext uri="{BB962C8B-B14F-4D97-AF65-F5344CB8AC3E}">
        <p14:creationId xmlns:p14="http://schemas.microsoft.com/office/powerpoint/2010/main" val="10190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The importance of Requirements Gathering</a:t>
            </a:r>
          </a:p>
        </p:txBody>
      </p:sp>
      <p:sp>
        <p:nvSpPr>
          <p:cNvPr id="2" name="TextBox 1">
            <a:extLst>
              <a:ext uri="{FF2B5EF4-FFF2-40B4-BE49-F238E27FC236}">
                <a16:creationId xmlns:a16="http://schemas.microsoft.com/office/drawing/2014/main" id="{7DC7214A-7898-4A44-92B8-910EC72FDE4E}"/>
              </a:ext>
            </a:extLst>
          </p:cNvPr>
          <p:cNvSpPr txBox="1"/>
          <p:nvPr/>
        </p:nvSpPr>
        <p:spPr>
          <a:xfrm>
            <a:off x="495300" y="1352550"/>
            <a:ext cx="8267700" cy="2585323"/>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Good gathering, processing and management of requirements is important as it sets clear targets for everyone to aim for. It can be a lot of hard work, but it need not be a daunting task if you can keep some key points in mind.</a:t>
            </a:r>
            <a:endParaRPr lang="en-PH" dirty="0"/>
          </a:p>
          <a:p>
            <a:pPr lvl="0" algn="just"/>
            <a:endParaRPr lang="en-US" dirty="0"/>
          </a:p>
          <a:p>
            <a:pPr lvl="0" algn="just"/>
            <a:endParaRPr lang="en-US" dirty="0"/>
          </a:p>
          <a:p>
            <a:pPr marL="285750" lvl="0" indent="-285750" algn="just">
              <a:buFont typeface="Arial" panose="020B0604020202020204" pitchFamily="34" charset="0"/>
              <a:buChar char="•"/>
            </a:pPr>
            <a:r>
              <a:rPr lang="en-US" dirty="0"/>
              <a:t>Remember it’s all about the user. Consider always the user inputs. Find out how actual users complete their tasks and exactly how they get things done – and how they want to get things done. What do they need to do? How efficiently can we make that happen? And what sorts of flexibility might be required?</a:t>
            </a:r>
            <a:endParaRPr lang="en-PH" dirty="0"/>
          </a:p>
        </p:txBody>
      </p:sp>
    </p:spTree>
    <p:extLst>
      <p:ext uri="{BB962C8B-B14F-4D97-AF65-F5344CB8AC3E}">
        <p14:creationId xmlns:p14="http://schemas.microsoft.com/office/powerpoint/2010/main" val="394187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The User comes first</a:t>
            </a:r>
          </a:p>
        </p:txBody>
      </p:sp>
      <p:sp>
        <p:nvSpPr>
          <p:cNvPr id="2" name="TextBox 1">
            <a:extLst>
              <a:ext uri="{FF2B5EF4-FFF2-40B4-BE49-F238E27FC236}">
                <a16:creationId xmlns:a16="http://schemas.microsoft.com/office/drawing/2014/main" id="{7DC7214A-7898-4A44-92B8-910EC72FDE4E}"/>
              </a:ext>
            </a:extLst>
          </p:cNvPr>
          <p:cNvSpPr txBox="1"/>
          <p:nvPr/>
        </p:nvSpPr>
        <p:spPr>
          <a:xfrm>
            <a:off x="495300" y="1352550"/>
            <a:ext cx="3771900" cy="3416320"/>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The requirements should detail how a user would accomplish what they want using the software being developed. Awareness of any technological preferences and existing system integration is also fundamental, as it can have a huge impact on the development path and subsequently impact on performance and user task efficiency.</a:t>
            </a:r>
            <a:endParaRPr lang="en-PH" dirty="0"/>
          </a:p>
        </p:txBody>
      </p:sp>
      <p:pic>
        <p:nvPicPr>
          <p:cNvPr id="4" name="Picture 3">
            <a:extLst>
              <a:ext uri="{FF2B5EF4-FFF2-40B4-BE49-F238E27FC236}">
                <a16:creationId xmlns:a16="http://schemas.microsoft.com/office/drawing/2014/main" id="{2FCDB888-5418-4029-A2B9-84E0A3033F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04950"/>
            <a:ext cx="4408932" cy="2971800"/>
          </a:xfrm>
          <a:prstGeom prst="rect">
            <a:avLst/>
          </a:prstGeom>
          <a:noFill/>
        </p:spPr>
      </p:pic>
    </p:spTree>
    <p:extLst>
      <p:ext uri="{BB962C8B-B14F-4D97-AF65-F5344CB8AC3E}">
        <p14:creationId xmlns:p14="http://schemas.microsoft.com/office/powerpoint/2010/main" val="105644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Lesson Objectives</a:t>
            </a:r>
          </a:p>
        </p:txBody>
      </p:sp>
      <p:sp>
        <p:nvSpPr>
          <p:cNvPr id="3" name="TextBox 2">
            <a:extLst>
              <a:ext uri="{FF2B5EF4-FFF2-40B4-BE49-F238E27FC236}">
                <a16:creationId xmlns:a16="http://schemas.microsoft.com/office/drawing/2014/main" id="{283E742C-B733-40A7-A9A6-8E625187B9FB}"/>
              </a:ext>
            </a:extLst>
          </p:cNvPr>
          <p:cNvSpPr txBox="1"/>
          <p:nvPr/>
        </p:nvSpPr>
        <p:spPr>
          <a:xfrm>
            <a:off x="457200" y="1276350"/>
            <a:ext cx="8305800" cy="2862322"/>
          </a:xfrm>
          <a:prstGeom prst="rect">
            <a:avLst/>
          </a:prstGeom>
          <a:noFill/>
        </p:spPr>
        <p:txBody>
          <a:bodyPr wrap="square" rtlCol="0">
            <a:spAutoFit/>
          </a:bodyPr>
          <a:lstStyle/>
          <a:p>
            <a:pPr marL="342900" lvl="0" indent="-342900">
              <a:buFont typeface="+mj-lt"/>
              <a:buAutoNum type="arabicPeriod"/>
            </a:pPr>
            <a:r>
              <a:rPr lang="en-US" dirty="0"/>
              <a:t>Understand the principle of requirements gathering and specifications</a:t>
            </a:r>
            <a:endParaRPr lang="en-PH" dirty="0"/>
          </a:p>
          <a:p>
            <a:pPr marL="342900" lvl="0" indent="-342900">
              <a:buFont typeface="+mj-lt"/>
              <a:buAutoNum type="arabicPeriod"/>
            </a:pPr>
            <a:endParaRPr lang="en-PH" dirty="0"/>
          </a:p>
          <a:p>
            <a:pPr marL="342900" lvl="0" indent="-342900">
              <a:buFont typeface="+mj-lt"/>
              <a:buAutoNum type="arabicPeriod"/>
            </a:pPr>
            <a:endParaRPr lang="en-PH" dirty="0"/>
          </a:p>
          <a:p>
            <a:pPr marL="342900" lvl="0" indent="-342900">
              <a:buFont typeface="+mj-lt"/>
              <a:buAutoNum type="arabicPeriod"/>
            </a:pPr>
            <a:r>
              <a:rPr lang="en-US" dirty="0"/>
              <a:t>How and what requirements to gather.</a:t>
            </a:r>
            <a:endParaRPr lang="en-PH" dirty="0"/>
          </a:p>
          <a:p>
            <a:pPr marL="342900" lvl="0" indent="-342900">
              <a:buFont typeface="+mj-lt"/>
              <a:buAutoNum type="arabicPeriod"/>
            </a:pPr>
            <a:endParaRPr lang="en-PH" dirty="0"/>
          </a:p>
          <a:p>
            <a:pPr marL="342900" lvl="0" indent="-342900">
              <a:buFont typeface="+mj-lt"/>
              <a:buAutoNum type="arabicPeriod"/>
            </a:pPr>
            <a:endParaRPr lang="en-PH" dirty="0"/>
          </a:p>
          <a:p>
            <a:pPr marL="342900" lvl="0" indent="-342900">
              <a:buFont typeface="+mj-lt"/>
              <a:buAutoNum type="arabicPeriod"/>
            </a:pPr>
            <a:r>
              <a:rPr lang="en-US" dirty="0"/>
              <a:t>Define the techniques in requirements gathering</a:t>
            </a:r>
            <a:endParaRPr lang="en-PH" dirty="0"/>
          </a:p>
          <a:p>
            <a:pPr marL="342900" lvl="0" indent="-342900">
              <a:buFont typeface="+mj-lt"/>
              <a:buAutoNum type="arabicPeriod"/>
            </a:pPr>
            <a:endParaRPr lang="en-PH" dirty="0"/>
          </a:p>
          <a:p>
            <a:pPr marL="342900" lvl="0" indent="-342900">
              <a:buFont typeface="+mj-lt"/>
              <a:buAutoNum type="arabicPeriod"/>
            </a:pPr>
            <a:endParaRPr lang="en-PH" dirty="0"/>
          </a:p>
          <a:p>
            <a:pPr marL="342900" lvl="0" indent="-342900">
              <a:buFont typeface="+mj-lt"/>
              <a:buAutoNum type="arabicPeriod"/>
            </a:pPr>
            <a:r>
              <a:rPr lang="en-US" dirty="0"/>
              <a:t>Identify the importance of requirements gathering</a:t>
            </a:r>
            <a:endParaRPr lang="en-PH" dirty="0"/>
          </a:p>
        </p:txBody>
      </p:sp>
    </p:spTree>
    <p:extLst>
      <p:ext uri="{BB962C8B-B14F-4D97-AF65-F5344CB8AC3E}">
        <p14:creationId xmlns:p14="http://schemas.microsoft.com/office/powerpoint/2010/main" val="420864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What are requirements and its specifications?</a:t>
            </a:r>
          </a:p>
        </p:txBody>
      </p:sp>
      <p:sp>
        <p:nvSpPr>
          <p:cNvPr id="3" name="TextBox 2">
            <a:extLst>
              <a:ext uri="{FF2B5EF4-FFF2-40B4-BE49-F238E27FC236}">
                <a16:creationId xmlns:a16="http://schemas.microsoft.com/office/drawing/2014/main" id="{283E742C-B733-40A7-A9A6-8E625187B9FB}"/>
              </a:ext>
            </a:extLst>
          </p:cNvPr>
          <p:cNvSpPr txBox="1"/>
          <p:nvPr/>
        </p:nvSpPr>
        <p:spPr>
          <a:xfrm>
            <a:off x="457200" y="1263650"/>
            <a:ext cx="8458200" cy="3693319"/>
          </a:xfrm>
          <a:prstGeom prst="rect">
            <a:avLst/>
          </a:prstGeom>
          <a:noFill/>
        </p:spPr>
        <p:txBody>
          <a:bodyPr wrap="square" rtlCol="0">
            <a:spAutoFit/>
          </a:bodyPr>
          <a:lstStyle/>
          <a:p>
            <a:pPr marL="285750" lvl="0" indent="-285750">
              <a:buFont typeface="Arial" panose="020B0604020202020204" pitchFamily="34" charset="0"/>
              <a:buChar char="•"/>
            </a:pPr>
            <a:r>
              <a:rPr lang="en-US" dirty="0"/>
              <a:t>A requirement is a statement about an intended product that specifies what it should do or how it should perform.</a:t>
            </a:r>
          </a:p>
          <a:p>
            <a:pPr lvl="0" algn="just"/>
            <a:endParaRPr lang="en-PH" dirty="0"/>
          </a:p>
          <a:p>
            <a:pPr marL="285750" lvl="0" indent="-285750">
              <a:buFont typeface="Arial" panose="020B0604020202020204" pitchFamily="34" charset="0"/>
              <a:buChar char="•"/>
            </a:pPr>
            <a:endParaRPr lang="en-PH" dirty="0"/>
          </a:p>
          <a:p>
            <a:pPr marL="285750" lvl="0" indent="-285750">
              <a:buFont typeface="Arial" panose="020B0604020202020204" pitchFamily="34" charset="0"/>
              <a:buChar char="•"/>
            </a:pPr>
            <a:r>
              <a:rPr lang="en-US" dirty="0"/>
              <a:t>Goal: To make as specific, unambiguous, and clear as possible. </a:t>
            </a:r>
            <a:endParaRPr lang="en-PH" dirty="0"/>
          </a:p>
          <a:p>
            <a:pPr marL="285750" lvl="0" indent="-285750">
              <a:buFont typeface="Arial" panose="020B0604020202020204" pitchFamily="34" charset="0"/>
              <a:buChar char="•"/>
            </a:pPr>
            <a:endParaRPr lang="en-PH" dirty="0"/>
          </a:p>
          <a:p>
            <a:pPr marL="285750" lvl="0" indent="-285750">
              <a:buFont typeface="Arial" panose="020B0604020202020204" pitchFamily="34" charset="0"/>
              <a:buChar char="•"/>
            </a:pPr>
            <a:endParaRPr lang="en-PH" dirty="0"/>
          </a:p>
          <a:p>
            <a:pPr marL="285750" lvl="0" indent="-285750">
              <a:buFont typeface="Arial" panose="020B0604020202020204" pitchFamily="34" charset="0"/>
              <a:buChar char="•"/>
            </a:pPr>
            <a:r>
              <a:rPr lang="en-US" dirty="0"/>
              <a:t>Functional Specifications: What the system should do</a:t>
            </a:r>
            <a:endParaRPr lang="en-PH" dirty="0"/>
          </a:p>
          <a:p>
            <a:pPr marL="285750" lvl="0" indent="-285750">
              <a:buFont typeface="Arial" panose="020B0604020202020204" pitchFamily="34" charset="0"/>
              <a:buChar char="•"/>
            </a:pPr>
            <a:endParaRPr lang="en-PH" dirty="0"/>
          </a:p>
          <a:p>
            <a:pPr marL="285750" lvl="0" indent="-285750">
              <a:buFont typeface="Arial" panose="020B0604020202020204" pitchFamily="34" charset="0"/>
              <a:buChar char="•"/>
            </a:pPr>
            <a:endParaRPr lang="en-PH" dirty="0"/>
          </a:p>
          <a:p>
            <a:pPr marL="285750" lvl="0" indent="-285750">
              <a:buFont typeface="Arial" panose="020B0604020202020204" pitchFamily="34" charset="0"/>
              <a:buChar char="•"/>
            </a:pPr>
            <a:r>
              <a:rPr lang="en-US" dirty="0"/>
              <a:t>Non-Functional Specifications: what constraints there are on the system its development - (For example that a work processor runs on different platforms)</a:t>
            </a:r>
            <a:endParaRPr lang="en-PH" dirty="0"/>
          </a:p>
          <a:p>
            <a:pPr algn="just"/>
            <a:r>
              <a:rPr lang="en-US" dirty="0"/>
              <a:t> </a:t>
            </a:r>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What requirements should be gathered?</a:t>
            </a:r>
          </a:p>
        </p:txBody>
      </p:sp>
      <p:sp>
        <p:nvSpPr>
          <p:cNvPr id="3" name="TextBox 2">
            <a:extLst>
              <a:ext uri="{FF2B5EF4-FFF2-40B4-BE49-F238E27FC236}">
                <a16:creationId xmlns:a16="http://schemas.microsoft.com/office/drawing/2014/main" id="{283E742C-B733-40A7-A9A6-8E625187B9FB}"/>
              </a:ext>
            </a:extLst>
          </p:cNvPr>
          <p:cNvSpPr txBox="1"/>
          <p:nvPr/>
        </p:nvSpPr>
        <p:spPr>
          <a:xfrm>
            <a:off x="283464" y="1235456"/>
            <a:ext cx="8763000" cy="3847207"/>
          </a:xfrm>
          <a:prstGeom prst="rect">
            <a:avLst/>
          </a:prstGeom>
          <a:noFill/>
        </p:spPr>
        <p:txBody>
          <a:bodyPr wrap="square" rtlCol="0">
            <a:spAutoFit/>
          </a:bodyPr>
          <a:lstStyle/>
          <a:p>
            <a:pPr marL="285750" lvl="0" indent="-285750">
              <a:buFont typeface="Arial" panose="020B0604020202020204" pitchFamily="34" charset="0"/>
              <a:buChar char="•"/>
            </a:pPr>
            <a:r>
              <a:rPr lang="en-US" dirty="0"/>
              <a:t>Functional: What the product should do.</a:t>
            </a:r>
            <a:endParaRPr lang="en-PH" sz="1600" dirty="0"/>
          </a:p>
          <a:p>
            <a:pPr marL="285750" lvl="0" indent="-285750">
              <a:buFont typeface="Arial" panose="020B0604020202020204" pitchFamily="34" charset="0"/>
              <a:buChar char="•"/>
            </a:pPr>
            <a:endParaRPr lang="en-PH" sz="1600" dirty="0"/>
          </a:p>
          <a:p>
            <a:pPr marL="285750" lvl="0" indent="-285750">
              <a:buFont typeface="Arial" panose="020B0604020202020204" pitchFamily="34" charset="0"/>
              <a:buChar char="•"/>
            </a:pPr>
            <a:r>
              <a:rPr lang="en-US" dirty="0"/>
              <a:t>Data requirements: Capture the type, volatility, size/amount, persistence, accuracy and the amounts of the required data. </a:t>
            </a:r>
            <a:endParaRPr lang="en-PH" sz="1600" dirty="0"/>
          </a:p>
          <a:p>
            <a:pPr marL="285750" lvl="0" indent="-285750">
              <a:buFont typeface="Arial" panose="020B0604020202020204" pitchFamily="34" charset="0"/>
              <a:buChar char="•"/>
            </a:pPr>
            <a:endParaRPr lang="en-PH" sz="1600" dirty="0"/>
          </a:p>
          <a:p>
            <a:pPr marL="285750" lvl="0" indent="-285750">
              <a:buFont typeface="Arial" panose="020B0604020202020204" pitchFamily="34" charset="0"/>
              <a:buChar char="•"/>
            </a:pPr>
            <a:r>
              <a:rPr lang="en-US" dirty="0"/>
              <a:t>Environmental requirements: </a:t>
            </a:r>
            <a:endParaRPr lang="en-PH" sz="1600" dirty="0"/>
          </a:p>
          <a:p>
            <a:pPr lvl="1"/>
            <a:r>
              <a:rPr lang="en-US" dirty="0"/>
              <a:t>a) context of use </a:t>
            </a:r>
            <a:endParaRPr lang="en-PH" sz="1600" dirty="0"/>
          </a:p>
          <a:p>
            <a:pPr lvl="1"/>
            <a:r>
              <a:rPr lang="en-US" dirty="0"/>
              <a:t>b) Social environment (</a:t>
            </a:r>
            <a:r>
              <a:rPr lang="en-US" dirty="0" err="1"/>
              <a:t>eg.</a:t>
            </a:r>
            <a:r>
              <a:rPr lang="en-US" dirty="0"/>
              <a:t> Collaboration and coordination) </a:t>
            </a:r>
            <a:endParaRPr lang="en-PH" sz="1600" dirty="0"/>
          </a:p>
          <a:p>
            <a:pPr lvl="1"/>
            <a:r>
              <a:rPr lang="en-US" dirty="0"/>
              <a:t>c) how good is user support likely to be d) what technologies will it run on</a:t>
            </a:r>
          </a:p>
          <a:p>
            <a:pPr lvl="1"/>
            <a:endParaRPr lang="en-PH" sz="1600" dirty="0"/>
          </a:p>
          <a:p>
            <a:pPr marL="285750" lvl="0" indent="-285750">
              <a:buFont typeface="Arial" panose="020B0604020202020204" pitchFamily="34" charset="0"/>
              <a:buChar char="•"/>
            </a:pPr>
            <a:r>
              <a:rPr lang="en-US" dirty="0"/>
              <a:t>User Requirements: Capture the characteristics of the intended user group.</a:t>
            </a:r>
          </a:p>
          <a:p>
            <a:pPr lvl="0"/>
            <a:endParaRPr lang="en-PH" sz="1600" dirty="0"/>
          </a:p>
          <a:p>
            <a:pPr marL="285750" lvl="0" indent="-285750">
              <a:buFont typeface="Arial" panose="020B0604020202020204" pitchFamily="34" charset="0"/>
              <a:buChar char="•"/>
            </a:pPr>
            <a:r>
              <a:rPr lang="en-US" dirty="0"/>
              <a:t>Usability Requirement: Usability goals associated measures for a particular product.</a:t>
            </a:r>
            <a:endParaRPr lang="en-PH" sz="1600" dirty="0"/>
          </a:p>
          <a:p>
            <a:pPr marL="285750" lvl="0" indent="-285750">
              <a:buFont typeface="Arial" panose="020B0604020202020204" pitchFamily="34" charset="0"/>
              <a:buChar char="•"/>
            </a:pPr>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85270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428624" y="1287272"/>
            <a:ext cx="8486776" cy="3631763"/>
          </a:xfrm>
          <a:prstGeom prst="rect">
            <a:avLst/>
          </a:prstGeom>
          <a:noFill/>
        </p:spPr>
        <p:txBody>
          <a:bodyPr wrap="square" rtlCol="0">
            <a:spAutoFit/>
          </a:bodyPr>
          <a:lstStyle/>
          <a:p>
            <a:r>
              <a:rPr lang="en-US" b="1" i="1" dirty="0"/>
              <a:t>Data Gathering Techniques</a:t>
            </a:r>
          </a:p>
          <a:p>
            <a:endParaRPr lang="en-PH" sz="1600" dirty="0"/>
          </a:p>
          <a:p>
            <a:pPr marL="285750" lvl="0" indent="-285750">
              <a:buFont typeface="Arial" panose="020B0604020202020204" pitchFamily="34" charset="0"/>
              <a:buChar char="•"/>
            </a:pPr>
            <a:r>
              <a:rPr lang="en-US" i="1" dirty="0"/>
              <a:t>Questionnaires: Series of questions designed to elicit specific information from us.</a:t>
            </a:r>
          </a:p>
          <a:p>
            <a:pPr lvl="0"/>
            <a:r>
              <a:rPr lang="en-US" dirty="0"/>
              <a:t> </a:t>
            </a:r>
            <a:endParaRPr lang="en-PH" sz="1600" dirty="0"/>
          </a:p>
          <a:p>
            <a:pPr marL="1200150" lvl="2" indent="-285750">
              <a:buFont typeface="Arial" panose="020B0604020202020204" pitchFamily="34" charset="0"/>
              <a:buChar char="•"/>
            </a:pPr>
            <a:r>
              <a:rPr lang="en-US" dirty="0"/>
              <a:t>The questions may require different kinds of answers: some require a simple Yes/No, others ask us to choose from a set of pre-supplied answers.</a:t>
            </a:r>
          </a:p>
          <a:p>
            <a:pPr lvl="2"/>
            <a:endParaRPr lang="en-US" dirty="0"/>
          </a:p>
          <a:p>
            <a:pPr lvl="2"/>
            <a:endParaRPr lang="en-PH" sz="1600" dirty="0"/>
          </a:p>
          <a:p>
            <a:pPr marL="285750" lvl="0" indent="-285750">
              <a:buFont typeface="Arial" panose="020B0604020202020204" pitchFamily="34" charset="0"/>
              <a:buChar char="•"/>
            </a:pPr>
            <a:r>
              <a:rPr lang="en-US" i="1" dirty="0"/>
              <a:t>Interviews: Interviews involve asking someone a set of questions. </a:t>
            </a:r>
            <a:endParaRPr lang="en-PH" sz="1600" i="1" dirty="0"/>
          </a:p>
          <a:p>
            <a:pPr lvl="2"/>
            <a:endParaRPr lang="en-US" dirty="0"/>
          </a:p>
          <a:p>
            <a:pPr marL="1200150" lvl="2" indent="-285750">
              <a:buFont typeface="Arial" panose="020B0604020202020204" pitchFamily="34" charset="0"/>
              <a:buChar char="•"/>
            </a:pPr>
            <a:r>
              <a:rPr lang="en-US" dirty="0"/>
              <a:t>Often interviews are face-to-face</a:t>
            </a:r>
            <a:endParaRPr lang="en-PH" sz="1600" dirty="0"/>
          </a:p>
          <a:p>
            <a:pPr marL="285750" lvl="0" indent="-285750">
              <a:buFont typeface="Arial" panose="020B0604020202020204" pitchFamily="34" charset="0"/>
              <a:buChar char="•"/>
            </a:pPr>
            <a:endParaRPr lang="en-PH" dirty="0"/>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34926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03325"/>
            <a:ext cx="8486776" cy="3908762"/>
          </a:xfrm>
          <a:prstGeom prst="rect">
            <a:avLst/>
          </a:prstGeom>
          <a:noFill/>
        </p:spPr>
        <p:txBody>
          <a:bodyPr wrap="square" rtlCol="0">
            <a:spAutoFit/>
          </a:bodyPr>
          <a:lstStyle/>
          <a:p>
            <a:pPr marL="285750" lvl="0" indent="-285750" algn="just">
              <a:buFont typeface="Arial" panose="020B0604020202020204" pitchFamily="34" charset="0"/>
              <a:buChar char="•"/>
            </a:pPr>
            <a:r>
              <a:rPr lang="en-US" i="1" dirty="0"/>
              <a:t>Interviews:</a:t>
            </a:r>
          </a:p>
          <a:p>
            <a:pPr marL="285750" lvl="0" indent="-285750" algn="just">
              <a:buFont typeface="Arial" panose="020B0604020202020204" pitchFamily="34" charset="0"/>
              <a:buChar char="•"/>
            </a:pPr>
            <a:endParaRPr lang="en-PH" sz="1600" dirty="0"/>
          </a:p>
          <a:p>
            <a:pPr marL="1200150" lvl="2" indent="-285750" algn="just">
              <a:buFont typeface="Arial" panose="020B0604020202020204" pitchFamily="34" charset="0"/>
              <a:buChar char="•"/>
            </a:pPr>
            <a:r>
              <a:rPr lang="en-US" dirty="0"/>
              <a:t>Forum for </a:t>
            </a:r>
            <a:r>
              <a:rPr lang="en-GB" dirty="0"/>
              <a:t>talking to people </a:t>
            </a:r>
            <a:endParaRPr lang="en-PH" sz="1600" dirty="0"/>
          </a:p>
          <a:p>
            <a:pPr marL="1200150" lvl="2" indent="-285750" algn="just">
              <a:buFont typeface="Arial" panose="020B0604020202020204" pitchFamily="34" charset="0"/>
              <a:buChar char="•"/>
            </a:pPr>
            <a:r>
              <a:rPr lang="en-GB" dirty="0"/>
              <a:t>Structured, unstructured or semi-structured </a:t>
            </a:r>
            <a:endParaRPr lang="en-PH" sz="1600" dirty="0"/>
          </a:p>
          <a:p>
            <a:pPr marL="1200150" lvl="2" indent="-285750" algn="just">
              <a:buFont typeface="Arial" panose="020B0604020202020204" pitchFamily="34" charset="0"/>
              <a:buChar char="•"/>
            </a:pPr>
            <a:r>
              <a:rPr lang="en-GB" dirty="0"/>
              <a:t>Props, e.g. sample scenarios of use, prototypes, can be used in interviews</a:t>
            </a:r>
            <a:endParaRPr lang="en-PH" sz="1600" dirty="0"/>
          </a:p>
          <a:p>
            <a:pPr marL="1200150" lvl="2" indent="-285750" algn="just">
              <a:buFont typeface="Arial" panose="020B0604020202020204" pitchFamily="34" charset="0"/>
              <a:buChar char="•"/>
            </a:pPr>
            <a:r>
              <a:rPr lang="en-GB" dirty="0"/>
              <a:t>Good for exploring issues </a:t>
            </a:r>
            <a:endParaRPr lang="en-PH" sz="1600" dirty="0"/>
          </a:p>
          <a:p>
            <a:pPr marL="1200150" lvl="2" indent="-285750" algn="just">
              <a:buFont typeface="Arial" panose="020B0604020202020204" pitchFamily="34" charset="0"/>
              <a:buChar char="•"/>
            </a:pPr>
            <a:r>
              <a:rPr lang="en-GB" dirty="0"/>
              <a:t>But are time consuming and may be infeasible to visit everyone</a:t>
            </a:r>
            <a:endParaRPr lang="en-PH" sz="1600" dirty="0"/>
          </a:p>
          <a:p>
            <a:pPr lvl="0" algn="just"/>
            <a:endParaRPr lang="en-US" dirty="0"/>
          </a:p>
          <a:p>
            <a:pPr marL="285750" lvl="0" indent="-285750" algn="just">
              <a:buFont typeface="Arial" panose="020B0604020202020204" pitchFamily="34" charset="0"/>
              <a:buChar char="•"/>
            </a:pPr>
            <a:r>
              <a:rPr lang="en-US" i="1" dirty="0"/>
              <a:t>Focus groups and workshops</a:t>
            </a:r>
          </a:p>
          <a:p>
            <a:pPr marL="285750" lvl="0" indent="-285750" algn="just">
              <a:buFont typeface="Arial" panose="020B0604020202020204" pitchFamily="34" charset="0"/>
              <a:buChar char="•"/>
            </a:pPr>
            <a:endParaRPr lang="en-PH" sz="1600" dirty="0"/>
          </a:p>
          <a:p>
            <a:pPr marL="1200150" lvl="2" indent="-285750" algn="just">
              <a:buFont typeface="Arial" panose="020B0604020202020204" pitchFamily="34" charset="0"/>
              <a:buChar char="•"/>
            </a:pPr>
            <a:r>
              <a:rPr lang="en-US" dirty="0"/>
              <a:t>Interviews tend to be one on one, and elicit only one person’s perspective. It can be very revealing to get a group of stakeholders together to discuss issues and requirements. </a:t>
            </a:r>
            <a:endParaRPr lang="en-PH" sz="1600" dirty="0"/>
          </a:p>
          <a:p>
            <a:pPr marL="285750" lvl="0" indent="-285750" algn="just">
              <a:buFont typeface="Arial" panose="020B0604020202020204" pitchFamily="34" charset="0"/>
              <a:buChar char="•"/>
            </a:pPr>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252721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486776" cy="3385542"/>
          </a:xfrm>
          <a:prstGeom prst="rect">
            <a:avLst/>
          </a:prstGeom>
          <a:noFill/>
        </p:spPr>
        <p:txBody>
          <a:bodyPr wrap="square" rtlCol="0">
            <a:spAutoFit/>
          </a:bodyPr>
          <a:lstStyle/>
          <a:p>
            <a:pPr marL="285750" lvl="0" indent="-285750" algn="just">
              <a:buFont typeface="Arial" panose="020B0604020202020204" pitchFamily="34" charset="0"/>
              <a:buChar char="•"/>
            </a:pPr>
            <a:r>
              <a:rPr lang="en-US" i="1" dirty="0"/>
              <a:t>Naturalistic Observation</a:t>
            </a:r>
          </a:p>
          <a:p>
            <a:pPr lvl="0" algn="just"/>
            <a:endParaRPr lang="en-PH" sz="1600" i="1" dirty="0"/>
          </a:p>
          <a:p>
            <a:pPr marL="1200150" lvl="2" indent="-285750" algn="just">
              <a:buFont typeface="Arial" panose="020B0604020202020204" pitchFamily="34" charset="0"/>
              <a:buChar char="•"/>
            </a:pPr>
            <a:r>
              <a:rPr lang="en-US" dirty="0"/>
              <a:t> It can be very difficult for humans to explain what they do or to even describe accurately how they achieve a task. </a:t>
            </a:r>
            <a:endParaRPr lang="en-PH" sz="1600" dirty="0"/>
          </a:p>
          <a:p>
            <a:pPr marL="1200150" lvl="2" indent="-285750" algn="just">
              <a:buFont typeface="Arial" panose="020B0604020202020204" pitchFamily="34" charset="0"/>
              <a:buChar char="•"/>
            </a:pPr>
            <a:r>
              <a:rPr lang="en-GB" dirty="0"/>
              <a:t>Spend time with stakeholders in their day-to-day tasks, observing work as it happens</a:t>
            </a:r>
            <a:endParaRPr lang="en-PH" sz="1600" dirty="0"/>
          </a:p>
          <a:p>
            <a:pPr marL="1200150" lvl="2" indent="-285750" algn="just">
              <a:buFont typeface="Arial" panose="020B0604020202020204" pitchFamily="34" charset="0"/>
              <a:buChar char="•"/>
            </a:pPr>
            <a:r>
              <a:rPr lang="en-GB" dirty="0"/>
              <a:t>Gain insights into stakeholders’ tasks </a:t>
            </a:r>
            <a:endParaRPr lang="en-PH" sz="1600" dirty="0"/>
          </a:p>
          <a:p>
            <a:pPr marL="1200150" lvl="2" indent="-285750" algn="just">
              <a:buFont typeface="Arial" panose="020B0604020202020204" pitchFamily="34" charset="0"/>
              <a:buChar char="•"/>
            </a:pPr>
            <a:r>
              <a:rPr lang="en-GB" dirty="0"/>
              <a:t>Good for understanding the nature and context of the tasks</a:t>
            </a:r>
            <a:endParaRPr lang="en-PH" sz="1600" dirty="0"/>
          </a:p>
          <a:p>
            <a:pPr marL="1200150" lvl="2" indent="-285750" algn="just">
              <a:buFont typeface="Arial" panose="020B0604020202020204" pitchFamily="34" charset="0"/>
              <a:buChar char="•"/>
            </a:pPr>
            <a:r>
              <a:rPr lang="en-GB" dirty="0"/>
              <a:t>But it requires time and commitment from a member of the design team, and it can result in a huge amount of data</a:t>
            </a:r>
            <a:endParaRPr lang="en-PH" sz="1600" dirty="0"/>
          </a:p>
          <a:p>
            <a:pPr marL="1200150" lvl="2" indent="-285750" algn="just">
              <a:buFont typeface="Arial" panose="020B0604020202020204" pitchFamily="34" charset="0"/>
              <a:buChar char="•"/>
            </a:pPr>
            <a:r>
              <a:rPr lang="en-GB" b="1" dirty="0"/>
              <a:t>Ethnography is one form</a:t>
            </a:r>
            <a:r>
              <a:rPr lang="en-GB" dirty="0"/>
              <a:t>: entire class devoted to this.</a:t>
            </a:r>
            <a:endParaRPr lang="en-PH" sz="1600" dirty="0"/>
          </a:p>
          <a:p>
            <a:pPr marL="285750" lvl="0" indent="-285750" algn="just">
              <a:buFont typeface="Arial" panose="020B0604020202020204" pitchFamily="34" charset="0"/>
              <a:buChar char="•"/>
            </a:pPr>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408858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229600" cy="1754326"/>
          </a:xfrm>
          <a:prstGeom prst="rect">
            <a:avLst/>
          </a:prstGeom>
          <a:noFill/>
        </p:spPr>
        <p:txBody>
          <a:bodyPr wrap="square" rtlCol="0">
            <a:spAutoFit/>
          </a:bodyPr>
          <a:lstStyle/>
          <a:p>
            <a:pPr marL="285750" lvl="0" indent="-285750">
              <a:buFont typeface="Arial" panose="020B0604020202020204" pitchFamily="34" charset="0"/>
              <a:buChar char="•"/>
            </a:pPr>
            <a:r>
              <a:rPr lang="en-US" i="1" dirty="0"/>
              <a:t>Studying documentation: </a:t>
            </a:r>
            <a:endParaRPr lang="en-PH" sz="1600" i="1" dirty="0"/>
          </a:p>
          <a:p>
            <a:pPr lvl="2"/>
            <a:endParaRPr lang="en-US" dirty="0"/>
          </a:p>
          <a:p>
            <a:pPr marL="1200150" lvl="2" indent="-285750">
              <a:buFont typeface="Arial" panose="020B0604020202020204" pitchFamily="34" charset="0"/>
              <a:buChar char="•"/>
            </a:pPr>
            <a:r>
              <a:rPr lang="en-US" dirty="0"/>
              <a:t>Procedures and rules are often written down in a manual and these are a good source of data about the steps involved in an activity and any regulations governing a task.</a:t>
            </a:r>
            <a:endParaRPr lang="en-PH" sz="1600" dirty="0"/>
          </a:p>
          <a:p>
            <a:pPr marL="285750" lvl="0" indent="-285750" algn="just">
              <a:buFont typeface="Arial" panose="020B0604020202020204" pitchFamily="34" charset="0"/>
              <a:buChar char="•"/>
            </a:pPr>
            <a:endParaRPr lang="en-PH" dirty="0"/>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233817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SDLC Model</a:t>
            </a:r>
          </a:p>
        </p:txBody>
      </p:sp>
      <p:sp>
        <p:nvSpPr>
          <p:cNvPr id="2" name="TextBox 1">
            <a:extLst>
              <a:ext uri="{FF2B5EF4-FFF2-40B4-BE49-F238E27FC236}">
                <a16:creationId xmlns:a16="http://schemas.microsoft.com/office/drawing/2014/main" id="{7DC7214A-7898-4A44-92B8-910EC72FDE4E}"/>
              </a:ext>
            </a:extLst>
          </p:cNvPr>
          <p:cNvSpPr txBox="1"/>
          <p:nvPr/>
        </p:nvSpPr>
        <p:spPr>
          <a:xfrm>
            <a:off x="495300" y="1195209"/>
            <a:ext cx="3390900" cy="3662541"/>
          </a:xfrm>
          <a:prstGeom prst="rect">
            <a:avLst/>
          </a:prstGeom>
          <a:noFill/>
        </p:spPr>
        <p:txBody>
          <a:bodyPr wrap="square" rtlCol="0">
            <a:spAutoFit/>
          </a:bodyPr>
          <a:lstStyle/>
          <a:p>
            <a:r>
              <a:rPr lang="en-US" b="1" i="1" dirty="0"/>
              <a:t>Requirements Gathering</a:t>
            </a:r>
            <a:endParaRPr lang="en-PH" dirty="0"/>
          </a:p>
          <a:p>
            <a:pPr algn="just"/>
            <a:endParaRPr lang="en-US" sz="1600" dirty="0"/>
          </a:p>
          <a:p>
            <a:pPr algn="just"/>
            <a:r>
              <a:rPr lang="en-US" dirty="0"/>
              <a:t>Requirements Gathering is a fundamental part of any software development project. It is the process of generating a list of requirements (functional, system, technical, etc.) from all the stakeholders (customers, users, vendors, IT staff) that will be used as the basis for the formal definition of what the project is</a:t>
            </a:r>
            <a:endParaRPr lang="en-US" sz="1600" dirty="0"/>
          </a:p>
        </p:txBody>
      </p:sp>
      <p:pic>
        <p:nvPicPr>
          <p:cNvPr id="8" name="Picture 7">
            <a:extLst>
              <a:ext uri="{FF2B5EF4-FFF2-40B4-BE49-F238E27FC236}">
                <a16:creationId xmlns:a16="http://schemas.microsoft.com/office/drawing/2014/main" id="{F0FA8828-7B67-4AAD-ACFD-8115C8E70E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143000"/>
            <a:ext cx="4876800" cy="3409950"/>
          </a:xfrm>
          <a:prstGeom prst="rect">
            <a:avLst/>
          </a:prstGeom>
          <a:noFill/>
        </p:spPr>
      </p:pic>
    </p:spTree>
    <p:extLst>
      <p:ext uri="{BB962C8B-B14F-4D97-AF65-F5344CB8AC3E}">
        <p14:creationId xmlns:p14="http://schemas.microsoft.com/office/powerpoint/2010/main" val="1539408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810</Words>
  <Application>Microsoft Office PowerPoint</Application>
  <PresentationFormat>On-screen Show (16:9)</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vt:lpstr>
      <vt:lpstr>Office Theme</vt:lpstr>
      <vt:lpstr>CS 333</vt:lpstr>
      <vt:lpstr>Lesson Objectives</vt:lpstr>
      <vt:lpstr>What are requirements and its specifications?</vt:lpstr>
      <vt:lpstr>What requirements should be gathered?</vt:lpstr>
      <vt:lpstr>PowerPoint Presentation</vt:lpstr>
      <vt:lpstr>PowerPoint Presentation</vt:lpstr>
      <vt:lpstr>PowerPoint Presentation</vt:lpstr>
      <vt:lpstr>PowerPoint Presentation</vt:lpstr>
      <vt:lpstr>SDLC Model</vt:lpstr>
      <vt:lpstr>The importance of Requirements Gathering</vt:lpstr>
      <vt:lpstr>The importance of Requirements Gathering</vt:lpstr>
      <vt:lpstr>The User comes first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Sir Bari</cp:lastModifiedBy>
  <cp:revision>62</cp:revision>
  <dcterms:created xsi:type="dcterms:W3CDTF">2022-04-05T03:48:00Z</dcterms:created>
  <dcterms:modified xsi:type="dcterms:W3CDTF">2023-04-25T09:52:00Z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F4FB90FD6E424224B0CC14980925DBCD</vt:lpwstr>
  </property>
  <property fmtid="{D5CDD505-2E9C-101B-9397-08002B2CF9AE}" pid="3" name="KSOProductBuildVer">
    <vt:lpwstr>1033-11.2.0.11341</vt:lpwstr>
  </property>
</Properties>
</file>