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7" r:id="rId3"/>
    <p:sldId id="354" r:id="rId4"/>
    <p:sldId id="362" r:id="rId5"/>
    <p:sldId id="342" r:id="rId6"/>
    <p:sldId id="374" r:id="rId7"/>
    <p:sldId id="363" r:id="rId8"/>
    <p:sldId id="364" r:id="rId9"/>
    <p:sldId id="375" r:id="rId10"/>
    <p:sldId id="365" r:id="rId11"/>
    <p:sldId id="376" r:id="rId12"/>
    <p:sldId id="377" r:id="rId13"/>
    <p:sldId id="378" r:id="rId14"/>
    <p:sldId id="379" r:id="rId15"/>
    <p:sldId id="380" r:id="rId16"/>
    <p:sldId id="381" r:id="rId17"/>
    <p:sldId id="382" r:id="rId18"/>
    <p:sldId id="38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AF66E-2BFE-431A-994C-D1015D2BB65C}"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AF66E-2BFE-431A-994C-D1015D2BB65C}"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AF66E-2BFE-431A-994C-D1015D2BB65C}"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AF66E-2BFE-431A-994C-D1015D2BB65C}"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AF66E-2BFE-431A-994C-D1015D2BB65C}"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1915D-F463-4D6C-8E94-226EA06B97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DAF66E-2BFE-431A-994C-D1015D2BB65C}" type="datetimeFigureOut">
              <a:rPr lang="en-US" smtClean="0"/>
              <a:t>4/25/2023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901915D-F463-4D6C-8E94-226EA06B97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 333</a:t>
            </a:r>
          </a:p>
        </p:txBody>
      </p:sp>
      <p:sp>
        <p:nvSpPr>
          <p:cNvPr id="3" name="Subtitle 2"/>
          <p:cNvSpPr>
            <a:spLocks noGrp="1"/>
          </p:cNvSpPr>
          <p:nvPr>
            <p:ph type="subTitle" idx="1"/>
          </p:nvPr>
        </p:nvSpPr>
        <p:spPr>
          <a:xfrm>
            <a:off x="381000" y="2805446"/>
            <a:ext cx="8229600" cy="1314450"/>
          </a:xfrm>
        </p:spPr>
        <p:txBody>
          <a:bodyPr>
            <a:normAutofit/>
          </a:bodyPr>
          <a:lstStyle/>
          <a:p>
            <a:r>
              <a:rPr lang="en-US" dirty="0">
                <a:solidFill>
                  <a:schemeClr val="tx1"/>
                </a:solidFill>
              </a:rPr>
              <a:t>LESSON 8</a:t>
            </a:r>
          </a:p>
          <a:p>
            <a:r>
              <a:rPr lang="en-US" b="1" u="sng" dirty="0"/>
              <a:t>SOFTWARE TESTING</a:t>
            </a:r>
            <a:endParaRPr lang="en-US" dirty="0">
              <a:solidFill>
                <a:schemeClr val="tx1"/>
              </a:solidFill>
            </a:endParaRPr>
          </a:p>
        </p:txBody>
      </p:sp>
      <p:sp>
        <p:nvSpPr>
          <p:cNvPr id="4" name="TextBox 3"/>
          <p:cNvSpPr txBox="1"/>
          <p:nvPr/>
        </p:nvSpPr>
        <p:spPr>
          <a:xfrm>
            <a:off x="0" y="1059418"/>
            <a:ext cx="9144000" cy="369332"/>
          </a:xfrm>
          <a:prstGeom prst="rect">
            <a:avLst/>
          </a:prstGeom>
          <a:noFill/>
        </p:spPr>
        <p:txBody>
          <a:bodyPr wrap="square" rtlCol="0">
            <a:spAutoFit/>
          </a:bodyPr>
          <a:lstStyle/>
          <a:p>
            <a:pPr algn="ctr"/>
            <a:r>
              <a:rPr lang="en-US" dirty="0"/>
              <a:t>Application Development and Emerging Technologies</a:t>
            </a:r>
          </a:p>
        </p:txBody>
      </p:sp>
      <p:sp>
        <p:nvSpPr>
          <p:cNvPr id="5" name="Rectangle 4"/>
          <p:cNvSpPr/>
          <p:nvPr/>
        </p:nvSpPr>
        <p:spPr>
          <a:xfrm>
            <a:off x="1752600" y="1504950"/>
            <a:ext cx="5638800" cy="762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F06E702-BEE2-4433-B92D-C5D606EA93EE}"/>
              </a:ext>
            </a:extLst>
          </p:cNvPr>
          <p:cNvSpPr txBox="1"/>
          <p:nvPr/>
        </p:nvSpPr>
        <p:spPr>
          <a:xfrm>
            <a:off x="2895600" y="4248150"/>
            <a:ext cx="3352800" cy="738664"/>
          </a:xfrm>
          <a:prstGeom prst="rect">
            <a:avLst/>
          </a:prstGeom>
          <a:noFill/>
        </p:spPr>
        <p:txBody>
          <a:bodyPr wrap="square" rtlCol="0">
            <a:spAutoFit/>
          </a:bodyPr>
          <a:lstStyle/>
          <a:p>
            <a:pPr algn="ctr"/>
            <a:r>
              <a:rPr lang="en-US" sz="1400" dirty="0"/>
              <a:t>Prepared by:</a:t>
            </a:r>
          </a:p>
          <a:p>
            <a:pPr algn="ctr"/>
            <a:r>
              <a:rPr lang="en-US" sz="1400" dirty="0"/>
              <a:t>Prof. Rey-an V. Baricanosa, MSIT</a:t>
            </a:r>
          </a:p>
          <a:p>
            <a:pPr algn="ctr"/>
            <a:endParaRPr lang="en-PH"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3416320"/>
          </a:xfrm>
          <a:prstGeom prst="rect">
            <a:avLst/>
          </a:prstGeom>
          <a:noFill/>
        </p:spPr>
        <p:txBody>
          <a:bodyPr wrap="square" rtlCol="0">
            <a:spAutoFit/>
          </a:bodyPr>
          <a:lstStyle/>
          <a:p>
            <a:pPr algn="just"/>
            <a:r>
              <a:rPr lang="en-US" b="1" dirty="0"/>
              <a:t>Importance of Software Testing in Software Engineering</a:t>
            </a:r>
            <a:endParaRPr lang="en-PH" dirty="0"/>
          </a:p>
          <a:p>
            <a:pPr lvl="0" algn="just"/>
            <a:r>
              <a:rPr lang="en-US" b="1" dirty="0"/>
              <a:t>	</a:t>
            </a:r>
          </a:p>
          <a:p>
            <a:pPr lvl="0" algn="just"/>
            <a:r>
              <a:rPr lang="en-US" b="1" dirty="0"/>
              <a:t>	Software testing is an important part</a:t>
            </a:r>
            <a:r>
              <a:rPr lang="en-US" dirty="0"/>
              <a:t> of software development. If 	software testing is not performed properly, applications can have errors 	which may lead to rework, costly failure or worse, loss of life.</a:t>
            </a:r>
            <a:endParaRPr lang="en-PH" dirty="0"/>
          </a:p>
          <a:p>
            <a:pPr algn="just"/>
            <a:endParaRPr lang="en-US" b="1" dirty="0"/>
          </a:p>
          <a:p>
            <a:pPr algn="just"/>
            <a:r>
              <a:rPr lang="en-US" b="1" dirty="0"/>
              <a:t>	Software testing</a:t>
            </a:r>
            <a:r>
              <a:rPr lang="en-US" dirty="0"/>
              <a:t> is a process, to evaluate the functionality of a software 	application with an intent to find whether the developed software met the 	specified requirements or not and to identify the defects to ensure that the 	product is defect free in order to produce the quality product.</a:t>
            </a:r>
            <a:endParaRPr lang="en-PH"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6516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3416320"/>
          </a:xfrm>
          <a:prstGeom prst="rect">
            <a:avLst/>
          </a:prstGeom>
          <a:noFill/>
        </p:spPr>
        <p:txBody>
          <a:bodyPr wrap="square" rtlCol="0">
            <a:spAutoFit/>
          </a:bodyPr>
          <a:lstStyle/>
          <a:p>
            <a:r>
              <a:rPr lang="en-US" b="1" i="1" dirty="0"/>
              <a:t>Testing Methods</a:t>
            </a:r>
            <a:endParaRPr lang="en-PH" dirty="0"/>
          </a:p>
          <a:p>
            <a:pPr lvl="0"/>
            <a:endParaRPr lang="en-US" dirty="0"/>
          </a:p>
          <a:p>
            <a:pPr lvl="0"/>
            <a:r>
              <a:rPr lang="en-US" dirty="0"/>
              <a:t>	Static Testing: It is also known as Verification in Software 	Testing. Verification is a static method of checking documents and files. </a:t>
            </a:r>
          </a:p>
          <a:p>
            <a:pPr lvl="0"/>
            <a:endParaRPr lang="en-PH" dirty="0"/>
          </a:p>
          <a:p>
            <a:pPr lvl="0"/>
            <a:r>
              <a:rPr lang="en-US" dirty="0"/>
              <a:t>	Verification is the process, to ensure that whether we are building the 	product right i.e., to verify the requirements which we have and to verify 	whether we are developing the product accordingly or not.</a:t>
            </a:r>
          </a:p>
          <a:p>
            <a:pPr lvl="0"/>
            <a:endParaRPr lang="en-PH" dirty="0"/>
          </a:p>
          <a:p>
            <a:pPr lvl="0"/>
            <a:r>
              <a:rPr lang="en-US" dirty="0"/>
              <a:t>	Activities involved here are Inspections, Reviews, Walkthroughs</a:t>
            </a:r>
            <a:endParaRPr lang="en-PH" dirty="0"/>
          </a:p>
          <a:p>
            <a:r>
              <a:rPr lang="en-US" dirty="0"/>
              <a:t> </a:t>
            </a:r>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9337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2585323"/>
          </a:xfrm>
          <a:prstGeom prst="rect">
            <a:avLst/>
          </a:prstGeom>
          <a:noFill/>
        </p:spPr>
        <p:txBody>
          <a:bodyPr wrap="square" rtlCol="0">
            <a:spAutoFit/>
          </a:bodyPr>
          <a:lstStyle/>
          <a:p>
            <a:pPr lvl="0" algn="just"/>
            <a:r>
              <a:rPr lang="en-US" b="1" dirty="0"/>
              <a:t>	Dynamic Testing:</a:t>
            </a:r>
            <a:r>
              <a:rPr lang="en-US" dirty="0"/>
              <a:t> It is also known as Validation in Software Testing. </a:t>
            </a:r>
          </a:p>
          <a:p>
            <a:pPr lvl="0" algn="just"/>
            <a:endParaRPr lang="en-PH" dirty="0"/>
          </a:p>
          <a:p>
            <a:pPr lvl="0" algn="just"/>
            <a:r>
              <a:rPr lang="en-US" dirty="0"/>
              <a:t>	Validation is a dynamic process of testing the real product. Validation is the 	process, whether we are building the right product i.e., to validate the 	product which we have developed is right or not.</a:t>
            </a:r>
          </a:p>
          <a:p>
            <a:pPr lvl="0" algn="just"/>
            <a:endParaRPr lang="en-PH" dirty="0"/>
          </a:p>
          <a:p>
            <a:pPr lvl="0" algn="just"/>
            <a:r>
              <a:rPr lang="en-US" dirty="0"/>
              <a:t>	Activities involved in this is Testing the software application</a:t>
            </a:r>
            <a:endParaRPr lang="en-PH" dirty="0"/>
          </a:p>
          <a:p>
            <a:pPr algn="just"/>
            <a:r>
              <a:rPr lang="en-US" b="1" i="1" dirty="0"/>
              <a:t> </a:t>
            </a:r>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13752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686800" cy="3416320"/>
          </a:xfrm>
          <a:prstGeom prst="rect">
            <a:avLst/>
          </a:prstGeom>
          <a:noFill/>
        </p:spPr>
        <p:txBody>
          <a:bodyPr wrap="square" rtlCol="0">
            <a:spAutoFit/>
          </a:bodyPr>
          <a:lstStyle/>
          <a:p>
            <a:r>
              <a:rPr lang="en-US" b="1" i="1" dirty="0"/>
              <a:t>Testing Approaches</a:t>
            </a:r>
            <a:endParaRPr lang="en-PH" dirty="0"/>
          </a:p>
          <a:p>
            <a:pPr lvl="0"/>
            <a:r>
              <a:rPr lang="en-US" b="1" dirty="0"/>
              <a:t>	</a:t>
            </a:r>
          </a:p>
          <a:p>
            <a:pPr lvl="0"/>
            <a:r>
              <a:rPr lang="en-US" b="1" dirty="0"/>
              <a:t>	White Box Testing:</a:t>
            </a:r>
            <a:r>
              <a:rPr lang="en-US" dirty="0"/>
              <a:t> It is also called as Glass Box, Clear Box, Structural 	Testing. </a:t>
            </a:r>
          </a:p>
          <a:p>
            <a:pPr lvl="0"/>
            <a:endParaRPr lang="en-US" dirty="0"/>
          </a:p>
          <a:p>
            <a:pPr lvl="0"/>
            <a:r>
              <a:rPr lang="en-US" dirty="0"/>
              <a:t>	White Box Testing is based on applications internal code structure. In white-	box testing, an internal perspective of the system, as well as programming 	skills, are used to design test cases. </a:t>
            </a:r>
          </a:p>
          <a:p>
            <a:pPr lvl="0"/>
            <a:endParaRPr lang="en-PH" dirty="0"/>
          </a:p>
          <a:p>
            <a:pPr lvl="0"/>
            <a:r>
              <a:rPr lang="en-US" dirty="0"/>
              <a:t>	This testing is usually done at the unit level.</a:t>
            </a:r>
            <a:endParaRPr lang="en-PH" dirty="0"/>
          </a:p>
          <a:p>
            <a:pPr lvl="0"/>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300534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152400" y="1123950"/>
            <a:ext cx="8534400" cy="4247317"/>
          </a:xfrm>
          <a:prstGeom prst="rect">
            <a:avLst/>
          </a:prstGeom>
          <a:noFill/>
        </p:spPr>
        <p:txBody>
          <a:bodyPr wrap="square" rtlCol="0">
            <a:spAutoFit/>
          </a:bodyPr>
          <a:lstStyle/>
          <a:p>
            <a:pPr algn="just"/>
            <a:r>
              <a:rPr lang="en-US" b="1" dirty="0"/>
              <a:t>	Black Box Testing:</a:t>
            </a:r>
            <a:r>
              <a:rPr lang="en-US" dirty="0"/>
              <a:t> It is also called as Behavioral/Specification-	Based/Input-Output Testing. </a:t>
            </a:r>
          </a:p>
          <a:p>
            <a:pPr algn="just"/>
            <a:endParaRPr lang="en-PH" dirty="0"/>
          </a:p>
          <a:p>
            <a:pPr algn="just"/>
            <a:r>
              <a:rPr lang="en-US" dirty="0"/>
              <a:t>	Black Box Testing is a software testing method in which testers evaluate the 	functionality of the software under test without looking at the internal code 	structure.</a:t>
            </a:r>
          </a:p>
          <a:p>
            <a:pPr algn="just"/>
            <a:endParaRPr lang="en-PH" dirty="0"/>
          </a:p>
          <a:p>
            <a:pPr algn="just"/>
            <a:r>
              <a:rPr lang="en-US" b="1" dirty="0"/>
              <a:t>	Grey Box Testing:</a:t>
            </a:r>
            <a:r>
              <a:rPr lang="en-US" dirty="0"/>
              <a:t> Grey box is the combination of both White Box and 	Black  Box Testing. </a:t>
            </a:r>
          </a:p>
          <a:p>
            <a:pPr algn="just"/>
            <a:endParaRPr lang="en-PH" dirty="0"/>
          </a:p>
          <a:p>
            <a:pPr algn="just"/>
            <a:r>
              <a:rPr lang="en-US" dirty="0"/>
              <a:t>	The tester who works on this type of testing needs to have access to design 	documents. </a:t>
            </a:r>
            <a:endParaRPr lang="en-PH" dirty="0"/>
          </a:p>
          <a:p>
            <a:pPr algn="just"/>
            <a:r>
              <a:rPr lang="en-US" dirty="0"/>
              <a:t>	This helps to create better test cases in this process.</a:t>
            </a:r>
            <a:endParaRPr lang="en-PH"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13997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3970318"/>
          </a:xfrm>
          <a:prstGeom prst="rect">
            <a:avLst/>
          </a:prstGeom>
          <a:noFill/>
        </p:spPr>
        <p:txBody>
          <a:bodyPr wrap="square" rtlCol="0">
            <a:spAutoFit/>
          </a:bodyPr>
          <a:lstStyle/>
          <a:p>
            <a:pPr algn="just"/>
            <a:r>
              <a:rPr lang="en-US" b="1" i="1" dirty="0"/>
              <a:t>Testing Levels</a:t>
            </a:r>
            <a:endParaRPr lang="en-PH" dirty="0"/>
          </a:p>
          <a:p>
            <a:pPr lvl="0" algn="just"/>
            <a:r>
              <a:rPr lang="en-US" b="1" dirty="0"/>
              <a:t>	</a:t>
            </a:r>
          </a:p>
          <a:p>
            <a:pPr lvl="0" algn="just"/>
            <a:r>
              <a:rPr lang="en-US" b="1" dirty="0"/>
              <a:t>	Unit Testing:</a:t>
            </a:r>
            <a:r>
              <a:rPr lang="en-US" dirty="0"/>
              <a:t> Unit Testing is done to check whether the individual 	modules of the source code are working properly. i.e. testing each and 	every unit of the application separately by the developer in the developer’s 	environment. </a:t>
            </a:r>
            <a:endParaRPr lang="en-PH" dirty="0"/>
          </a:p>
          <a:p>
            <a:pPr lvl="0" algn="just"/>
            <a:endParaRPr lang="en-US" b="1" dirty="0"/>
          </a:p>
          <a:p>
            <a:pPr lvl="0" algn="just"/>
            <a:r>
              <a:rPr lang="en-US" b="1" dirty="0"/>
              <a:t>	Integration Testing:</a:t>
            </a:r>
            <a:r>
              <a:rPr lang="en-US" dirty="0"/>
              <a:t> Integration Testing is the process of testing the 	connectivity or data transfer between a couple of unit tested modules.</a:t>
            </a:r>
            <a:endParaRPr lang="en-PH" dirty="0"/>
          </a:p>
          <a:p>
            <a:pPr lvl="0" algn="just"/>
            <a:endParaRPr lang="en-US" dirty="0"/>
          </a:p>
          <a:p>
            <a:pPr lvl="0" algn="just"/>
            <a:r>
              <a:rPr lang="en-US" dirty="0"/>
              <a:t>	It is subdivided into Top-Down Approach, Bottom-Up Approach and 	Sandwich Approach (Combination of Top Down and Bottom Up).</a:t>
            </a:r>
            <a:endParaRPr lang="en-PH"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3243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778891"/>
            <a:ext cx="8382000" cy="4524315"/>
          </a:xfrm>
          <a:prstGeom prst="rect">
            <a:avLst/>
          </a:prstGeom>
          <a:noFill/>
        </p:spPr>
        <p:txBody>
          <a:bodyPr wrap="square" rtlCol="0">
            <a:spAutoFit/>
          </a:bodyPr>
          <a:lstStyle/>
          <a:p>
            <a:pPr algn="just"/>
            <a:endParaRPr lang="en-US" b="1" dirty="0"/>
          </a:p>
          <a:p>
            <a:pPr lvl="0" algn="just"/>
            <a:r>
              <a:rPr lang="en-US" b="1" dirty="0"/>
              <a:t>	System Testing (end to end testing):</a:t>
            </a:r>
            <a:r>
              <a:rPr lang="en-US" dirty="0"/>
              <a:t> It’s a black box testing. </a:t>
            </a:r>
          </a:p>
          <a:p>
            <a:pPr lvl="0" algn="just"/>
            <a:endParaRPr lang="en-PH" dirty="0"/>
          </a:p>
          <a:p>
            <a:pPr lvl="0" algn="just"/>
            <a:r>
              <a:rPr lang="en-US" dirty="0"/>
              <a:t>	Testing the fully integrated application this is also called as end to end 	scenario testing. </a:t>
            </a:r>
            <a:endParaRPr lang="en-PH" dirty="0"/>
          </a:p>
          <a:p>
            <a:pPr lvl="0" algn="just"/>
            <a:endParaRPr lang="en-US" dirty="0"/>
          </a:p>
          <a:p>
            <a:pPr lvl="0" algn="just"/>
            <a:r>
              <a:rPr lang="en-US" dirty="0"/>
              <a:t>	To ensure that the software works in all intended target systems. Verify 	thorough testing of every input in the application to check for desired 	outputs. </a:t>
            </a:r>
          </a:p>
          <a:p>
            <a:pPr lvl="0" algn="just"/>
            <a:endParaRPr lang="en-PH" dirty="0"/>
          </a:p>
          <a:p>
            <a:pPr lvl="0" algn="just"/>
            <a:r>
              <a:rPr lang="en-US" dirty="0"/>
              <a:t>	Testing of the users experiences with the application</a:t>
            </a:r>
          </a:p>
          <a:p>
            <a:pPr lvl="0" algn="just"/>
            <a:endParaRPr lang="en-PH" dirty="0"/>
          </a:p>
          <a:p>
            <a:pPr lvl="0" algn="just"/>
            <a:r>
              <a:rPr lang="en-US" b="1" dirty="0"/>
              <a:t>	Acceptance Testing:</a:t>
            </a:r>
            <a:r>
              <a:rPr lang="en-US" dirty="0"/>
              <a:t> To obtain customer sign-off so that software can be 	delivered and payments received. </a:t>
            </a:r>
            <a:endParaRPr lang="en-PH"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447800" y="1199642"/>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61761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457200" y="958723"/>
            <a:ext cx="8382000" cy="4601260"/>
          </a:xfrm>
          <a:prstGeom prst="rect">
            <a:avLst/>
          </a:prstGeom>
          <a:noFill/>
        </p:spPr>
        <p:txBody>
          <a:bodyPr wrap="square" rtlCol="0">
            <a:spAutoFit/>
          </a:bodyPr>
          <a:lstStyle/>
          <a:p>
            <a:pPr algn="just"/>
            <a:endParaRPr lang="en-US" b="1" dirty="0"/>
          </a:p>
          <a:p>
            <a:pPr lvl="0"/>
            <a:r>
              <a:rPr lang="en-US" dirty="0"/>
              <a:t>Some of the test deliverables are as follows:</a:t>
            </a:r>
          </a:p>
          <a:p>
            <a:pPr lvl="0"/>
            <a:endParaRPr lang="en-PH" sz="1600" dirty="0"/>
          </a:p>
          <a:p>
            <a:pPr marL="1200150" lvl="2" indent="-285750">
              <a:lnSpc>
                <a:spcPct val="150000"/>
              </a:lnSpc>
              <a:buFont typeface="Wingdings" panose="05000000000000000000" pitchFamily="2" charset="2"/>
              <a:buChar char="q"/>
            </a:pPr>
            <a:r>
              <a:rPr lang="en-US" dirty="0"/>
              <a:t>Test plan</a:t>
            </a:r>
          </a:p>
          <a:p>
            <a:pPr marL="1200150" lvl="2" indent="-285750">
              <a:lnSpc>
                <a:spcPct val="150000"/>
              </a:lnSpc>
              <a:buFont typeface="Wingdings" panose="05000000000000000000" pitchFamily="2" charset="2"/>
              <a:buChar char="q"/>
            </a:pPr>
            <a:r>
              <a:rPr lang="en-US" dirty="0"/>
              <a:t>Traceability matrix</a:t>
            </a:r>
            <a:endParaRPr lang="en-PH" dirty="0"/>
          </a:p>
          <a:p>
            <a:pPr marL="1200150" lvl="2" indent="-285750">
              <a:lnSpc>
                <a:spcPct val="150000"/>
              </a:lnSpc>
              <a:buFont typeface="Wingdings" panose="05000000000000000000" pitchFamily="2" charset="2"/>
              <a:buChar char="q"/>
            </a:pPr>
            <a:r>
              <a:rPr lang="en-US" dirty="0"/>
              <a:t>Test case</a:t>
            </a:r>
            <a:endParaRPr lang="en-PH" dirty="0"/>
          </a:p>
          <a:p>
            <a:pPr marL="1200150" lvl="2" indent="-285750">
              <a:lnSpc>
                <a:spcPct val="150000"/>
              </a:lnSpc>
              <a:buFont typeface="Wingdings" panose="05000000000000000000" pitchFamily="2" charset="2"/>
              <a:buChar char="q"/>
            </a:pPr>
            <a:r>
              <a:rPr lang="en-US" dirty="0"/>
              <a:t>Test script</a:t>
            </a:r>
            <a:endParaRPr lang="en-PH" dirty="0"/>
          </a:p>
          <a:p>
            <a:pPr marL="1200150" lvl="2" indent="-285750">
              <a:lnSpc>
                <a:spcPct val="150000"/>
              </a:lnSpc>
              <a:buFont typeface="Wingdings" panose="05000000000000000000" pitchFamily="2" charset="2"/>
              <a:buChar char="q"/>
            </a:pPr>
            <a:r>
              <a:rPr lang="en-US" dirty="0"/>
              <a:t>Test suite</a:t>
            </a:r>
            <a:endParaRPr lang="en-PH" dirty="0"/>
          </a:p>
          <a:p>
            <a:pPr marL="1200150" lvl="2" indent="-285750">
              <a:lnSpc>
                <a:spcPct val="150000"/>
              </a:lnSpc>
              <a:buFont typeface="Wingdings" panose="05000000000000000000" pitchFamily="2" charset="2"/>
              <a:buChar char="q"/>
            </a:pPr>
            <a:r>
              <a:rPr lang="en-US" dirty="0"/>
              <a:t>Test data or Test Fixture</a:t>
            </a:r>
            <a:endParaRPr lang="en-PH" dirty="0"/>
          </a:p>
          <a:p>
            <a:pPr marL="1200150" lvl="2" indent="-285750">
              <a:lnSpc>
                <a:spcPct val="150000"/>
              </a:lnSpc>
              <a:buFont typeface="Wingdings" panose="05000000000000000000" pitchFamily="2" charset="2"/>
              <a:buChar char="q"/>
            </a:pPr>
            <a:r>
              <a:rPr lang="en-US" dirty="0"/>
              <a:t>Test harness</a:t>
            </a:r>
            <a:endParaRPr lang="en-PH" dirty="0"/>
          </a:p>
          <a:p>
            <a:pPr marL="1200150" lvl="2" indent="-285750">
              <a:buFont typeface="Wingdings" panose="05000000000000000000" pitchFamily="2" charset="2"/>
              <a:buChar char="q"/>
            </a:pPr>
            <a:endParaRPr lang="en-PH" sz="1600"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447800" y="1199642"/>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6" name="Title 6">
            <a:extLst>
              <a:ext uri="{FF2B5EF4-FFF2-40B4-BE49-F238E27FC236}">
                <a16:creationId xmlns:a16="http://schemas.microsoft.com/office/drawing/2014/main" id="{17EBA2A1-C45B-4C57-B132-A7DBF50EE304}"/>
              </a:ext>
            </a:extLst>
          </p:cNvPr>
          <p:cNvSpPr>
            <a:spLocks noGrp="1"/>
          </p:cNvSpPr>
          <p:nvPr>
            <p:ph type="title"/>
          </p:nvPr>
        </p:nvSpPr>
        <p:spPr>
          <a:xfrm>
            <a:off x="0" y="288925"/>
            <a:ext cx="9144000" cy="857250"/>
          </a:xfrm>
        </p:spPr>
        <p:txBody>
          <a:bodyPr>
            <a:noAutofit/>
          </a:bodyPr>
          <a:lstStyle/>
          <a:p>
            <a:r>
              <a:rPr lang="en-US" sz="2400" b="1" dirty="0"/>
              <a:t>Testing Artifacts</a:t>
            </a:r>
          </a:p>
        </p:txBody>
      </p:sp>
    </p:spTree>
    <p:extLst>
      <p:ext uri="{BB962C8B-B14F-4D97-AF65-F5344CB8AC3E}">
        <p14:creationId xmlns:p14="http://schemas.microsoft.com/office/powerpoint/2010/main" val="323907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8222"/>
            <a:ext cx="8382000" cy="3801041"/>
          </a:xfrm>
          <a:prstGeom prst="rect">
            <a:avLst/>
          </a:prstGeom>
          <a:noFill/>
        </p:spPr>
        <p:txBody>
          <a:bodyPr wrap="square" rtlCol="0">
            <a:spAutoFit/>
          </a:bodyPr>
          <a:lstStyle/>
          <a:p>
            <a:pPr marL="1200150" lvl="2" indent="-285750">
              <a:lnSpc>
                <a:spcPct val="150000"/>
              </a:lnSpc>
              <a:buFont typeface="Wingdings" panose="05000000000000000000" pitchFamily="2" charset="2"/>
              <a:buChar char="q"/>
            </a:pPr>
            <a:r>
              <a:rPr lang="en-US" dirty="0"/>
              <a:t>Testing shows presence of defects</a:t>
            </a:r>
            <a:endParaRPr lang="en-PH" sz="1600" dirty="0"/>
          </a:p>
          <a:p>
            <a:pPr marL="1200150" lvl="2" indent="-285750">
              <a:lnSpc>
                <a:spcPct val="150000"/>
              </a:lnSpc>
              <a:buFont typeface="Wingdings" panose="05000000000000000000" pitchFamily="2" charset="2"/>
              <a:buChar char="q"/>
            </a:pPr>
            <a:r>
              <a:rPr lang="en-US" dirty="0"/>
              <a:t>Exhaustive testing is impossible</a:t>
            </a:r>
            <a:endParaRPr lang="en-PH" sz="1600" dirty="0"/>
          </a:p>
          <a:p>
            <a:pPr marL="1200150" lvl="2" indent="-285750">
              <a:lnSpc>
                <a:spcPct val="150000"/>
              </a:lnSpc>
              <a:buFont typeface="Wingdings" panose="05000000000000000000" pitchFamily="2" charset="2"/>
              <a:buChar char="q"/>
            </a:pPr>
            <a:r>
              <a:rPr lang="en-US" dirty="0"/>
              <a:t>Early testing</a:t>
            </a:r>
            <a:endParaRPr lang="en-PH" sz="1600" dirty="0"/>
          </a:p>
          <a:p>
            <a:pPr marL="1200150" lvl="2" indent="-285750">
              <a:lnSpc>
                <a:spcPct val="150000"/>
              </a:lnSpc>
              <a:buFont typeface="Wingdings" panose="05000000000000000000" pitchFamily="2" charset="2"/>
              <a:buChar char="q"/>
            </a:pPr>
            <a:r>
              <a:rPr lang="en-US" dirty="0"/>
              <a:t>Defect clustering</a:t>
            </a:r>
            <a:endParaRPr lang="en-PH" sz="1600" dirty="0"/>
          </a:p>
          <a:p>
            <a:pPr marL="1200150" lvl="2" indent="-285750">
              <a:lnSpc>
                <a:spcPct val="150000"/>
              </a:lnSpc>
              <a:buFont typeface="Wingdings" panose="05000000000000000000" pitchFamily="2" charset="2"/>
              <a:buChar char="q"/>
            </a:pPr>
            <a:r>
              <a:rPr lang="en-US" dirty="0"/>
              <a:t>Pesticide paradox</a:t>
            </a:r>
            <a:endParaRPr lang="en-PH" sz="1600" dirty="0"/>
          </a:p>
          <a:p>
            <a:pPr marL="1200150" lvl="2" indent="-285750">
              <a:lnSpc>
                <a:spcPct val="150000"/>
              </a:lnSpc>
              <a:buFont typeface="Wingdings" panose="05000000000000000000" pitchFamily="2" charset="2"/>
              <a:buChar char="q"/>
            </a:pPr>
            <a:r>
              <a:rPr lang="en-US" dirty="0"/>
              <a:t>Testing is context dependent</a:t>
            </a:r>
            <a:endParaRPr lang="en-PH" sz="1600" dirty="0"/>
          </a:p>
          <a:p>
            <a:pPr marL="1200150" lvl="2" indent="-285750">
              <a:lnSpc>
                <a:spcPct val="150000"/>
              </a:lnSpc>
              <a:buFont typeface="Wingdings" panose="05000000000000000000" pitchFamily="2" charset="2"/>
              <a:buChar char="q"/>
            </a:pPr>
            <a:r>
              <a:rPr lang="en-US" dirty="0"/>
              <a:t>Absence of error – fallacy</a:t>
            </a:r>
            <a:endParaRPr lang="en-PH" sz="1600" dirty="0"/>
          </a:p>
          <a:p>
            <a:pPr marL="1200150" lvl="2" indent="-285750">
              <a:buFont typeface="Wingdings" panose="05000000000000000000" pitchFamily="2" charset="2"/>
              <a:buChar char="q"/>
            </a:pPr>
            <a:endParaRPr lang="en-PH" sz="1600"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447800" y="1199642"/>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6" name="Title 6">
            <a:extLst>
              <a:ext uri="{FF2B5EF4-FFF2-40B4-BE49-F238E27FC236}">
                <a16:creationId xmlns:a16="http://schemas.microsoft.com/office/drawing/2014/main" id="{17EBA2A1-C45B-4C57-B132-A7DBF50EE304}"/>
              </a:ext>
            </a:extLst>
          </p:cNvPr>
          <p:cNvSpPr>
            <a:spLocks noGrp="1"/>
          </p:cNvSpPr>
          <p:nvPr>
            <p:ph type="title"/>
          </p:nvPr>
        </p:nvSpPr>
        <p:spPr>
          <a:xfrm>
            <a:off x="0" y="288925"/>
            <a:ext cx="9144000" cy="857250"/>
          </a:xfrm>
        </p:spPr>
        <p:txBody>
          <a:bodyPr>
            <a:noAutofit/>
          </a:bodyPr>
          <a:lstStyle/>
          <a:p>
            <a:r>
              <a:rPr lang="en-US" sz="2400" b="1" dirty="0"/>
              <a:t>Principles of Software Testing</a:t>
            </a:r>
          </a:p>
        </p:txBody>
      </p:sp>
    </p:spTree>
    <p:extLst>
      <p:ext uri="{BB962C8B-B14F-4D97-AF65-F5344CB8AC3E}">
        <p14:creationId xmlns:p14="http://schemas.microsoft.com/office/powerpoint/2010/main" val="85816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Lesson Objectives</a:t>
            </a:r>
          </a:p>
        </p:txBody>
      </p:sp>
      <p:sp>
        <p:nvSpPr>
          <p:cNvPr id="3" name="TextBox 2">
            <a:extLst>
              <a:ext uri="{FF2B5EF4-FFF2-40B4-BE49-F238E27FC236}">
                <a16:creationId xmlns:a16="http://schemas.microsoft.com/office/drawing/2014/main" id="{283E742C-B733-40A7-A9A6-8E625187B9FB}"/>
              </a:ext>
            </a:extLst>
          </p:cNvPr>
          <p:cNvSpPr txBox="1"/>
          <p:nvPr/>
        </p:nvSpPr>
        <p:spPr>
          <a:xfrm>
            <a:off x="533400" y="1276350"/>
            <a:ext cx="8229600" cy="1200329"/>
          </a:xfrm>
          <a:prstGeom prst="rect">
            <a:avLst/>
          </a:prstGeom>
          <a:noFill/>
        </p:spPr>
        <p:txBody>
          <a:bodyPr wrap="square" rtlCol="0">
            <a:spAutoFit/>
          </a:bodyPr>
          <a:lstStyle/>
          <a:p>
            <a:pPr marL="342900" lvl="0" indent="-342900">
              <a:buFont typeface="+mj-lt"/>
              <a:buAutoNum type="arabicPeriod"/>
            </a:pPr>
            <a:r>
              <a:rPr lang="en-US" dirty="0"/>
              <a:t>Understand what is software testing</a:t>
            </a:r>
            <a:endParaRPr lang="en-PH" dirty="0"/>
          </a:p>
          <a:p>
            <a:pPr marL="342900" lvl="0" indent="-342900">
              <a:buFont typeface="+mj-lt"/>
              <a:buAutoNum type="arabicPeriod"/>
            </a:pPr>
            <a:endParaRPr lang="en-PH" dirty="0"/>
          </a:p>
          <a:p>
            <a:pPr marL="342900" lvl="0" indent="-342900">
              <a:buFont typeface="+mj-lt"/>
              <a:buAutoNum type="arabicPeriod"/>
            </a:pPr>
            <a:endParaRPr lang="en-PH" dirty="0"/>
          </a:p>
          <a:p>
            <a:pPr marL="342900" lvl="0" indent="-342900">
              <a:buFont typeface="+mj-lt"/>
              <a:buAutoNum type="arabicPeriod"/>
            </a:pPr>
            <a:r>
              <a:rPr lang="en-US" dirty="0"/>
              <a:t>Understand the taxonomy of architectural styles</a:t>
            </a:r>
            <a:endParaRPr lang="en-PH" dirty="0"/>
          </a:p>
        </p:txBody>
      </p:sp>
    </p:spTree>
    <p:extLst>
      <p:ext uri="{BB962C8B-B14F-4D97-AF65-F5344CB8AC3E}">
        <p14:creationId xmlns:p14="http://schemas.microsoft.com/office/powerpoint/2010/main" val="42086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457200" y="1203325"/>
            <a:ext cx="8305800" cy="3847207"/>
          </a:xfrm>
          <a:prstGeom prst="rect">
            <a:avLst/>
          </a:prstGeom>
          <a:noFill/>
        </p:spPr>
        <p:txBody>
          <a:bodyPr wrap="square" rtlCol="0">
            <a:spAutoFit/>
          </a:bodyPr>
          <a:lstStyle/>
          <a:p>
            <a:pPr lvl="0" algn="just"/>
            <a:r>
              <a:rPr lang="en-US" dirty="0"/>
              <a:t>Software testing is a process of executing a program or application with 	the intent of finding the software bugs.</a:t>
            </a:r>
          </a:p>
          <a:p>
            <a:pPr lvl="0" algn="just"/>
            <a:endParaRPr lang="en-PH" sz="1600" dirty="0"/>
          </a:p>
          <a:p>
            <a:pPr lvl="0" algn="just"/>
            <a:r>
              <a:rPr lang="en-US" dirty="0"/>
              <a:t>It can also be stated as the process of validating and verifying that a software program or application or product:</a:t>
            </a:r>
          </a:p>
          <a:p>
            <a:pPr lvl="0" algn="just"/>
            <a:endParaRPr lang="en-PH" sz="1600" dirty="0"/>
          </a:p>
          <a:p>
            <a:pPr marL="1657350" lvl="3" indent="-285750" algn="just">
              <a:buFont typeface="Arial" panose="020B0604020202020204" pitchFamily="34" charset="0"/>
              <a:buChar char="•"/>
            </a:pPr>
            <a:r>
              <a:rPr lang="en-US" dirty="0"/>
              <a:t>Meets the business and technical requirements that guided it’s design and development</a:t>
            </a:r>
            <a:endParaRPr lang="en-PH" sz="1600" dirty="0"/>
          </a:p>
          <a:p>
            <a:pPr marL="1657350" lvl="3" indent="-285750" algn="just">
              <a:buFont typeface="Arial" panose="020B0604020202020204" pitchFamily="34" charset="0"/>
              <a:buChar char="•"/>
            </a:pPr>
            <a:endParaRPr lang="en-PH" sz="1600" dirty="0"/>
          </a:p>
          <a:p>
            <a:pPr marL="1657350" lvl="3" indent="-285750" algn="just">
              <a:buFont typeface="Arial" panose="020B0604020202020204" pitchFamily="34" charset="0"/>
              <a:buChar char="•"/>
            </a:pPr>
            <a:r>
              <a:rPr lang="en-US" dirty="0"/>
              <a:t>Works as expected</a:t>
            </a:r>
            <a:endParaRPr lang="en-PH" sz="1600" dirty="0"/>
          </a:p>
          <a:p>
            <a:pPr marL="1657350" lvl="3" indent="-285750" algn="just">
              <a:buFont typeface="Arial" panose="020B0604020202020204" pitchFamily="34" charset="0"/>
              <a:buChar char="•"/>
            </a:pPr>
            <a:endParaRPr lang="en-PH" sz="1600" dirty="0"/>
          </a:p>
          <a:p>
            <a:pPr marL="1657350" lvl="3" indent="-285750" algn="just">
              <a:buFont typeface="Arial" panose="020B0604020202020204" pitchFamily="34" charset="0"/>
              <a:buChar char="•"/>
            </a:pPr>
            <a:r>
              <a:rPr lang="en-US" dirty="0"/>
              <a:t>Can be implemented with the same characteristic.</a:t>
            </a:r>
            <a:endParaRPr lang="en-PH" sz="1600"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8" name="Title 6">
            <a:extLst>
              <a:ext uri="{FF2B5EF4-FFF2-40B4-BE49-F238E27FC236}">
                <a16:creationId xmlns:a16="http://schemas.microsoft.com/office/drawing/2014/main" id="{9B2E9C92-AD7A-40BC-9AE9-1AC62892765A}"/>
              </a:ext>
            </a:extLst>
          </p:cNvPr>
          <p:cNvSpPr>
            <a:spLocks noGrp="1"/>
          </p:cNvSpPr>
          <p:nvPr>
            <p:ph type="title"/>
          </p:nvPr>
        </p:nvSpPr>
        <p:spPr>
          <a:xfrm>
            <a:off x="0" y="285750"/>
            <a:ext cx="9144000" cy="857250"/>
          </a:xfrm>
        </p:spPr>
        <p:txBody>
          <a:bodyPr>
            <a:noAutofit/>
          </a:bodyPr>
          <a:lstStyle/>
          <a:p>
            <a:r>
              <a:rPr lang="en-US" sz="2400" b="1" dirty="0"/>
              <a:t>What is Software Testing?</a:t>
            </a:r>
          </a:p>
        </p:txBody>
      </p:sp>
    </p:spTree>
    <p:extLst>
      <p:ext uri="{BB962C8B-B14F-4D97-AF65-F5344CB8AC3E}">
        <p14:creationId xmlns:p14="http://schemas.microsoft.com/office/powerpoint/2010/main" val="243151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5750"/>
            <a:ext cx="9144000" cy="857250"/>
          </a:xfrm>
        </p:spPr>
        <p:txBody>
          <a:bodyPr>
            <a:noAutofit/>
          </a:bodyPr>
          <a:lstStyle/>
          <a:p>
            <a:r>
              <a:rPr lang="en-US" sz="2400" b="1" dirty="0"/>
              <a:t> </a:t>
            </a:r>
            <a:r>
              <a:rPr lang="en-US" sz="2000" b="1" dirty="0"/>
              <a:t>the basic definition of Software testing into the following parts:</a:t>
            </a:r>
            <a:endParaRPr lang="en-US" sz="2400" b="1" dirty="0"/>
          </a:p>
        </p:txBody>
      </p:sp>
      <p:sp>
        <p:nvSpPr>
          <p:cNvPr id="3" name="TextBox 2">
            <a:extLst>
              <a:ext uri="{FF2B5EF4-FFF2-40B4-BE49-F238E27FC236}">
                <a16:creationId xmlns:a16="http://schemas.microsoft.com/office/drawing/2014/main" id="{283E742C-B733-40A7-A9A6-8E625187B9FB}"/>
              </a:ext>
            </a:extLst>
          </p:cNvPr>
          <p:cNvSpPr txBox="1"/>
          <p:nvPr/>
        </p:nvSpPr>
        <p:spPr>
          <a:xfrm>
            <a:off x="457200" y="1203325"/>
            <a:ext cx="8305800" cy="3385542"/>
          </a:xfrm>
          <a:prstGeom prst="rect">
            <a:avLst/>
          </a:prstGeom>
          <a:noFill/>
        </p:spPr>
        <p:txBody>
          <a:bodyPr wrap="square" rtlCol="0">
            <a:spAutoFit/>
          </a:bodyPr>
          <a:lstStyle/>
          <a:p>
            <a:pPr marL="342900" lvl="0" indent="-342900" algn="just">
              <a:buFont typeface="+mj-lt"/>
              <a:buAutoNum type="arabicPeriod"/>
            </a:pPr>
            <a:r>
              <a:rPr lang="en-US" b="1" dirty="0"/>
              <a:t>Process</a:t>
            </a:r>
            <a:r>
              <a:rPr lang="en-US" dirty="0"/>
              <a:t>:  Testing is a process rather than a single activity.</a:t>
            </a:r>
            <a:endParaRPr lang="en-PH" dirty="0"/>
          </a:p>
          <a:p>
            <a:pPr marL="342900" lvl="0" indent="-342900" algn="just">
              <a:buFont typeface="+mj-lt"/>
              <a:buAutoNum type="arabicPeriod"/>
            </a:pPr>
            <a:endParaRPr lang="en-PH" dirty="0"/>
          </a:p>
          <a:p>
            <a:pPr marL="342900" lvl="0" indent="-342900" algn="just">
              <a:buFont typeface="+mj-lt"/>
              <a:buAutoNum type="arabicPeriod"/>
            </a:pPr>
            <a:r>
              <a:rPr lang="en-US" b="1" dirty="0"/>
              <a:t>All Life Cycle Activities</a:t>
            </a:r>
            <a:r>
              <a:rPr lang="en-US" dirty="0"/>
              <a:t>: Testing is a process that’s take place throughout the Software Development Life Cycle (SDLC).</a:t>
            </a:r>
            <a:endParaRPr lang="en-PH" dirty="0"/>
          </a:p>
          <a:p>
            <a:pPr lvl="2" algn="just"/>
            <a:endParaRPr lang="en-US" dirty="0"/>
          </a:p>
          <a:p>
            <a:pPr marL="1200150" lvl="2" indent="-285750" algn="just">
              <a:buFont typeface="Wingdings" panose="05000000000000000000" pitchFamily="2" charset="2"/>
              <a:buChar char="v"/>
            </a:pPr>
            <a:r>
              <a:rPr lang="en-US" dirty="0"/>
              <a:t>The process of designing tests early in the life cycle can help to prevent defects from being introduced in the code. Sometimes it’s referred as “verifying the test basis via the test design”.</a:t>
            </a:r>
            <a:endParaRPr lang="en-PH" sz="1600" dirty="0"/>
          </a:p>
          <a:p>
            <a:pPr marL="1200150" lvl="2" indent="-285750" algn="just">
              <a:buFont typeface="Wingdings" panose="05000000000000000000" pitchFamily="2" charset="2"/>
              <a:buChar char="v"/>
            </a:pPr>
            <a:endParaRPr lang="en-PH" sz="1600" dirty="0"/>
          </a:p>
          <a:p>
            <a:pPr marL="1200150" lvl="2" indent="-285750" algn="just">
              <a:buFont typeface="Wingdings" panose="05000000000000000000" pitchFamily="2" charset="2"/>
              <a:buChar char="v"/>
            </a:pPr>
            <a:r>
              <a:rPr lang="en-US" dirty="0"/>
              <a:t>The test basis includes documents such as the requirements and design specifications.</a:t>
            </a:r>
            <a:endParaRPr lang="en-PH" sz="1600"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53268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457200" y="1212469"/>
            <a:ext cx="8229600" cy="3693319"/>
          </a:xfrm>
          <a:prstGeom prst="rect">
            <a:avLst/>
          </a:prstGeom>
          <a:noFill/>
        </p:spPr>
        <p:txBody>
          <a:bodyPr wrap="square" rtlCol="0">
            <a:spAutoFit/>
          </a:bodyPr>
          <a:lstStyle/>
          <a:p>
            <a:pPr marL="342900" indent="-342900" algn="just">
              <a:buAutoNum type="arabicPeriod" startAt="3"/>
            </a:pPr>
            <a:r>
              <a:rPr lang="en-US" b="1" dirty="0"/>
              <a:t>Static Testing:</a:t>
            </a:r>
            <a:r>
              <a:rPr lang="en-US" dirty="0"/>
              <a:t> It can test and find defects without executing code. Static Testing is done during verification process. This testing includes reviewing of the documents (including source code) and static analysis. This is useful and cost effective way of testing. </a:t>
            </a:r>
            <a:endParaRPr lang="en-US" b="1" dirty="0"/>
          </a:p>
          <a:p>
            <a:pPr marL="342900" indent="-342900" algn="just">
              <a:buAutoNum type="arabicPeriod" startAt="3"/>
            </a:pPr>
            <a:endParaRPr lang="en-US" b="1" dirty="0"/>
          </a:p>
          <a:p>
            <a:pPr marL="342900" indent="-342900" algn="just">
              <a:buAutoNum type="arabicPeriod" startAt="3"/>
            </a:pPr>
            <a:r>
              <a:rPr lang="en-US" b="1" dirty="0"/>
              <a:t>Dynamic Testing: </a:t>
            </a:r>
            <a:r>
              <a:rPr lang="en-US" dirty="0"/>
              <a:t> In dynamic testing the software code is executed to demonstrate the result of running tests. It’s done during validation process.</a:t>
            </a:r>
          </a:p>
          <a:p>
            <a:pPr marL="342900" indent="-342900" algn="just">
              <a:buAutoNum type="arabicPeriod" startAt="3"/>
            </a:pPr>
            <a:endParaRPr lang="en-US" dirty="0"/>
          </a:p>
          <a:p>
            <a:pPr marL="342900" indent="-342900" algn="just">
              <a:buAutoNum type="arabicPeriod" startAt="3"/>
            </a:pPr>
            <a:r>
              <a:rPr lang="en-US" b="1" dirty="0"/>
              <a:t>Planning:</a:t>
            </a:r>
            <a:r>
              <a:rPr lang="en-US" dirty="0"/>
              <a:t>  We need to plan as what we want to do. We control the test activities, we report on testing progress and the status of the software under test.</a:t>
            </a:r>
          </a:p>
          <a:p>
            <a:pPr marL="342900" lvl="0" indent="-342900" algn="just">
              <a:buAutoNum type="arabicPeriod" startAt="4"/>
            </a:pPr>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29717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457200" y="1212469"/>
            <a:ext cx="8229600" cy="3970318"/>
          </a:xfrm>
          <a:prstGeom prst="rect">
            <a:avLst/>
          </a:prstGeom>
          <a:noFill/>
        </p:spPr>
        <p:txBody>
          <a:bodyPr wrap="square" rtlCol="0">
            <a:spAutoFit/>
          </a:bodyPr>
          <a:lstStyle/>
          <a:p>
            <a:pPr marL="342900" lvl="0" indent="-342900" algn="just">
              <a:buAutoNum type="arabicPeriod" startAt="6"/>
            </a:pPr>
            <a:r>
              <a:rPr lang="en-US" b="1" dirty="0"/>
              <a:t>Preparation: </a:t>
            </a:r>
            <a:r>
              <a:rPr lang="en-US" dirty="0"/>
              <a:t>We need to choose what testing we will do, by selecting test conditions and designing test cases.</a:t>
            </a:r>
          </a:p>
          <a:p>
            <a:pPr marL="342900" lvl="0" indent="-342900" algn="just">
              <a:buAutoNum type="arabicPeriod" startAt="6"/>
            </a:pPr>
            <a:endParaRPr lang="en-US" dirty="0"/>
          </a:p>
          <a:p>
            <a:pPr marL="342900" lvl="0" indent="-342900" algn="just">
              <a:buAutoNum type="arabicPeriod" startAt="6"/>
            </a:pPr>
            <a:r>
              <a:rPr lang="en-US" b="1" dirty="0"/>
              <a:t>Evaluation:</a:t>
            </a:r>
            <a:r>
              <a:rPr lang="en-US" dirty="0"/>
              <a:t>  During evaluation we must check the results and evaluate the software under test and the completion criteria, which helps us to decide whether we have finished testing and whether the software product has passed the tests.</a:t>
            </a:r>
            <a:endParaRPr lang="en-PH" dirty="0"/>
          </a:p>
          <a:p>
            <a:pPr marL="342900" lvl="0" indent="-342900" algn="just">
              <a:buAutoNum type="arabicPeriod" startAt="6"/>
            </a:pPr>
            <a:endParaRPr lang="en-PH" dirty="0"/>
          </a:p>
          <a:p>
            <a:pPr marL="342900" lvl="0" indent="-342900" algn="just">
              <a:buAutoNum type="arabicPeriod" startAt="6"/>
            </a:pPr>
            <a:r>
              <a:rPr lang="en-US" b="1" dirty="0"/>
              <a:t>Software products and related work products:</a:t>
            </a:r>
            <a:r>
              <a:rPr lang="en-US" dirty="0"/>
              <a:t>  Along with the testing of code the testing of requirement and design specifications and also the related documents like operation, user and training material is equally important.</a:t>
            </a:r>
            <a:endParaRPr lang="en-PH" dirty="0"/>
          </a:p>
          <a:p>
            <a:pPr algn="just"/>
            <a:r>
              <a:rPr lang="en-US" dirty="0"/>
              <a:t> </a:t>
            </a:r>
            <a:endParaRPr lang="en-PH" dirty="0"/>
          </a:p>
          <a:p>
            <a:pPr marL="342900" lvl="0" indent="-342900" algn="just">
              <a:buAutoNum type="arabicPeriod" startAt="4"/>
            </a:pPr>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6598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88925"/>
            <a:ext cx="9144000" cy="857250"/>
          </a:xfrm>
        </p:spPr>
        <p:txBody>
          <a:bodyPr>
            <a:noAutofit/>
          </a:bodyPr>
          <a:lstStyle/>
          <a:p>
            <a:r>
              <a:rPr lang="en-US" sz="2400" b="1" dirty="0"/>
              <a:t>Why is Software Testing needed?</a:t>
            </a:r>
          </a:p>
        </p:txBody>
      </p:sp>
      <p:sp>
        <p:nvSpPr>
          <p:cNvPr id="3" name="TextBox 2">
            <a:extLst>
              <a:ext uri="{FF2B5EF4-FFF2-40B4-BE49-F238E27FC236}">
                <a16:creationId xmlns:a16="http://schemas.microsoft.com/office/drawing/2014/main" id="{283E742C-B733-40A7-A9A6-8E625187B9FB}"/>
              </a:ext>
            </a:extLst>
          </p:cNvPr>
          <p:cNvSpPr txBox="1"/>
          <p:nvPr/>
        </p:nvSpPr>
        <p:spPr>
          <a:xfrm>
            <a:off x="457200" y="1212469"/>
            <a:ext cx="8382000" cy="4185761"/>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At a high level, software testing is needed in order to detect the bugs in the software and to test if the software meets the customers requirements. </a:t>
            </a:r>
            <a:endParaRPr lang="en-PH" sz="1600" dirty="0"/>
          </a:p>
          <a:p>
            <a:pPr marL="285750" lvl="0" indent="-285750" algn="just">
              <a:buFont typeface="Arial" panose="020B0604020202020204" pitchFamily="34" charset="0"/>
              <a:buChar char="•"/>
            </a:pPr>
            <a:endParaRPr lang="en-PH" sz="1600" dirty="0"/>
          </a:p>
          <a:p>
            <a:pPr marL="285750" lvl="0" indent="-285750" algn="just">
              <a:buFont typeface="Arial" panose="020B0604020202020204" pitchFamily="34" charset="0"/>
              <a:buChar char="•"/>
            </a:pPr>
            <a:r>
              <a:rPr lang="en-US" dirty="0"/>
              <a:t>This helps the development team to fix the bugs and deliver a good quality product.</a:t>
            </a:r>
            <a:endParaRPr lang="en-PH" sz="1600" dirty="0"/>
          </a:p>
          <a:p>
            <a:pPr marL="285750" lvl="0" indent="-285750" algn="just">
              <a:buFont typeface="Arial" panose="020B0604020202020204" pitchFamily="34" charset="0"/>
              <a:buChar char="•"/>
            </a:pPr>
            <a:endParaRPr lang="en-PH" sz="1600" dirty="0"/>
          </a:p>
          <a:p>
            <a:pPr marL="285750" lvl="0" indent="-285750" algn="just">
              <a:buFont typeface="Arial" panose="020B0604020202020204" pitchFamily="34" charset="0"/>
              <a:buChar char="•"/>
            </a:pPr>
            <a:r>
              <a:rPr lang="en-US" dirty="0"/>
              <a:t>There are several points in the software development process where human error can lead to software that does not meet customers requirements. Some of them are listed below.</a:t>
            </a:r>
            <a:endParaRPr lang="en-PH" sz="1600" dirty="0"/>
          </a:p>
          <a:p>
            <a:pPr lvl="2" algn="just"/>
            <a:endParaRPr lang="en-US" dirty="0"/>
          </a:p>
          <a:p>
            <a:pPr marL="1200150" lvl="2" indent="-285750" algn="just">
              <a:buFont typeface="Wingdings" panose="05000000000000000000" pitchFamily="2" charset="2"/>
              <a:buChar char="v"/>
            </a:pPr>
            <a:r>
              <a:rPr lang="en-US" dirty="0"/>
              <a:t>Customer / person providing the requirements on behalf of the customer organization may not know what exactly is required or may forget to provide some details, which may lead to missing features</a:t>
            </a:r>
            <a:endParaRPr lang="en-PH" sz="1600" dirty="0"/>
          </a:p>
          <a:p>
            <a:pPr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356401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3631763"/>
          </a:xfrm>
          <a:prstGeom prst="rect">
            <a:avLst/>
          </a:prstGeom>
          <a:noFill/>
        </p:spPr>
        <p:txBody>
          <a:bodyPr wrap="square" rtlCol="0">
            <a:spAutoFit/>
          </a:bodyPr>
          <a:lstStyle/>
          <a:p>
            <a:pPr marL="1200150" lvl="2" indent="-285750" algn="just">
              <a:buFont typeface="Wingdings" panose="05000000000000000000" pitchFamily="2" charset="2"/>
              <a:buChar char="v"/>
            </a:pPr>
            <a:r>
              <a:rPr lang="en-US" dirty="0"/>
              <a:t>The person who is gathering the requirements may misinterpret or completely miss a requirement when document them</a:t>
            </a:r>
            <a:endParaRPr lang="en-PH" sz="1600" dirty="0"/>
          </a:p>
          <a:p>
            <a:pPr marL="1200150" lvl="2" indent="-285750" algn="just">
              <a:buFont typeface="Wingdings" panose="05000000000000000000" pitchFamily="2" charset="2"/>
              <a:buChar char="v"/>
            </a:pPr>
            <a:endParaRPr lang="en-US" dirty="0"/>
          </a:p>
          <a:p>
            <a:pPr marL="1200150" lvl="2" indent="-285750" algn="just">
              <a:buFont typeface="Wingdings" panose="05000000000000000000" pitchFamily="2" charset="2"/>
              <a:buChar char="v"/>
            </a:pPr>
            <a:r>
              <a:rPr lang="en-US" dirty="0"/>
              <a:t>During the design phase, if there are issues in design, it may lead to bugs in future</a:t>
            </a:r>
            <a:endParaRPr lang="en-PH" sz="1600" dirty="0"/>
          </a:p>
          <a:p>
            <a:pPr marL="1200150" lvl="2" indent="-285750" algn="just">
              <a:buFont typeface="Wingdings" panose="05000000000000000000" pitchFamily="2" charset="2"/>
              <a:buChar char="v"/>
            </a:pPr>
            <a:endParaRPr lang="en-PH" sz="1600" dirty="0"/>
          </a:p>
          <a:p>
            <a:pPr marL="1200150" lvl="2" indent="-285750" algn="just">
              <a:buFont typeface="Wingdings" panose="05000000000000000000" pitchFamily="2" charset="2"/>
              <a:buChar char="v"/>
            </a:pPr>
            <a:r>
              <a:rPr lang="en-US" dirty="0"/>
              <a:t>Bugs may be introduced during development phase during to human error, lack of expertise </a:t>
            </a:r>
            <a:r>
              <a:rPr lang="en-US" dirty="0" err="1"/>
              <a:t>etc</a:t>
            </a:r>
            <a:endParaRPr lang="en-PH" sz="1600" dirty="0"/>
          </a:p>
          <a:p>
            <a:pPr marL="1200150" lvl="2" indent="-285750" algn="just">
              <a:buFont typeface="Wingdings" panose="05000000000000000000" pitchFamily="2" charset="2"/>
              <a:buChar char="v"/>
            </a:pPr>
            <a:endParaRPr lang="en-PH" sz="1600" dirty="0"/>
          </a:p>
          <a:p>
            <a:pPr marL="1200150" lvl="2" indent="-285750" algn="just">
              <a:buFont typeface="Wingdings" panose="05000000000000000000" pitchFamily="2" charset="2"/>
              <a:buChar char="v"/>
            </a:pPr>
            <a:r>
              <a:rPr lang="en-US" dirty="0"/>
              <a:t>Testers can miss bugs during testing phase due to human error, lack of time, insufficient experience </a:t>
            </a:r>
            <a:r>
              <a:rPr lang="en-US" dirty="0" err="1"/>
              <a:t>etc</a:t>
            </a:r>
            <a:endParaRPr lang="en-PH" sz="1600"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217604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E742C-B733-40A7-A9A6-8E625187B9FB}"/>
              </a:ext>
            </a:extLst>
          </p:cNvPr>
          <p:cNvSpPr txBox="1"/>
          <p:nvPr/>
        </p:nvSpPr>
        <p:spPr>
          <a:xfrm>
            <a:off x="381000" y="1263650"/>
            <a:ext cx="8382000" cy="3970318"/>
          </a:xfrm>
          <a:prstGeom prst="rect">
            <a:avLst/>
          </a:prstGeom>
          <a:noFill/>
        </p:spPr>
        <p:txBody>
          <a:bodyPr wrap="square" rtlCol="0">
            <a:spAutoFit/>
          </a:bodyPr>
          <a:lstStyle/>
          <a:p>
            <a:pPr marL="1200150" lvl="2" indent="-285750" algn="just">
              <a:buFont typeface="Wingdings" panose="05000000000000000000" pitchFamily="2" charset="2"/>
              <a:buChar char="v"/>
            </a:pPr>
            <a:r>
              <a:rPr lang="en-US" dirty="0"/>
              <a:t>Customers may not have the bandwidth to test every feature of the product and may release the product to their end users which can lead to end users finding errors in the application</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An organizations business and reputation depends on the quality of its products and in some cases even the revenue may be dependent on the sales of software product.</a:t>
            </a:r>
            <a:endParaRPr lang="en-PH" dirty="0"/>
          </a:p>
          <a:p>
            <a:pPr marL="285750" lvl="0" indent="-285750" algn="just">
              <a:buFont typeface="Arial" panose="020B0604020202020204" pitchFamily="34" charset="0"/>
              <a:buChar char="•"/>
            </a:pPr>
            <a:endParaRPr lang="en-PH" dirty="0"/>
          </a:p>
          <a:p>
            <a:pPr marL="285750" lvl="0" indent="-285750" algn="just">
              <a:buFont typeface="Arial" panose="020B0604020202020204" pitchFamily="34" charset="0"/>
              <a:buChar char="•"/>
            </a:pPr>
            <a:r>
              <a:rPr lang="en-US" dirty="0"/>
              <a:t>Users may prefer to buy a competing product over a product that has poor quality and this can result in loss of revenue for the organization. In today’s world, quality is one of the top priorities for any organization.</a:t>
            </a:r>
            <a:endParaRPr lang="en-PH" dirty="0"/>
          </a:p>
          <a:p>
            <a:pPr marL="285750" indent="-285750" algn="just">
              <a:buFont typeface="Arial" panose="020B0604020202020204" pitchFamily="34" charset="0"/>
              <a:buChar char="•"/>
            </a:pPr>
            <a:endParaRPr lang="en-PH" dirty="0"/>
          </a:p>
          <a:p>
            <a:pPr lvl="0" algn="just"/>
            <a:endParaRPr lang="en-PH" dirty="0"/>
          </a:p>
          <a:p>
            <a:pPr algn="just"/>
            <a:endParaRPr lang="en-PH" dirty="0"/>
          </a:p>
        </p:txBody>
      </p:sp>
      <p:sp>
        <p:nvSpPr>
          <p:cNvPr id="4" name="Rectangle 3">
            <a:extLst>
              <a:ext uri="{FF2B5EF4-FFF2-40B4-BE49-F238E27FC236}">
                <a16:creationId xmlns:a16="http://schemas.microsoft.com/office/drawing/2014/main" id="{00156D83-B5BD-4027-A128-BADE4A3F5138}"/>
              </a:ext>
            </a:extLst>
          </p:cNvPr>
          <p:cNvSpPr>
            <a:spLocks noChangeArrowheads="1"/>
          </p:cNvSpPr>
          <p:nvPr/>
        </p:nvSpPr>
        <p:spPr bwMode="auto">
          <a:xfrm>
            <a:off x="1085849" y="7461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
        <p:nvSpPr>
          <p:cNvPr id="5" name="Rectangle 5">
            <a:extLst>
              <a:ext uri="{FF2B5EF4-FFF2-40B4-BE49-F238E27FC236}">
                <a16:creationId xmlns:a16="http://schemas.microsoft.com/office/drawing/2014/main" id="{59744167-7A3B-4E7B-B32E-87E020E785FD}"/>
              </a:ext>
            </a:extLst>
          </p:cNvPr>
          <p:cNvSpPr>
            <a:spLocks noChangeArrowheads="1"/>
          </p:cNvSpPr>
          <p:nvPr/>
        </p:nvSpPr>
        <p:spPr bwMode="auto">
          <a:xfrm>
            <a:off x="1543049" y="1203325"/>
            <a:ext cx="95341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151701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444</Words>
  <Application>Microsoft Office PowerPoint</Application>
  <PresentationFormat>On-screen Show (16:9)</PresentationFormat>
  <Paragraphs>133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Wingdings</vt:lpstr>
      <vt:lpstr>Office Theme</vt:lpstr>
      <vt:lpstr>CS 333</vt:lpstr>
      <vt:lpstr>Lesson Objectives</vt:lpstr>
      <vt:lpstr>What is Software Testing?</vt:lpstr>
      <vt:lpstr> the basic definition of Software testing into the following parts:</vt:lpstr>
      <vt:lpstr>PowerPoint Presentation</vt:lpstr>
      <vt:lpstr>PowerPoint Presentation</vt:lpstr>
      <vt:lpstr>Why is Software Testing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Artifacts</vt:lpstr>
      <vt:lpstr>Principles of Software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Sir Bari</cp:lastModifiedBy>
  <cp:revision>75</cp:revision>
  <dcterms:created xsi:type="dcterms:W3CDTF">2022-04-05T03:48:00Z</dcterms:created>
  <dcterms:modified xsi:type="dcterms:W3CDTF">2023-04-25T11:29:00Z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F4FB90FD6E424224B0CC14980925DBCD</vt:lpwstr>
  </property>
  <property fmtid="{D5CDD505-2E9C-101B-9397-08002B2CF9AE}" pid="3" name="KSOProductBuildVer">
    <vt:lpwstr>1033-11.2.0.11341</vt:lpwstr>
  </property>
</Properties>
</file>