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7" r:id="rId4"/>
    <p:sldId id="256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12315" y="2254885"/>
            <a:ext cx="113919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632325" y="599440"/>
            <a:ext cx="113919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70425" y="2235835"/>
            <a:ext cx="113919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node3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710430" y="4085590"/>
            <a:ext cx="113919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node4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791460" y="979805"/>
            <a:ext cx="1898650" cy="13049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67990" y="1145540"/>
            <a:ext cx="1692910" cy="11696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141345" y="2686050"/>
            <a:ext cx="1518920" cy="19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141345" y="2805430"/>
            <a:ext cx="1518920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6" idx="1"/>
          </p:cNvCxnSpPr>
          <p:nvPr/>
        </p:nvCxnSpPr>
        <p:spPr>
          <a:xfrm>
            <a:off x="3093085" y="3232785"/>
            <a:ext cx="1607820" cy="1354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66720" y="3248660"/>
            <a:ext cx="1781810" cy="15386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4035" y="431800"/>
            <a:ext cx="447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4195" y="802640"/>
            <a:ext cx="4476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8710" y="248285"/>
            <a:ext cx="866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gRPC</a:t>
            </a:r>
            <a:endParaRPr lang="en-US" altLang="zh-CN" sz="1400" b="1"/>
          </a:p>
        </p:txBody>
      </p:sp>
      <p:sp>
        <p:nvSpPr>
          <p:cNvPr id="16" name="文本框 15"/>
          <p:cNvSpPr txBox="1"/>
          <p:nvPr/>
        </p:nvSpPr>
        <p:spPr>
          <a:xfrm>
            <a:off x="1101090" y="608965"/>
            <a:ext cx="866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RDMA </a:t>
            </a:r>
            <a:endParaRPr lang="en-US" altLang="zh-CN" sz="1400" b="1"/>
          </a:p>
        </p:txBody>
      </p:sp>
      <p:sp>
        <p:nvSpPr>
          <p:cNvPr id="17" name="矩形 16"/>
          <p:cNvSpPr/>
          <p:nvPr/>
        </p:nvSpPr>
        <p:spPr>
          <a:xfrm>
            <a:off x="7682865" y="1115060"/>
            <a:ext cx="1801495" cy="496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server setup</a:t>
            </a:r>
            <a:endParaRPr lang="en-US" altLang="zh-CN" sz="1600"/>
          </a:p>
        </p:txBody>
      </p:sp>
      <p:sp>
        <p:nvSpPr>
          <p:cNvPr id="18" name="文本框 17"/>
          <p:cNvSpPr txBox="1"/>
          <p:nvPr/>
        </p:nvSpPr>
        <p:spPr>
          <a:xfrm>
            <a:off x="7809230" y="465455"/>
            <a:ext cx="253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tf.train.server</a:t>
            </a:r>
            <a:r>
              <a:rPr lang="zh-CN" altLang="en-US"/>
              <a:t>（）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93660" y="1956435"/>
            <a:ext cx="1801495" cy="496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gRPC</a:t>
            </a:r>
            <a:r>
              <a:rPr lang="zh-CN" altLang="en-US" sz="1600"/>
              <a:t>初始化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7548880" y="2797810"/>
            <a:ext cx="2139950" cy="913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RDMA</a:t>
            </a:r>
            <a:r>
              <a:rPr lang="zh-CN" altLang="en-US" sz="1600"/>
              <a:t>初始化，通过</a:t>
            </a:r>
            <a:r>
              <a:rPr lang="en-US" altLang="zh-CN" sz="1600"/>
              <a:t>gRPC</a:t>
            </a:r>
            <a:r>
              <a:rPr lang="zh-CN" altLang="en-US" sz="1600"/>
              <a:t>调用获得远程节点地址信息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7636510" y="4056380"/>
            <a:ext cx="1954530" cy="913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RDMA</a:t>
            </a:r>
            <a:r>
              <a:rPr lang="zh-CN" altLang="en-US" sz="1600"/>
              <a:t>网络通了，可以通过</a:t>
            </a:r>
            <a:r>
              <a:rPr lang="en-US" altLang="zh-CN" sz="1600"/>
              <a:t>RDMA</a:t>
            </a:r>
            <a:r>
              <a:rPr lang="zh-CN" altLang="en-US" sz="1600"/>
              <a:t>传输</a:t>
            </a:r>
            <a:endParaRPr lang="zh-CN" altLang="en-US" sz="1600"/>
          </a:p>
          <a:p>
            <a:pPr algn="ctr"/>
            <a:r>
              <a:rPr lang="zh-CN" altLang="en-US" sz="1600"/>
              <a:t>消息、数据</a:t>
            </a:r>
            <a:endParaRPr lang="zh-CN" altLang="en-US" sz="1600"/>
          </a:p>
        </p:txBody>
      </p:sp>
      <p:cxnSp>
        <p:nvCxnSpPr>
          <p:cNvPr id="22" name="直接箭头连接符 21"/>
          <p:cNvCxnSpPr>
            <a:stCxn id="17" idx="2"/>
            <a:endCxn id="19" idx="0"/>
          </p:cNvCxnSpPr>
          <p:nvPr/>
        </p:nvCxnSpPr>
        <p:spPr>
          <a:xfrm>
            <a:off x="8583930" y="1611630"/>
            <a:ext cx="10795" cy="34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583930" y="2459355"/>
            <a:ext cx="10795" cy="34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633460" y="3725545"/>
            <a:ext cx="10795" cy="34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标注 25"/>
          <p:cNvSpPr/>
          <p:nvPr/>
        </p:nvSpPr>
        <p:spPr>
          <a:xfrm>
            <a:off x="274955" y="4274185"/>
            <a:ext cx="3150235" cy="2252345"/>
          </a:xfrm>
          <a:prstGeom prst="cloudCallout">
            <a:avLst>
              <a:gd name="adj1" fmla="val 20872"/>
              <a:gd name="adj2" fmla="val -67846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端到端的通信包含两个路径，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gRPC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RDMA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gRPC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用于一些管理任务，包括初始化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RDMA channel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、交换计算图等。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RDMA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用于传输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tensor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algn="ctr"/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70025" y="1303655"/>
            <a:ext cx="3076575" cy="3261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8105" y="350520"/>
            <a:ext cx="1110615" cy="11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957310" y="2337435"/>
            <a:ext cx="1110615" cy="11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026525" y="4372610"/>
            <a:ext cx="1110615" cy="11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node4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1849755" y="1557655"/>
            <a:ext cx="2492375" cy="27654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4225" y="1732915"/>
            <a:ext cx="1314450" cy="885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RdmaMgr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200"/>
              <a:t>(管理 adapter </a:t>
            </a:r>
            <a:endParaRPr lang="en-US" altLang="zh-CN" sz="1200"/>
          </a:p>
          <a:p>
            <a:r>
              <a:rPr lang="en-US" altLang="zh-CN" sz="1200"/>
              <a:t>和 channels)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 rot="20700000">
            <a:off x="3965575" y="1316355"/>
            <a:ext cx="5205095" cy="19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channel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985260" y="2826385"/>
            <a:ext cx="5205095" cy="19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780000">
            <a:off x="3976370" y="4189730"/>
            <a:ext cx="5205095" cy="19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51835" y="1781175"/>
            <a:ext cx="915035" cy="2113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Rdma</a:t>
            </a:r>
            <a:endParaRPr lang="zh-CN" altLang="en-US" sz="1400"/>
          </a:p>
          <a:p>
            <a:pPr algn="ctr"/>
            <a:r>
              <a:rPr lang="zh-CN" altLang="en-US" sz="1400"/>
              <a:t>Adapter</a:t>
            </a:r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r>
              <a:rPr lang="en-US" altLang="zh-CN" sz="1200"/>
              <a:t>(adapter负责处理不同的RDMA messages)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1480820" y="1257935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node1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6470" y="675640"/>
            <a:ext cx="584200" cy="567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接收者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6790690" y="685800"/>
            <a:ext cx="584200" cy="569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发送者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3900" y="218440"/>
            <a:ext cx="121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</a:t>
            </a:r>
            <a:r>
              <a:rPr lang="zh-CN" altLang="en-US"/>
              <a:t>算子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3035" y="287655"/>
            <a:ext cx="115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</a:t>
            </a:r>
            <a:r>
              <a:rPr lang="zh-CN" altLang="en-US"/>
              <a:t>算子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677670" y="775335"/>
            <a:ext cx="5005070" cy="729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44445" y="683260"/>
            <a:ext cx="32721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charset="0"/>
              </a:rPr>
              <a:t>  1</a:t>
            </a:r>
            <a:r>
              <a:rPr lang="zh-CN" altLang="en-US" sz="1200">
                <a:latin typeface="Times New Roman" charset="0"/>
              </a:rPr>
              <a:t>、</a:t>
            </a:r>
            <a:r>
              <a:rPr lang="en-US" altLang="zh-CN" sz="1200">
                <a:latin typeface="Times New Roman" charset="0"/>
              </a:rPr>
              <a:t>RDMA_MESSAGE_TENSOR_REQUEST</a:t>
            </a:r>
            <a:endParaRPr lang="en-US" altLang="zh-CN" sz="1200">
              <a:latin typeface="Times New Roman" charset="0"/>
            </a:endParaRPr>
          </a:p>
          <a:p>
            <a:r>
              <a:rPr lang="zh-CN" altLang="en-US" sz="1200">
                <a:latin typeface="Times New Roman" charset="0"/>
              </a:rPr>
              <a:t>        </a:t>
            </a:r>
            <a:endParaRPr lang="zh-CN" altLang="en-US" sz="1200">
              <a:latin typeface="Times New Roman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774825" y="1591310"/>
            <a:ext cx="4907280" cy="99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17775" y="1682115"/>
            <a:ext cx="32531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charset="0"/>
              </a:rPr>
              <a:t>  2</a:t>
            </a:r>
            <a:r>
              <a:rPr lang="zh-CN" altLang="en-US" sz="1200">
                <a:latin typeface="Times New Roman" charset="0"/>
              </a:rPr>
              <a:t>、</a:t>
            </a:r>
            <a:r>
              <a:rPr lang="en-US" altLang="zh-CN" sz="1200">
                <a:latin typeface="Times New Roman" charset="0"/>
              </a:rPr>
              <a:t>RDMA_MESSAGE_BUFFER_REQUEST</a:t>
            </a:r>
            <a:endParaRPr lang="en-US" altLang="zh-CN" sz="1200">
              <a:latin typeface="Times New Roman" charset="0"/>
            </a:endParaRPr>
          </a:p>
          <a:p>
            <a:r>
              <a:rPr lang="en-US" altLang="zh-CN" sz="1200">
                <a:latin typeface="Times New Roman" charset="0"/>
              </a:rPr>
              <a:t>          </a:t>
            </a:r>
            <a:endParaRPr lang="en-US" altLang="zh-CN" sz="1200">
              <a:latin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57780" y="2638425"/>
            <a:ext cx="33108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charset="0"/>
              </a:rPr>
              <a:t>  3</a:t>
            </a:r>
            <a:r>
              <a:rPr lang="zh-CN" altLang="en-US" sz="1200">
                <a:latin typeface="Times New Roman" charset="0"/>
              </a:rPr>
              <a:t>、</a:t>
            </a:r>
            <a:r>
              <a:rPr lang="en-US" altLang="zh-CN" sz="1200">
                <a:latin typeface="Times New Roman" charset="0"/>
              </a:rPr>
              <a:t>RDMA_MESSAGE_BUFFER_RESPONSE </a:t>
            </a:r>
            <a:endParaRPr lang="en-US" altLang="zh-CN" sz="1200">
              <a:latin typeface="Times New Roman" charset="0"/>
            </a:endParaRPr>
          </a:p>
          <a:p>
            <a:endParaRPr lang="zh-CN" altLang="en-US" sz="1200">
              <a:latin typeface="Times New Roman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77670" y="2654935"/>
            <a:ext cx="5005070" cy="729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746250" y="3520440"/>
            <a:ext cx="4907280" cy="99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26565" y="4671060"/>
            <a:ext cx="5005070" cy="729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567940" y="3661410"/>
            <a:ext cx="32137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charset="0"/>
              </a:rPr>
              <a:t>  4</a:t>
            </a:r>
            <a:r>
              <a:rPr lang="zh-CN" altLang="en-US" sz="1200">
                <a:latin typeface="Times New Roman" charset="0"/>
              </a:rPr>
              <a:t>、</a:t>
            </a:r>
            <a:r>
              <a:rPr lang="en-US" altLang="zh-CN" sz="1200">
                <a:latin typeface="Times New Roman" charset="0"/>
              </a:rPr>
              <a:t>RDMA_MESSAGE_TENSOR_WRITE</a:t>
            </a:r>
            <a:endParaRPr lang="en-US" altLang="zh-CN" sz="1200">
              <a:latin typeface="Times New Roman" charset="0"/>
            </a:endParaRPr>
          </a:p>
          <a:p>
            <a:endParaRPr lang="zh-CN" altLang="en-US" sz="1200">
              <a:latin typeface="Times New Roman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56205" y="4605655"/>
            <a:ext cx="31261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charset="0"/>
              </a:rPr>
              <a:t>  5</a:t>
            </a:r>
            <a:r>
              <a:rPr lang="zh-CN" altLang="en-US" sz="1200">
                <a:latin typeface="Times New Roman" charset="0"/>
              </a:rPr>
              <a:t>、</a:t>
            </a:r>
            <a:r>
              <a:rPr lang="en-US" altLang="zh-CN" sz="1200">
                <a:latin typeface="Times New Roman" charset="0"/>
              </a:rPr>
              <a:t>RDMA_MESSAGE_BUFFER_IDLE</a:t>
            </a:r>
            <a:endParaRPr lang="en-US" altLang="zh-CN" sz="1200">
              <a:latin typeface="Times New Roman" charset="0"/>
            </a:endParaRPr>
          </a:p>
          <a:p>
            <a:endParaRPr lang="zh-CN" altLang="en-US" sz="1200">
              <a:latin typeface="Times New Roman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16545" y="1007745"/>
            <a:ext cx="4021455" cy="4441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en-US" altLang="zh-CN" sz="1400">
                <a:sym typeface="+mn-ea"/>
              </a:rPr>
              <a:t>Recv</a:t>
            </a:r>
            <a:r>
              <a:rPr lang="zh-CN" altLang="en-US" sz="1400">
                <a:sym typeface="+mn-ea"/>
              </a:rPr>
              <a:t>端向</a:t>
            </a:r>
            <a:r>
              <a:rPr lang="en-US" altLang="zh-CN" sz="1400">
                <a:sym typeface="+mn-ea"/>
              </a:rPr>
              <a:t>Send</a:t>
            </a:r>
            <a:r>
              <a:rPr lang="zh-CN" altLang="en-US" sz="1400">
                <a:sym typeface="+mn-ea"/>
              </a:rPr>
              <a:t>端发送</a:t>
            </a:r>
            <a:r>
              <a:rPr lang="en-US" altLang="zh-CN" sz="1400">
                <a:sym typeface="+mn-ea"/>
              </a:rPr>
              <a:t>message</a:t>
            </a:r>
            <a:r>
              <a:rPr lang="zh-CN" altLang="en-US" sz="1400">
                <a:sym typeface="+mn-ea"/>
              </a:rPr>
              <a:t>，请求相应的</a:t>
            </a:r>
            <a:r>
              <a:rPr lang="en-US" altLang="zh-CN" sz="1400">
                <a:sym typeface="+mn-ea"/>
              </a:rPr>
              <a:t>tensor</a:t>
            </a: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latin typeface="Times New Roman" charset="0"/>
                <a:sym typeface="+mn-ea"/>
              </a:rPr>
              <a:t>weights</a:t>
            </a:r>
            <a:r>
              <a:rPr lang="zh-CN" altLang="en-US" sz="1400">
                <a:latin typeface="Times New Roman" charset="0"/>
                <a:sym typeface="+mn-ea"/>
              </a:rPr>
              <a:t>、gradients</a:t>
            </a:r>
            <a:r>
              <a:rPr lang="zh-CN" altLang="en-US" sz="1400">
                <a:sym typeface="+mn-ea"/>
              </a:rPr>
              <a:t>）；</a:t>
            </a:r>
            <a:endParaRPr lang="zh-CN" altLang="en-US" sz="1400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1400"/>
          </a:p>
          <a:p>
            <a:pPr fontAlgn="auto">
              <a:lnSpc>
                <a:spcPct val="120000"/>
              </a:lnSpc>
            </a:pPr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Send</a:t>
            </a:r>
            <a:r>
              <a:rPr lang="zh-CN" altLang="en-US" sz="1400"/>
              <a:t>端收到第</a:t>
            </a:r>
            <a:r>
              <a:rPr lang="en-US" altLang="zh-CN" sz="1400"/>
              <a:t>1</a:t>
            </a:r>
            <a:r>
              <a:rPr lang="zh-CN" altLang="en-US" sz="1400"/>
              <a:t>步请求后，向</a:t>
            </a:r>
            <a:r>
              <a:rPr lang="en-US" altLang="zh-CN" sz="1400"/>
              <a:t>Recv</a:t>
            </a:r>
            <a:r>
              <a:rPr lang="zh-CN" altLang="en-US" sz="1400"/>
              <a:t>端发送</a:t>
            </a:r>
            <a:r>
              <a:rPr lang="en-US" altLang="zh-CN" sz="1400"/>
              <a:t>message</a:t>
            </a:r>
            <a:r>
              <a:rPr lang="zh-CN" altLang="en-US" sz="1400"/>
              <a:t>，请求</a:t>
            </a:r>
            <a:r>
              <a:rPr lang="en-US" altLang="zh-CN" sz="1400">
                <a:sym typeface="+mn-ea"/>
              </a:rPr>
              <a:t>Recv</a:t>
            </a:r>
            <a:r>
              <a:rPr lang="zh-CN" altLang="en-US" sz="1400">
                <a:sym typeface="+mn-ea"/>
              </a:rPr>
              <a:t>端开辟内存空间（</a:t>
            </a:r>
            <a:r>
              <a:rPr lang="en-US" altLang="zh-CN" sz="1400">
                <a:sym typeface="+mn-ea"/>
              </a:rPr>
              <a:t>tensor buffer</a:t>
            </a:r>
            <a:r>
              <a:rPr lang="zh-CN" altLang="en-US" sz="1400">
                <a:sym typeface="+mn-ea"/>
              </a:rPr>
              <a:t>）来存放</a:t>
            </a:r>
            <a:r>
              <a:rPr lang="en-US" altLang="zh-CN" sz="1400">
                <a:sym typeface="+mn-ea"/>
              </a:rPr>
              <a:t>tensor</a:t>
            </a:r>
            <a:r>
              <a:rPr lang="zh-CN" altLang="en-US" sz="1400">
                <a:sym typeface="+mn-ea"/>
              </a:rPr>
              <a:t>；</a:t>
            </a:r>
            <a:endParaRPr lang="zh-CN" altLang="en-US" sz="1400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1400"/>
          </a:p>
          <a:p>
            <a:pPr fontAlgn="auto">
              <a:lnSpc>
                <a:spcPct val="120000"/>
              </a:lnSpc>
            </a:pPr>
            <a:r>
              <a:rPr lang="en-US" altLang="zh-CN" sz="1400"/>
              <a:t>3</a:t>
            </a:r>
            <a:r>
              <a:rPr lang="zh-CN" altLang="en-US" sz="1400"/>
              <a:t>、</a:t>
            </a:r>
            <a:r>
              <a:rPr lang="en-US" altLang="zh-CN" sz="1400">
                <a:sym typeface="+mn-ea"/>
              </a:rPr>
              <a:t>Recv</a:t>
            </a:r>
            <a:r>
              <a:rPr lang="zh-CN" altLang="en-US" sz="1400">
                <a:sym typeface="+mn-ea"/>
              </a:rPr>
              <a:t>端收到第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步的请求后，开辟内存空间，然后向</a:t>
            </a:r>
            <a:r>
              <a:rPr lang="en-US" altLang="zh-CN" sz="1400">
                <a:sym typeface="+mn-ea"/>
              </a:rPr>
              <a:t>Send</a:t>
            </a:r>
            <a:r>
              <a:rPr lang="zh-CN" altLang="en-US" sz="1400">
                <a:sym typeface="+mn-ea"/>
              </a:rPr>
              <a:t>端发</a:t>
            </a:r>
            <a:r>
              <a:rPr lang="en-US" altLang="zh-CN" sz="1400">
                <a:sym typeface="+mn-ea"/>
              </a:rPr>
              <a:t>message</a:t>
            </a:r>
            <a:r>
              <a:rPr lang="zh-CN" altLang="en-US" sz="1400">
                <a:sym typeface="+mn-ea"/>
              </a:rPr>
              <a:t>，告知已成功开辟内存空间；</a:t>
            </a:r>
            <a:endParaRPr lang="zh-CN" altLang="en-US" sz="1400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1400"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1400"/>
              <a:t>4</a:t>
            </a:r>
            <a:r>
              <a:rPr lang="zh-CN" altLang="en-US" sz="1400"/>
              <a:t>、</a:t>
            </a:r>
            <a:r>
              <a:rPr lang="en-US" altLang="zh-CN" sz="1400">
                <a:sym typeface="+mn-ea"/>
              </a:rPr>
              <a:t>Send</a:t>
            </a:r>
            <a:r>
              <a:rPr lang="zh-CN" altLang="en-US" sz="1400">
                <a:sym typeface="+mn-ea"/>
              </a:rPr>
              <a:t>端收到第</a:t>
            </a: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步请求后，开始调用</a:t>
            </a:r>
            <a:r>
              <a:rPr lang="en-US" altLang="zh-CN" sz="1400">
                <a:sym typeface="+mn-ea"/>
              </a:rPr>
              <a:t>RDMA write</a:t>
            </a:r>
            <a:r>
              <a:rPr lang="zh-CN" altLang="en-US" sz="1400">
                <a:sym typeface="+mn-ea"/>
              </a:rPr>
              <a:t>来进行写操作，完成</a:t>
            </a:r>
            <a:r>
              <a:rPr lang="en-US" altLang="zh-CN" sz="1400">
                <a:sym typeface="+mn-ea"/>
              </a:rPr>
              <a:t>tensor</a:t>
            </a:r>
            <a:r>
              <a:rPr lang="zh-CN" altLang="en-US" sz="1400">
                <a:sym typeface="+mn-ea"/>
              </a:rPr>
              <a:t>的传输；</a:t>
            </a:r>
            <a:endParaRPr lang="zh-CN" altLang="en-US" sz="1400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1400"/>
          </a:p>
          <a:p>
            <a:pPr fontAlgn="auto">
              <a:lnSpc>
                <a:spcPct val="120000"/>
              </a:lnSpc>
            </a:pPr>
            <a:r>
              <a:rPr lang="en-US" altLang="zh-CN" sz="1400"/>
              <a:t>5</a:t>
            </a:r>
            <a:r>
              <a:rPr lang="zh-CN" altLang="en-US" sz="1400"/>
              <a:t>、</a:t>
            </a:r>
            <a:r>
              <a:rPr lang="en-US" altLang="zh-CN" sz="1400">
                <a:sym typeface="+mn-ea"/>
              </a:rPr>
              <a:t>Recv</a:t>
            </a:r>
            <a:r>
              <a:rPr lang="zh-CN" altLang="en-US" sz="1400">
                <a:sym typeface="+mn-ea"/>
              </a:rPr>
              <a:t>端收到</a:t>
            </a:r>
            <a:r>
              <a:rPr lang="en-US" altLang="zh-CN" sz="1400">
                <a:sym typeface="+mn-ea"/>
              </a:rPr>
              <a:t>tensor</a:t>
            </a:r>
            <a:r>
              <a:rPr lang="zh-CN" altLang="en-US" sz="1400">
                <a:sym typeface="+mn-ea"/>
              </a:rPr>
              <a:t>后，会回复</a:t>
            </a:r>
            <a:r>
              <a:rPr lang="en-US" altLang="zh-CN" sz="1400">
                <a:sym typeface="+mn-ea"/>
              </a:rPr>
              <a:t>message</a:t>
            </a:r>
            <a:r>
              <a:rPr lang="zh-CN" altLang="en-US" sz="1400">
                <a:sym typeface="+mn-ea"/>
              </a:rPr>
              <a:t>告知</a:t>
            </a:r>
            <a:r>
              <a:rPr lang="en-US" altLang="zh-CN" sz="1400">
                <a:sym typeface="+mn-ea"/>
              </a:rPr>
              <a:t>Send</a:t>
            </a:r>
            <a:r>
              <a:rPr lang="zh-CN" altLang="en-US" sz="1400">
                <a:sym typeface="+mn-ea"/>
              </a:rPr>
              <a:t>端</a:t>
            </a:r>
            <a:r>
              <a:rPr lang="en-US" altLang="zh-CN" sz="1400">
                <a:sym typeface="+mn-ea"/>
              </a:rPr>
              <a:t>tensor</a:t>
            </a:r>
            <a:r>
              <a:rPr lang="zh-CN" altLang="en-US" sz="1400">
                <a:sym typeface="+mn-ea"/>
              </a:rPr>
              <a:t>传输完毕。</a:t>
            </a:r>
            <a:endParaRPr lang="zh-CN" altLang="en-US" sz="1400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56920" y="309245"/>
            <a:ext cx="10229850" cy="262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3595" y="423545"/>
            <a:ext cx="10077450" cy="2428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14370" y="471170"/>
            <a:ext cx="5495925" cy="1647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595" y="690245"/>
            <a:ext cx="914400" cy="333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biases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98245" y="1455420"/>
            <a:ext cx="914400" cy="333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....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07770" y="2245995"/>
            <a:ext cx="1171575" cy="333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learning rate</a:t>
            </a:r>
            <a:endParaRPr lang="en-US" altLang="zh-CN" sz="1400"/>
          </a:p>
        </p:txBody>
      </p:sp>
      <p:sp>
        <p:nvSpPr>
          <p:cNvPr id="11" name="椭圆 10"/>
          <p:cNvSpPr/>
          <p:nvPr/>
        </p:nvSpPr>
        <p:spPr>
          <a:xfrm>
            <a:off x="2322195" y="741045"/>
            <a:ext cx="714375" cy="2952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Send</a:t>
            </a:r>
            <a:endParaRPr lang="en-US" altLang="zh-CN" sz="1200"/>
          </a:p>
        </p:txBody>
      </p:sp>
      <p:sp>
        <p:nvSpPr>
          <p:cNvPr id="13" name="椭圆 12"/>
          <p:cNvSpPr/>
          <p:nvPr/>
        </p:nvSpPr>
        <p:spPr>
          <a:xfrm>
            <a:off x="3515995" y="2315845"/>
            <a:ext cx="733425" cy="2952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Send</a:t>
            </a:r>
            <a:endParaRPr lang="zh-CN" altLang="en-US" sz="1200"/>
          </a:p>
        </p:txBody>
      </p:sp>
      <p:sp>
        <p:nvSpPr>
          <p:cNvPr id="16" name="椭圆 15"/>
          <p:cNvSpPr/>
          <p:nvPr/>
        </p:nvSpPr>
        <p:spPr>
          <a:xfrm>
            <a:off x="4468495" y="1115695"/>
            <a:ext cx="685800" cy="2952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ADD</a:t>
            </a:r>
            <a:endParaRPr lang="en-US" altLang="zh-CN" sz="1200"/>
          </a:p>
        </p:txBody>
      </p:sp>
      <p:sp>
        <p:nvSpPr>
          <p:cNvPr id="17" name="椭圆 16"/>
          <p:cNvSpPr/>
          <p:nvPr/>
        </p:nvSpPr>
        <p:spPr>
          <a:xfrm>
            <a:off x="5449570" y="1106170"/>
            <a:ext cx="685800" cy="2952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5373370" y="1582420"/>
            <a:ext cx="685800" cy="29527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Recv</a:t>
            </a:r>
            <a:endParaRPr lang="en-US" altLang="zh-CN" sz="1200"/>
          </a:p>
        </p:txBody>
      </p:sp>
      <p:sp>
        <p:nvSpPr>
          <p:cNvPr id="19" name="椭圆 18"/>
          <p:cNvSpPr/>
          <p:nvPr/>
        </p:nvSpPr>
        <p:spPr>
          <a:xfrm>
            <a:off x="6392545" y="1258570"/>
            <a:ext cx="685800" cy="2952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MUL</a:t>
            </a:r>
            <a:endParaRPr lang="en-US" altLang="zh-CN" sz="1200"/>
          </a:p>
        </p:txBody>
      </p:sp>
      <p:sp>
        <p:nvSpPr>
          <p:cNvPr id="22" name="椭圆 21"/>
          <p:cNvSpPr/>
          <p:nvPr/>
        </p:nvSpPr>
        <p:spPr>
          <a:xfrm>
            <a:off x="9087485" y="1373505"/>
            <a:ext cx="952500" cy="436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Assign</a:t>
            </a:r>
            <a:endParaRPr lang="en-US" altLang="zh-CN" sz="1200"/>
          </a:p>
          <a:p>
            <a:pPr algn="ctr"/>
            <a:r>
              <a:rPr lang="en-US" altLang="zh-CN" sz="1200"/>
              <a:t>Sub</a:t>
            </a:r>
            <a:endParaRPr lang="en-US" altLang="zh-CN" sz="1200"/>
          </a:p>
        </p:txBody>
      </p:sp>
      <p:sp>
        <p:nvSpPr>
          <p:cNvPr id="23" name="椭圆 22"/>
          <p:cNvSpPr/>
          <p:nvPr/>
        </p:nvSpPr>
        <p:spPr>
          <a:xfrm>
            <a:off x="2382520" y="1449070"/>
            <a:ext cx="714375" cy="2952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Send</a:t>
            </a:r>
            <a:endParaRPr lang="en-US" altLang="zh-CN" sz="1200"/>
          </a:p>
        </p:txBody>
      </p:sp>
      <p:sp>
        <p:nvSpPr>
          <p:cNvPr id="24" name="椭圆 23"/>
          <p:cNvSpPr/>
          <p:nvPr/>
        </p:nvSpPr>
        <p:spPr>
          <a:xfrm>
            <a:off x="3382645" y="763270"/>
            <a:ext cx="714375" cy="29527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Recv</a:t>
            </a:r>
            <a:endParaRPr lang="en-US" altLang="zh-CN" sz="1200"/>
          </a:p>
        </p:txBody>
      </p:sp>
      <p:sp>
        <p:nvSpPr>
          <p:cNvPr id="25" name="椭圆 24"/>
          <p:cNvSpPr/>
          <p:nvPr/>
        </p:nvSpPr>
        <p:spPr>
          <a:xfrm>
            <a:off x="3452495" y="1423670"/>
            <a:ext cx="714375" cy="29527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Recv</a:t>
            </a:r>
            <a:endParaRPr lang="en-US" altLang="zh-CN" sz="1200"/>
          </a:p>
        </p:txBody>
      </p:sp>
      <p:sp>
        <p:nvSpPr>
          <p:cNvPr id="26" name="椭圆 25"/>
          <p:cNvSpPr/>
          <p:nvPr/>
        </p:nvSpPr>
        <p:spPr>
          <a:xfrm>
            <a:off x="7214870" y="1671320"/>
            <a:ext cx="733425" cy="2952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Send</a:t>
            </a:r>
            <a:endParaRPr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8081645" y="2319020"/>
            <a:ext cx="685800" cy="29527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Recv</a:t>
            </a:r>
            <a:endParaRPr lang="en-US" altLang="zh-CN" sz="1200"/>
          </a:p>
        </p:txBody>
      </p:sp>
      <p:cxnSp>
        <p:nvCxnSpPr>
          <p:cNvPr id="28" name="直接箭头连接符 27"/>
          <p:cNvCxnSpPr>
            <a:stCxn id="7" idx="3"/>
            <a:endCxn id="11" idx="2"/>
          </p:cNvCxnSpPr>
          <p:nvPr/>
        </p:nvCxnSpPr>
        <p:spPr>
          <a:xfrm>
            <a:off x="2118995" y="857250"/>
            <a:ext cx="2032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3"/>
            <a:endCxn id="23" idx="2"/>
          </p:cNvCxnSpPr>
          <p:nvPr/>
        </p:nvCxnSpPr>
        <p:spPr>
          <a:xfrm flipV="1">
            <a:off x="2112645" y="1597025"/>
            <a:ext cx="269875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3"/>
            <a:endCxn id="13" idx="2"/>
          </p:cNvCxnSpPr>
          <p:nvPr/>
        </p:nvCxnSpPr>
        <p:spPr>
          <a:xfrm>
            <a:off x="2379345" y="2413000"/>
            <a:ext cx="113665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3" idx="6"/>
            <a:endCxn id="18" idx="4"/>
          </p:cNvCxnSpPr>
          <p:nvPr/>
        </p:nvCxnSpPr>
        <p:spPr>
          <a:xfrm flipV="1">
            <a:off x="4249420" y="1877695"/>
            <a:ext cx="1466850" cy="58610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6"/>
            <a:endCxn id="24" idx="2"/>
          </p:cNvCxnSpPr>
          <p:nvPr/>
        </p:nvCxnSpPr>
        <p:spPr>
          <a:xfrm>
            <a:off x="3036570" y="889000"/>
            <a:ext cx="346075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6"/>
            <a:endCxn id="25" idx="2"/>
          </p:cNvCxnSpPr>
          <p:nvPr/>
        </p:nvCxnSpPr>
        <p:spPr>
          <a:xfrm flipV="1">
            <a:off x="3096895" y="1571625"/>
            <a:ext cx="3556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6"/>
            <a:endCxn id="16" idx="1"/>
          </p:cNvCxnSpPr>
          <p:nvPr/>
        </p:nvCxnSpPr>
        <p:spPr>
          <a:xfrm>
            <a:off x="4097020" y="911225"/>
            <a:ext cx="47180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6"/>
            <a:endCxn id="16" idx="3"/>
          </p:cNvCxnSpPr>
          <p:nvPr/>
        </p:nvCxnSpPr>
        <p:spPr>
          <a:xfrm flipV="1">
            <a:off x="4166870" y="1367790"/>
            <a:ext cx="401955" cy="203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6" idx="6"/>
            <a:endCxn id="17" idx="2"/>
          </p:cNvCxnSpPr>
          <p:nvPr/>
        </p:nvCxnSpPr>
        <p:spPr>
          <a:xfrm flipV="1">
            <a:off x="5154295" y="1254125"/>
            <a:ext cx="29527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6"/>
            <a:endCxn id="19" idx="2"/>
          </p:cNvCxnSpPr>
          <p:nvPr/>
        </p:nvCxnSpPr>
        <p:spPr>
          <a:xfrm>
            <a:off x="6135370" y="1254125"/>
            <a:ext cx="25717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19" idx="3"/>
          </p:cNvCxnSpPr>
          <p:nvPr/>
        </p:nvCxnSpPr>
        <p:spPr>
          <a:xfrm flipV="1">
            <a:off x="6059170" y="1510665"/>
            <a:ext cx="433705" cy="219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9" idx="6"/>
            <a:endCxn id="26" idx="0"/>
          </p:cNvCxnSpPr>
          <p:nvPr/>
        </p:nvCxnSpPr>
        <p:spPr>
          <a:xfrm>
            <a:off x="7078345" y="1406525"/>
            <a:ext cx="503555" cy="26479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4"/>
            <a:endCxn id="27" idx="0"/>
          </p:cNvCxnSpPr>
          <p:nvPr/>
        </p:nvCxnSpPr>
        <p:spPr>
          <a:xfrm>
            <a:off x="7581900" y="1966595"/>
            <a:ext cx="84264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7"/>
            <a:endCxn id="22" idx="3"/>
          </p:cNvCxnSpPr>
          <p:nvPr/>
        </p:nvCxnSpPr>
        <p:spPr>
          <a:xfrm flipV="1">
            <a:off x="8667115" y="1746250"/>
            <a:ext cx="560070" cy="61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22" idx="0"/>
            <a:endCxn id="7" idx="0"/>
          </p:cNvCxnSpPr>
          <p:nvPr/>
        </p:nvCxnSpPr>
        <p:spPr>
          <a:xfrm rot="16200000" flipV="1">
            <a:off x="5271135" y="-2919095"/>
            <a:ext cx="683260" cy="7901940"/>
          </a:xfrm>
          <a:prstGeom prst="curvedConnector3">
            <a:avLst>
              <a:gd name="adj1" fmla="val 1348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290945" y="566420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/job:worker/task:0</a:t>
            </a:r>
            <a:endParaRPr lang="en-US" altLang="zh-CN" sz="1400" b="1"/>
          </a:p>
        </p:txBody>
      </p:sp>
      <p:sp>
        <p:nvSpPr>
          <p:cNvPr id="44" name="文本框 43"/>
          <p:cNvSpPr txBox="1"/>
          <p:nvPr/>
        </p:nvSpPr>
        <p:spPr>
          <a:xfrm>
            <a:off x="9037320" y="531495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/job:ps/task:0</a:t>
            </a:r>
            <a:endParaRPr lang="en-US" altLang="zh-CN" sz="1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575" y="1297940"/>
            <a:ext cx="6240780" cy="2080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418205" y="800100"/>
            <a:ext cx="2192020" cy="16960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0425" y="3366135"/>
            <a:ext cx="2192020" cy="2425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553460" y="974090"/>
            <a:ext cx="1908810" cy="282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rdma.h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3563620" y="1471295"/>
            <a:ext cx="1908810" cy="282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rdma_rendezvous_mgr.h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3612515" y="2006600"/>
            <a:ext cx="1908810" cy="282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rdma_mgr.h</a:t>
            </a:r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3603625" y="3521075"/>
            <a:ext cx="1908810" cy="282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grpc_verbs_client.h 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3594100" y="3989070"/>
            <a:ext cx="1908810" cy="282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grpc_verbs_service_impl.h</a:t>
            </a:r>
            <a:endParaRPr lang="zh-CN" altLang="en-US" sz="1200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4575" y="4456430"/>
            <a:ext cx="1908810" cy="282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verbs_server_lib.h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575050" y="4924425"/>
            <a:ext cx="1908810" cy="282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grpc_verbs_service.h</a:t>
            </a:r>
            <a:endParaRPr lang="zh-CN" altLang="en-US" sz="1400"/>
          </a:p>
        </p:txBody>
      </p:sp>
      <p:sp>
        <p:nvSpPr>
          <p:cNvPr id="14" name="圆角矩形 13"/>
          <p:cNvSpPr/>
          <p:nvPr/>
        </p:nvSpPr>
        <p:spPr>
          <a:xfrm>
            <a:off x="3575050" y="5363210"/>
            <a:ext cx="1908810" cy="282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verbs_service.proto</a:t>
            </a:r>
            <a:endParaRPr lang="zh-CN" altLang="en-US" sz="1400"/>
          </a:p>
        </p:txBody>
      </p: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 flipH="1">
            <a:off x="4558030" y="2289175"/>
            <a:ext cx="8890" cy="1231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79730" y="2858770"/>
            <a:ext cx="1334135" cy="487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TensorFlow RDMA</a:t>
            </a:r>
            <a:r>
              <a:rPr lang="zh-CN" altLang="en-US" sz="1400"/>
              <a:t>模块</a:t>
            </a:r>
            <a:endParaRPr lang="zh-CN" altLang="en-US" sz="1400"/>
          </a:p>
        </p:txBody>
      </p:sp>
      <p:cxnSp>
        <p:nvCxnSpPr>
          <p:cNvPr id="17" name="直接箭头连接符 16"/>
          <p:cNvCxnSpPr>
            <a:stCxn id="16" idx="3"/>
            <a:endCxn id="5" idx="1"/>
          </p:cNvCxnSpPr>
          <p:nvPr/>
        </p:nvCxnSpPr>
        <p:spPr>
          <a:xfrm flipV="1">
            <a:off x="1713865" y="1648460"/>
            <a:ext cx="1704340" cy="145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</p:cNvCxnSpPr>
          <p:nvPr/>
        </p:nvCxnSpPr>
        <p:spPr>
          <a:xfrm>
            <a:off x="1713865" y="3102610"/>
            <a:ext cx="1713230" cy="155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6390" y="3822065"/>
            <a:ext cx="106172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grpc</a:t>
            </a:r>
            <a:r>
              <a:rPr lang="zh-CN" altLang="en-US" sz="1200"/>
              <a:t>服务，用于</a:t>
            </a:r>
            <a:r>
              <a:rPr lang="en-US" altLang="zh-CN" sz="1200"/>
              <a:t>RDMA</a:t>
            </a:r>
            <a:r>
              <a:rPr lang="zh-CN" altLang="en-US" sz="1200"/>
              <a:t>初始化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1675130" y="1806575"/>
            <a:ext cx="106172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使用</a:t>
            </a:r>
            <a:r>
              <a:rPr lang="en-US" altLang="zh-CN" sz="1200"/>
              <a:t>RDMA</a:t>
            </a:r>
            <a:r>
              <a:rPr lang="zh-CN" altLang="en-US" sz="1200"/>
              <a:t>来传输消息和数据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3388360" y="2741930"/>
            <a:ext cx="290131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grpc_verbs_client.h中调用rdma_mgr.h的SetupChannels完成</a:t>
            </a:r>
            <a:r>
              <a:rPr lang="en-US" altLang="zh-CN" sz="1200">
                <a:sym typeface="+mn-ea"/>
              </a:rPr>
              <a:t>RDMAchannel</a:t>
            </a:r>
            <a:r>
              <a:rPr lang="zh-CN" altLang="en-US" sz="1200">
                <a:sym typeface="+mn-ea"/>
              </a:rPr>
              <a:t>初始化 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6884035" y="462280"/>
            <a:ext cx="2172335" cy="7886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RdmaAdapter、RdmaChannel、RdmaBuffer、RdmaAddress、RemoteMR、RdmaMessage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6894195" y="1359535"/>
            <a:ext cx="2172335" cy="506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RdmaRendezvousMgr、RdmaRemoteRendezvous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6904355" y="2099310"/>
            <a:ext cx="2172335" cy="506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RdmaMgr</a:t>
            </a:r>
            <a:endParaRPr lang="zh-CN" altLang="en-US" sz="1200"/>
          </a:p>
        </p:txBody>
      </p:sp>
      <p:sp>
        <p:nvSpPr>
          <p:cNvPr id="27" name="矩形 26"/>
          <p:cNvSpPr/>
          <p:nvPr/>
        </p:nvSpPr>
        <p:spPr>
          <a:xfrm>
            <a:off x="6953250" y="3216275"/>
            <a:ext cx="2172335" cy="506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 GrpcVerbsClient</a:t>
            </a:r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6952615" y="3937000"/>
            <a:ext cx="2172335" cy="506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VerbsService GRPC_FINAL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6933565" y="4628515"/>
            <a:ext cx="2172335" cy="506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VerbsServer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6923405" y="5398135"/>
            <a:ext cx="2172335" cy="506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 GrpcVerbsService</a:t>
            </a:r>
            <a:endParaRPr lang="zh-CN" altLang="en-US" sz="1200"/>
          </a:p>
        </p:txBody>
      </p:sp>
      <p:cxnSp>
        <p:nvCxnSpPr>
          <p:cNvPr id="32" name="直接箭头连接符 31"/>
          <p:cNvCxnSpPr>
            <a:stCxn id="7" idx="3"/>
            <a:endCxn id="24" idx="1"/>
          </p:cNvCxnSpPr>
          <p:nvPr/>
        </p:nvCxnSpPr>
        <p:spPr>
          <a:xfrm flipV="1">
            <a:off x="5462270" y="856615"/>
            <a:ext cx="1421765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3"/>
            <a:endCxn id="25" idx="1"/>
          </p:cNvCxnSpPr>
          <p:nvPr/>
        </p:nvCxnSpPr>
        <p:spPr>
          <a:xfrm>
            <a:off x="5472430" y="1612900"/>
            <a:ext cx="1421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3"/>
            <a:endCxn id="26" idx="1"/>
          </p:cNvCxnSpPr>
          <p:nvPr/>
        </p:nvCxnSpPr>
        <p:spPr>
          <a:xfrm>
            <a:off x="5521325" y="2148205"/>
            <a:ext cx="1383030" cy="204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3"/>
            <a:endCxn id="27" idx="1"/>
          </p:cNvCxnSpPr>
          <p:nvPr/>
        </p:nvCxnSpPr>
        <p:spPr>
          <a:xfrm flipV="1">
            <a:off x="5512435" y="3469640"/>
            <a:ext cx="1440815" cy="19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28" idx="1"/>
          </p:cNvCxnSpPr>
          <p:nvPr/>
        </p:nvCxnSpPr>
        <p:spPr>
          <a:xfrm>
            <a:off x="5502910" y="4130675"/>
            <a:ext cx="1449705" cy="5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29" idx="1"/>
          </p:cNvCxnSpPr>
          <p:nvPr/>
        </p:nvCxnSpPr>
        <p:spPr>
          <a:xfrm>
            <a:off x="5493385" y="4598035"/>
            <a:ext cx="144018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30" idx="1"/>
          </p:cNvCxnSpPr>
          <p:nvPr/>
        </p:nvCxnSpPr>
        <p:spPr>
          <a:xfrm>
            <a:off x="5483860" y="5066030"/>
            <a:ext cx="1439545" cy="585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52950" y="1127125"/>
            <a:ext cx="308673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Rendezvous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rendezvous.h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967355" y="2499995"/>
            <a:ext cx="406971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RemoteRendezvous</a:t>
            </a:r>
            <a:r>
              <a:rPr lang="en-US" altLang="zh-CN" sz="1400"/>
              <a:t>(rendezvous_mgr_interface.h)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2901950" y="3367405"/>
            <a:ext cx="418719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BaseRemoteRendezvous</a:t>
            </a:r>
            <a:r>
              <a:rPr lang="en-US" altLang="zh-CN" sz="1400"/>
              <a:t>(base_rendezvous_mgr.h)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427355" y="4319905"/>
            <a:ext cx="410718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RdmaRemoteRendezvous</a:t>
            </a:r>
            <a:r>
              <a:rPr lang="en-US" altLang="zh-CN" sz="1400"/>
              <a:t>(rdma_rendezvous_mgr.h)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5141595" y="4320540"/>
            <a:ext cx="405638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RpcRemoteRendezvous</a:t>
            </a:r>
            <a:r>
              <a:rPr lang="en-US" altLang="zh-CN" sz="1400"/>
              <a:t>(rpc_rendezvous_mgr.h)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5006975" y="280035"/>
            <a:ext cx="215201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RecvOp</a:t>
            </a:r>
            <a:r>
              <a:rPr lang="en-US" altLang="zh-CN" sz="1400"/>
              <a:t>(</a:t>
            </a:r>
            <a:r>
              <a:rPr lang="zh-CN" altLang="zh-CN" sz="1400"/>
              <a:t>算子</a:t>
            </a:r>
            <a:r>
              <a:rPr lang="en-US" altLang="zh-CN" sz="1400"/>
              <a:t>)</a:t>
            </a:r>
            <a:endParaRPr lang="en-US" altLang="zh-CN" sz="1400"/>
          </a:p>
        </p:txBody>
      </p:sp>
      <p:cxnSp>
        <p:nvCxnSpPr>
          <p:cNvPr id="11" name="直接箭头连接符 10"/>
          <p:cNvCxnSpPr>
            <a:stCxn id="10" idx="2"/>
            <a:endCxn id="4" idx="0"/>
          </p:cNvCxnSpPr>
          <p:nvPr/>
        </p:nvCxnSpPr>
        <p:spPr>
          <a:xfrm>
            <a:off x="6083300" y="661035"/>
            <a:ext cx="13335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 flipH="1">
            <a:off x="5002530" y="1508125"/>
            <a:ext cx="1094105" cy="99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 flipH="1">
            <a:off x="4986020" y="2880995"/>
            <a:ext cx="698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 flipH="1">
            <a:off x="2480945" y="3748405"/>
            <a:ext cx="25146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0"/>
          </p:cNvCxnSpPr>
          <p:nvPr/>
        </p:nvCxnSpPr>
        <p:spPr>
          <a:xfrm>
            <a:off x="4821555" y="3743960"/>
            <a:ext cx="2348230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49600" y="3880485"/>
            <a:ext cx="99377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RDMA</a:t>
            </a:r>
            <a:endParaRPr lang="en-US" altLang="zh-CN" sz="1600" b="1"/>
          </a:p>
        </p:txBody>
      </p:sp>
      <p:sp>
        <p:nvSpPr>
          <p:cNvPr id="17" name="文本框 16"/>
          <p:cNvSpPr txBox="1"/>
          <p:nvPr/>
        </p:nvSpPr>
        <p:spPr>
          <a:xfrm>
            <a:off x="5437505" y="3852545"/>
            <a:ext cx="99377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gRPC</a:t>
            </a:r>
            <a:endParaRPr lang="en-US" altLang="zh-CN" sz="1600" b="1"/>
          </a:p>
        </p:txBody>
      </p:sp>
      <p:cxnSp>
        <p:nvCxnSpPr>
          <p:cNvPr id="2" name="直接箭头连接符 1"/>
          <p:cNvCxnSpPr>
            <a:stCxn id="4" idx="2"/>
            <a:endCxn id="3" idx="0"/>
          </p:cNvCxnSpPr>
          <p:nvPr/>
        </p:nvCxnSpPr>
        <p:spPr>
          <a:xfrm>
            <a:off x="6096635" y="1508125"/>
            <a:ext cx="3433445" cy="98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996555" y="2489200"/>
            <a:ext cx="306705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LocalRendezvousImpl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rendezvous.h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7660640" y="1762125"/>
            <a:ext cx="122618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Local</a:t>
            </a:r>
            <a:endParaRPr lang="en-US" altLang="zh-CN" sz="1600" b="1"/>
          </a:p>
        </p:txBody>
      </p:sp>
      <p:sp>
        <p:nvSpPr>
          <p:cNvPr id="18" name="文本框 17"/>
          <p:cNvSpPr txBox="1"/>
          <p:nvPr/>
        </p:nvSpPr>
        <p:spPr>
          <a:xfrm>
            <a:off x="4753610" y="1790065"/>
            <a:ext cx="122618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Remote</a:t>
            </a:r>
            <a:endParaRPr lang="en-US" altLang="zh-CN" sz="1600" b="1"/>
          </a:p>
        </p:txBody>
      </p:sp>
      <p:sp>
        <p:nvSpPr>
          <p:cNvPr id="20" name="矩形 19"/>
          <p:cNvSpPr/>
          <p:nvPr/>
        </p:nvSpPr>
        <p:spPr>
          <a:xfrm>
            <a:off x="434975" y="5109210"/>
            <a:ext cx="409829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RecvFromRemoteAsync函数</a:t>
            </a:r>
            <a:r>
              <a:rPr lang="en-US" altLang="zh-CN" sz="1400"/>
              <a:t>(rdma_rendezvous_mgr.h)</a:t>
            </a:r>
            <a:endParaRPr lang="en-US" altLang="zh-CN" sz="1400"/>
          </a:p>
        </p:txBody>
      </p:sp>
      <p:sp>
        <p:nvSpPr>
          <p:cNvPr id="21" name="矩形 20"/>
          <p:cNvSpPr/>
          <p:nvPr/>
        </p:nvSpPr>
        <p:spPr>
          <a:xfrm>
            <a:off x="5168900" y="5120005"/>
            <a:ext cx="403669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RecvFromRemoteAsync函数</a:t>
            </a:r>
            <a:r>
              <a:rPr lang="en-US" altLang="zh-CN" sz="1400">
                <a:sym typeface="+mn-ea"/>
              </a:rPr>
              <a:t>(</a:t>
            </a:r>
            <a:r>
              <a:rPr lang="en-US" altLang="zh-CN" sz="1400"/>
              <a:t>rpc_rendezvous_mgr.h)</a:t>
            </a:r>
            <a:endParaRPr lang="en-US" altLang="zh-CN" sz="1400"/>
          </a:p>
        </p:txBody>
      </p:sp>
      <p:cxnSp>
        <p:nvCxnSpPr>
          <p:cNvPr id="22" name="直接箭头连接符 21"/>
          <p:cNvCxnSpPr>
            <a:stCxn id="8" idx="2"/>
            <a:endCxn id="20" idx="0"/>
          </p:cNvCxnSpPr>
          <p:nvPr/>
        </p:nvCxnSpPr>
        <p:spPr>
          <a:xfrm>
            <a:off x="2480945" y="4700905"/>
            <a:ext cx="3175" cy="40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21" idx="0"/>
          </p:cNvCxnSpPr>
          <p:nvPr/>
        </p:nvCxnSpPr>
        <p:spPr>
          <a:xfrm>
            <a:off x="7169785" y="4701540"/>
            <a:ext cx="17780" cy="41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025130" y="3367405"/>
            <a:ext cx="306705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RecvAsync函数 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rendezvous.h</a:t>
            </a:r>
            <a:r>
              <a:rPr lang="en-US" altLang="zh-CN" sz="1400"/>
              <a:t>)</a:t>
            </a:r>
            <a:endParaRPr lang="en-US" altLang="zh-CN" sz="1400"/>
          </a:p>
        </p:txBody>
      </p:sp>
      <p:cxnSp>
        <p:nvCxnSpPr>
          <p:cNvPr id="25" name="直接箭头连接符 24"/>
          <p:cNvCxnSpPr>
            <a:stCxn id="3" idx="2"/>
            <a:endCxn id="24" idx="0"/>
          </p:cNvCxnSpPr>
          <p:nvPr/>
        </p:nvCxnSpPr>
        <p:spPr>
          <a:xfrm>
            <a:off x="9530080" y="2870200"/>
            <a:ext cx="28575" cy="49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52950" y="1127125"/>
            <a:ext cx="308673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Rendezvous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rendezvous.h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967355" y="2499995"/>
            <a:ext cx="406971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RemoteRendezvous</a:t>
            </a:r>
            <a:r>
              <a:rPr lang="en-US" altLang="zh-CN" sz="1400"/>
              <a:t>(rendezvous_mgr_interface.h)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2901950" y="3367405"/>
            <a:ext cx="418719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BaseRemoteRendezvous</a:t>
            </a:r>
            <a:r>
              <a:rPr lang="en-US" altLang="zh-CN" sz="1400"/>
              <a:t>(base_rendezvous_mgr.h)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5006975" y="280035"/>
            <a:ext cx="215201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Send</a:t>
            </a:r>
            <a:r>
              <a:rPr lang="zh-CN" altLang="en-US" sz="1400"/>
              <a:t>Op</a:t>
            </a:r>
            <a:r>
              <a:rPr lang="en-US" altLang="zh-CN" sz="1400"/>
              <a:t>(</a:t>
            </a:r>
            <a:r>
              <a:rPr lang="zh-CN" altLang="zh-CN" sz="1400"/>
              <a:t>算子</a:t>
            </a:r>
            <a:r>
              <a:rPr lang="en-US" altLang="zh-CN" sz="1400"/>
              <a:t>)</a:t>
            </a:r>
            <a:endParaRPr lang="en-US" altLang="zh-CN" sz="1400"/>
          </a:p>
        </p:txBody>
      </p:sp>
      <p:cxnSp>
        <p:nvCxnSpPr>
          <p:cNvPr id="11" name="直接箭头连接符 10"/>
          <p:cNvCxnSpPr>
            <a:stCxn id="10" idx="2"/>
            <a:endCxn id="4" idx="0"/>
          </p:cNvCxnSpPr>
          <p:nvPr/>
        </p:nvCxnSpPr>
        <p:spPr>
          <a:xfrm>
            <a:off x="6083300" y="661035"/>
            <a:ext cx="13335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 flipH="1">
            <a:off x="5002530" y="1508125"/>
            <a:ext cx="1094105" cy="99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 flipH="1">
            <a:off x="4986020" y="2880995"/>
            <a:ext cx="6985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" idx="2"/>
            <a:endCxn id="3" idx="0"/>
          </p:cNvCxnSpPr>
          <p:nvPr/>
        </p:nvCxnSpPr>
        <p:spPr>
          <a:xfrm>
            <a:off x="6096635" y="1508125"/>
            <a:ext cx="3433445" cy="98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996555" y="2489200"/>
            <a:ext cx="306705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LocalRendezvousImpl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rendezvous.h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7660640" y="1762125"/>
            <a:ext cx="122618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Local</a:t>
            </a:r>
            <a:endParaRPr lang="en-US" altLang="zh-CN" sz="1600" b="1"/>
          </a:p>
        </p:txBody>
      </p:sp>
      <p:sp>
        <p:nvSpPr>
          <p:cNvPr id="18" name="文本框 17"/>
          <p:cNvSpPr txBox="1"/>
          <p:nvPr/>
        </p:nvSpPr>
        <p:spPr>
          <a:xfrm>
            <a:off x="4753610" y="1790065"/>
            <a:ext cx="122618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Remote</a:t>
            </a:r>
            <a:endParaRPr lang="en-US" altLang="zh-CN" sz="1600" b="1"/>
          </a:p>
        </p:txBody>
      </p:sp>
      <p:sp>
        <p:nvSpPr>
          <p:cNvPr id="24" name="矩形 23"/>
          <p:cNvSpPr/>
          <p:nvPr/>
        </p:nvSpPr>
        <p:spPr>
          <a:xfrm>
            <a:off x="5661660" y="4879975"/>
            <a:ext cx="306705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Send </a:t>
            </a:r>
            <a:r>
              <a:rPr lang="zh-CN" altLang="en-US" sz="1400"/>
              <a:t>函数 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rendezvous.h</a:t>
            </a:r>
            <a:r>
              <a:rPr lang="en-US" altLang="zh-CN" sz="1400"/>
              <a:t>)</a:t>
            </a:r>
            <a:endParaRPr lang="en-US" altLang="zh-CN" sz="1400"/>
          </a:p>
        </p:txBody>
      </p:sp>
      <p:cxnSp>
        <p:nvCxnSpPr>
          <p:cNvPr id="25" name="直接箭头连接符 24"/>
          <p:cNvCxnSpPr>
            <a:stCxn id="3" idx="2"/>
            <a:endCxn id="24" idx="0"/>
          </p:cNvCxnSpPr>
          <p:nvPr/>
        </p:nvCxnSpPr>
        <p:spPr>
          <a:xfrm flipH="1">
            <a:off x="7195185" y="2870200"/>
            <a:ext cx="2334895" cy="200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24" idx="0"/>
          </p:cNvCxnSpPr>
          <p:nvPr/>
        </p:nvCxnSpPr>
        <p:spPr>
          <a:xfrm>
            <a:off x="4995545" y="3748405"/>
            <a:ext cx="2199640" cy="113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>宽屏</PresentationFormat>
  <Paragraphs>202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paichen</cp:lastModifiedBy>
  <cp:revision>21</cp:revision>
  <dcterms:created xsi:type="dcterms:W3CDTF">2015-05-05T08:02:00Z</dcterms:created>
  <dcterms:modified xsi:type="dcterms:W3CDTF">2017-08-13T03:05:40Z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