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396" r:id="rId2"/>
    <p:sldId id="538" r:id="rId3"/>
    <p:sldId id="526" r:id="rId4"/>
    <p:sldId id="547" r:id="rId5"/>
    <p:sldId id="539" r:id="rId6"/>
    <p:sldId id="545" r:id="rId7"/>
    <p:sldId id="540" r:id="rId8"/>
    <p:sldId id="544" r:id="rId9"/>
    <p:sldId id="537" r:id="rId10"/>
    <p:sldId id="541" r:id="rId11"/>
    <p:sldId id="543" r:id="rId12"/>
    <p:sldId id="546" r:id="rId13"/>
    <p:sldId id="548" r:id="rId14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lliott Rouse" initials="ER" lastIdx="3" clrIdx="0">
    <p:extLst>
      <p:ext uri="{19B8F6BF-5375-455C-9EA6-DF929625EA0E}">
        <p15:presenceInfo xmlns:p15="http://schemas.microsoft.com/office/powerpoint/2012/main" userId="3a4fbfe89fbe0ee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989337"/>
    <a:srgbClr val="A19F39"/>
    <a:srgbClr val="9E952F"/>
    <a:srgbClr val="A6A338"/>
    <a:srgbClr val="959130"/>
    <a:srgbClr val="FEFEFE"/>
    <a:srgbClr val="D4D4D5"/>
    <a:srgbClr val="D4D5D7"/>
    <a:srgbClr val="FBD6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24" autoAdjust="0"/>
    <p:restoredTop sz="95218" autoAdjust="0"/>
  </p:normalViewPr>
  <p:slideViewPr>
    <p:cSldViewPr snapToGrid="0">
      <p:cViewPr>
        <p:scale>
          <a:sx n="98" d="100"/>
          <a:sy n="98" d="100"/>
        </p:scale>
        <p:origin x="43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6577F9B4-5F7A-4F0F-A865-19558D622A5E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588FB986-8D4C-462D-8A61-AB0CE3DEB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4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9185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2529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41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167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352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6340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806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341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2262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19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7586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8FB986-8D4C-462D-8A61-AB0CE3DEB95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39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1BBED-9D23-4B72-889C-19C8B8FB28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5AC0A-702D-4EC7-A237-6405E1825B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CE6E3-A875-4214-88F0-BCC7290E8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18EC3-F17E-47A5-9198-126626EE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23766-37F1-49E2-B674-6C3C689C9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1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27BB9-E7AF-42B2-B966-8FE6F9B6C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862F5A-7947-4F1B-B884-E7E84C26E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8E9EC-1058-4399-B474-6D044171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5AB0B1-F56F-4C82-8DA8-E79FCFB83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667348-2F7B-4642-B38A-5069A6BAD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507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7B7632-222C-476A-A6F7-1300BDFA4E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B06B2-BA9A-4C78-9E05-B5992AFE26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795F0-AF41-4085-8AF3-9234CB99B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F9B79-DAA3-490B-8E35-F4F942146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4C9E5-0696-49B6-8C20-2C2511F8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0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939C1-1E18-44AF-A4EA-CF0529639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2D005-20FE-4A55-9968-9522BD6A0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F09041-500D-4F38-A428-42DD00A43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1C81F4-1C3E-4103-8935-60A4D30F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81BF4-3675-438F-858A-1F3FA96C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17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05497-9D57-4F40-80FA-FE3710331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6968B4-7F02-41DD-BB3A-E4E00B738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C06C7B-6912-4411-AF78-605D9D1DB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76F9-47A4-437D-B292-78171DF42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BAE08-3E20-47D8-BA0F-6F45EB5E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77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56B05-F37C-4B47-B1EC-1B15FAF9C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BAD4D-AF76-40CC-A1D1-42F553CFA88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B1F9D-779F-42A6-B7EC-CC292648B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8C3DF-8278-4870-A059-7B1BDFD33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7B18B-969F-42B4-9C71-BD1242E9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53579-DAB6-4792-8AFB-FFED4A857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9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EEE36-6E75-4AA0-8520-18F9F64C3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5C226-E5C6-45A5-BA92-6C98BFF45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3DFA7-CD9B-41BC-9388-80A05C458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A820B8-4859-49A5-BCF7-F48186601D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F8C14-412B-41BE-AF51-D57D0298DB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141B40-7714-49F2-828A-8EB0C89F9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5B4BF-AAB8-42D2-9074-5E669C1B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AE0077-9F02-4A37-8CC7-6D2E8B9A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459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8D443-E41A-46F8-92F7-5453CA4B3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5D5D94-F5D5-4873-B00F-2951D4B4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3E71E-A1F5-4DE3-B650-99DFE892F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9360A5-B260-45C6-A795-40821D7AA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6405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EDA9F7-5C85-4155-B1AB-D6094CB27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F815B5-BE96-400E-B166-370E563C9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30416-0CF7-4D08-854F-DC4ED164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53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DE496-8F13-43B9-AEDD-96BBB42D9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DA83-B4D6-4415-8B8F-41A48F54E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7220E-4FC6-489D-B7EF-2F2C14724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12D817-3843-41CF-877B-E7D56BA39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EE376-4DF6-48F8-8D0E-849FA6BEB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756D53-72DD-4F05-B86E-8EC930412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828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EAB4-43D9-4048-A75B-F8C868AC4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648DF7-564B-47D9-B46A-79FC2ACAC6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26773-3195-48F7-9C51-12BF8A71C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C52B6-A151-465E-95CF-4EE3DF03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6DC40-17A9-4221-8BDF-917FD4785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783AA-D95E-49EC-A281-8DBE1D9E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900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D3A430-D205-4D80-B723-3503E795E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B12DC-D2B7-41CD-9CDA-A48A24CE15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4C754-F0DA-4106-8D7C-9730622A65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1C6AB0-918A-463A-AFAD-628481F2B865}" type="datetimeFigureOut">
              <a:rPr lang="en-US" smtClean="0"/>
              <a:t>10/12/2022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D9A39-A4F0-4F12-AA94-A638DBB34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8DE8C-BAC7-47D6-A664-A587EDDB62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0C1D8-E87A-4CCE-8B47-0FEA4C3687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184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G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urobionics/rob311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68B43E-DBDC-4D0D-8F50-CBADC9C7C72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90"/>
          <a:stretch/>
        </p:blipFill>
        <p:spPr>
          <a:xfrm>
            <a:off x="0" y="11853"/>
            <a:ext cx="9172575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7CCBB24-4EE2-4211-AB34-B21C07A3F9C2}"/>
              </a:ext>
            </a:extLst>
          </p:cNvPr>
          <p:cNvSpPr/>
          <p:nvPr/>
        </p:nvSpPr>
        <p:spPr>
          <a:xfrm>
            <a:off x="123825" y="584359"/>
            <a:ext cx="313372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Robotics 311 : How to build robots and make them move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0D8BCB-F18A-4B8F-9805-7E94C131ECAA}"/>
              </a:ext>
            </a:extLst>
          </p:cNvPr>
          <p:cNvSpPr/>
          <p:nvPr/>
        </p:nvSpPr>
        <p:spPr>
          <a:xfrm>
            <a:off x="123825" y="2485966"/>
            <a:ext cx="4572000" cy="1231106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Prof. Elliott Rouse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GSI Yves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Nazon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MS</a:t>
            </a:r>
          </a:p>
          <a:p>
            <a:pPr>
              <a:spcAft>
                <a:spcPts val="12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Fall 2022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297253-7891-4531-99E7-F96EA8E5E8E5}"/>
              </a:ext>
            </a:extLst>
          </p:cNvPr>
          <p:cNvSpPr txBox="1"/>
          <p:nvPr/>
        </p:nvSpPr>
        <p:spPr>
          <a:xfrm>
            <a:off x="6935259" y="6650176"/>
            <a:ext cx="236855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Photo credit: Brenda Ahearn / U-M </a:t>
            </a:r>
            <a:r>
              <a:rPr lang="en-US" sz="800" dirty="0" err="1">
                <a:solidFill>
                  <a:srgbClr val="002060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CoE</a:t>
            </a:r>
            <a:endParaRPr lang="en-US" sz="800" dirty="0">
              <a:solidFill>
                <a:srgbClr val="002060"/>
              </a:solidFill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70988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311– Creating Functions 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Functions are useful for reoccurring tasks and operations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Function Example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lvl="1">
              <a:spcAft>
                <a:spcPts val="1000"/>
              </a:spcAft>
            </a:pP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def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Function_name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(input_1,input_2):</a:t>
            </a:r>
          </a:p>
          <a:p>
            <a:pPr lvl="2">
              <a:spcAft>
                <a:spcPts val="10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nput_3 = input_1 + input_2 </a:t>
            </a:r>
          </a:p>
          <a:p>
            <a:pPr lvl="2">
              <a:spcAft>
                <a:spcPts val="1000"/>
              </a:spcAft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eturn input_3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d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ef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informs python you are creating a function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eturn – informs python what you want the function to output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Don't forget the colon! (:) 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6603" y="4206604"/>
            <a:ext cx="6050794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2582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311– Looping in Python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3489727" cy="6840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Indentation is important!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 loop syntax</a:t>
            </a:r>
          </a:p>
          <a:p>
            <a:pPr lvl="1">
              <a:spcAft>
                <a:spcPts val="1000"/>
              </a:spcAft>
            </a:pP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List = [0,1,2]</a:t>
            </a:r>
            <a:endParaRPr lang="en-US" dirty="0" smtClean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lvl="1">
              <a:spcAft>
                <a:spcPts val="1000"/>
              </a:spcAft>
            </a:pP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For x in list:</a:t>
            </a:r>
          </a:p>
          <a:p>
            <a:pPr lvl="2">
              <a:spcAft>
                <a:spcPts val="1000"/>
              </a:spcAft>
            </a:pP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Print(x)</a:t>
            </a:r>
          </a:p>
          <a:p>
            <a:pPr lvl="1">
              <a:spcAft>
                <a:spcPts val="1000"/>
              </a:spcAft>
            </a:pP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For x in range(5):</a:t>
            </a:r>
          </a:p>
          <a:p>
            <a:pPr lvl="2">
              <a:spcAft>
                <a:spcPts val="1000"/>
              </a:spcAft>
            </a:pP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Print(x)</a:t>
            </a:r>
          </a:p>
          <a:p>
            <a:pPr lvl="1">
              <a:spcAft>
                <a:spcPts val="1000"/>
              </a:spcAft>
            </a:pPr>
            <a:r>
              <a:rPr lang="en-US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For x in </a:t>
            </a: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range(2,6):</a:t>
            </a:r>
            <a:endParaRPr lang="en-US" dirty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lvl="2">
              <a:spcAft>
                <a:spcPts val="1000"/>
              </a:spcAft>
            </a:pPr>
            <a:r>
              <a:rPr lang="en-US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Print(x</a:t>
            </a: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While loop syntax</a:t>
            </a:r>
          </a:p>
          <a:p>
            <a:pPr lvl="1">
              <a:spcAft>
                <a:spcPts val="1000"/>
              </a:spcAft>
            </a:pPr>
            <a:r>
              <a:rPr lang="en-US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= 0</a:t>
            </a:r>
          </a:p>
          <a:p>
            <a:pPr lvl="1">
              <a:spcAft>
                <a:spcPts val="1000"/>
              </a:spcAft>
            </a:pP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While x&lt;5:</a:t>
            </a:r>
          </a:p>
          <a:p>
            <a:pPr lvl="2">
              <a:spcAft>
                <a:spcPts val="1000"/>
              </a:spcAft>
            </a:pPr>
            <a:r>
              <a:rPr lang="en-US" dirty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x</a:t>
            </a:r>
            <a:r>
              <a:rPr lang="en-US" dirty="0" smtClean="0">
                <a:latin typeface="Courier New" panose="02070309020205020404" pitchFamily="49" charset="0"/>
                <a:ea typeface="Adobe Heiti Std R" panose="020B0400000000000000" pitchFamily="34" charset="-128"/>
                <a:cs typeface="Courier New" panose="02070309020205020404" pitchFamily="49" charset="0"/>
              </a:rPr>
              <a:t> += 1</a:t>
            </a:r>
            <a:endParaRPr lang="en-US" dirty="0" smtClean="0">
              <a:latin typeface="Courier New" panose="02070309020205020404" pitchFamily="49" charset="0"/>
              <a:ea typeface="Adobe Heiti Std R" panose="020B0400000000000000" pitchFamily="34" charset="-128"/>
              <a:cs typeface="Courier New" panose="02070309020205020404" pitchFamily="49" charset="0"/>
            </a:endParaRP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7235" y="1928482"/>
            <a:ext cx="1423988" cy="11382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3296" y="1852282"/>
            <a:ext cx="1738313" cy="129063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635" y="4023785"/>
            <a:ext cx="1881188" cy="11525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1422" y="3804711"/>
            <a:ext cx="1262063" cy="1590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72085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1" dur="indefinite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2" dur="indefinite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311– Todays Lab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3611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Finish </a:t>
            </a:r>
            <a:r>
              <a:rPr lang="en-US" dirty="0">
                <a:ea typeface="Adobe Heiti Std R" panose="020B0400000000000000" pitchFamily="34" charset="-128"/>
              </a:rPr>
              <a:t>“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00_loop_execution.py</a:t>
            </a:r>
            <a:r>
              <a:rPr lang="en-US" dirty="0" smtClean="0">
                <a:ea typeface="Adobe Heiti Std R" panose="020B0400000000000000" pitchFamily="34" charset="-128"/>
              </a:rPr>
              <a:t>”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and </a:t>
            </a:r>
            <a:r>
              <a:rPr lang="en-US" dirty="0">
                <a:ea typeface="Adobe Heiti Std R" panose="020B0400000000000000" pitchFamily="34" charset="-128"/>
              </a:rPr>
              <a:t>“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01_torque_conversion.py</a:t>
            </a:r>
            <a:r>
              <a:rPr lang="en-US" dirty="0" smtClean="0">
                <a:ea typeface="Adobe Heiti Std R" panose="020B0400000000000000" pitchFamily="34" charset="-128"/>
              </a:rPr>
              <a:t>”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scripts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Commit and push finished scripts to forked repo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Things to remember: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List.append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info_you_want_to_append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status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informs you which files are tracked, modified, deleted, etc.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push origin main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send committed changes to the cloud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Can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save data using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!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numpy.savetxt</a:t>
            </a:r>
            <a:r>
              <a:rPr lang="en-US" u="sng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('example_list.csv',</a:t>
            </a:r>
            <a:r>
              <a:rPr lang="en-US" u="sng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ex_list</a:t>
            </a:r>
            <a:r>
              <a:rPr lang="en-US" u="sng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delimiter=",")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301530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311– Todays Lab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48269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Finish </a:t>
            </a:r>
            <a:r>
              <a:rPr lang="en-US" dirty="0">
                <a:ea typeface="Adobe Heiti Std R" panose="020B0400000000000000" pitchFamily="34" charset="-128"/>
              </a:rPr>
              <a:t>“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00_loop_execution.py</a:t>
            </a:r>
            <a:r>
              <a:rPr lang="en-US" dirty="0" smtClean="0">
                <a:ea typeface="Adobe Heiti Std R" panose="020B0400000000000000" pitchFamily="34" charset="-128"/>
              </a:rPr>
              <a:t>”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and </a:t>
            </a:r>
            <a:r>
              <a:rPr lang="en-US" dirty="0">
                <a:ea typeface="Adobe Heiti Std R" panose="020B0400000000000000" pitchFamily="34" charset="-128"/>
              </a:rPr>
              <a:t>“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01_torque_conversion.py</a:t>
            </a:r>
            <a:r>
              <a:rPr lang="en-US" dirty="0" smtClean="0">
                <a:ea typeface="Adobe Heiti Std R" panose="020B0400000000000000" pitchFamily="34" charset="-128"/>
              </a:rPr>
              <a:t>”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scripts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Commit and push finished scripts to forked repo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Things to remember: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List.append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info_you_want_to_append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status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informs you which files are tracked, modified, deleted, etc.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add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adds (stage) files to be saved (committed)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reset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unstage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changes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commit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(-m) – saves changes to tracked files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push origin main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send committed changes to the cloud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Can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save data using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!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numpy.savetxt</a:t>
            </a:r>
            <a:r>
              <a:rPr lang="en-US" u="sng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('example_list.csv',</a:t>
            </a:r>
            <a:r>
              <a:rPr lang="en-US" u="sng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ex_list</a:t>
            </a:r>
            <a:r>
              <a:rPr lang="en-US" u="sng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delimiter=",")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41845298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Lab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7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9693" y="773570"/>
            <a:ext cx="8399782" cy="1166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Today, we will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learn about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and python!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3714" y="2374764"/>
            <a:ext cx="4572000" cy="25717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733" y="2112827"/>
            <a:ext cx="30956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335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is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?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is a 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free and open source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 distributed version control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system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is version control (VC)?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VC saves and tracks changes to source code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How do we use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?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Track changes (choose the files we want to save)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Commit changes (save the files)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Push/pull changes (send saved files to the cloud)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1000"/>
              </a:spcAft>
            </a:pP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69" y="4005103"/>
            <a:ext cx="7772662" cy="2400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493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sz="2400" b="1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Auth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gh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auth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login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Navigate through the command line prompts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Choose HTTPS and login with your browser</a:t>
            </a: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Now the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RPi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is setup with your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github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credentials and you will be able to clone, commit, push, and pull your private and public repositories without entering your credentials.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23" y="3333305"/>
            <a:ext cx="6909155" cy="15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9844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Commands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6306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clone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makes a copy of a repository (repo)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status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informs you which files are tracked, modified, deleted, etc.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add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adds (stage) files to be saved (committed)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reset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unstage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changes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commit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(-m) – saves changes to tracked files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-m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: allows you to write a message on the command line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push origin main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send committed changes to the cloud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pull origin 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main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get most recent version of repo from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the cloud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branch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make a new workflow from current version of repo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Used commonly when having multiple people working on one codebase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u="sng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</a:t>
            </a:r>
            <a:r>
              <a:rPr lang="en-US" u="sng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checkout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find what branch or commit you are on</a:t>
            </a:r>
          </a:p>
          <a:p>
            <a:pPr>
              <a:spcAft>
                <a:spcPts val="1000"/>
              </a:spcAft>
            </a:pP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1000"/>
              </a:spcAft>
            </a:pP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1136876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311– Todays Lab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2382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Fork “Rob311”repo on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github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Go to: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hlinkClick r:id="rId3"/>
              </a:rPr>
              <a:t>https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  <a:hlinkClick r:id="rId3"/>
              </a:rPr>
              <a:t>://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hlinkClick r:id="rId3"/>
              </a:rPr>
              <a:t>github.com/neurobionics/rob311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Go to python examples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26653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Python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46987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What is python?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 high level computer language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Code is not written in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terms of the machine operations that must be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performed (aka: more user friendly)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Examples of high level languages: MATLAB, C#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How is it different from MATLAB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Free!!!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Indexing starts with 0 not 1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Importing packages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Written out logical operators (and vs &amp;&amp;, or vs ||)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Comments start with # not %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Indents/whitespace matters!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1801671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 –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Python Things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5637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Lists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List index starts at 0 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x_list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= [6,5,2,4]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ex_list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[0] = 6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Last element in list has index -1 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ex_list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[-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1] = 4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Append command adds elements to the end of a list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ex_list.append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(32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) 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 </a:t>
            </a:r>
            <a:r>
              <a:rPr lang="en-US" dirty="0" err="1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ex_list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  <a:sym typeface="Wingdings" panose="05000000000000000000" pitchFamily="2" charset="2"/>
              </a:rPr>
              <a:t> =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[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6,5,2,4,32] 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– common math module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Has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trignometic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functions in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Ex: 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numpy.asin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(),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numpy.cos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(), etc.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Can save data using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!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numpy.savetxt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('example_list.csv',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ex_list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, </a:t>
            </a: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delimiter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=",")</a:t>
            </a:r>
          </a:p>
          <a:p>
            <a:pPr marL="1657350" lvl="3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Delimiter – separates elements in .csv file with a comma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</p:spTree>
    <p:extLst>
      <p:ext uri="{BB962C8B-B14F-4D97-AF65-F5344CB8AC3E}">
        <p14:creationId xmlns:p14="http://schemas.microsoft.com/office/powerpoint/2010/main" val="4218990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327" y="6510588"/>
            <a:ext cx="9144000" cy="34741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TextBox 15"/>
          <p:cNvSpPr txBox="1"/>
          <p:nvPr/>
        </p:nvSpPr>
        <p:spPr>
          <a:xfrm>
            <a:off x="112671" y="242748"/>
            <a:ext cx="8573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</a:t>
            </a:r>
            <a:r>
              <a:rPr lang="en-US" sz="2400" b="1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311 – Importing Modules</a:t>
            </a:r>
            <a:endParaRPr lang="en-US" sz="2400" b="1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09507" y="781839"/>
            <a:ext cx="8399782" cy="4003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Importing Modules is a crucial component of writing python code!</a:t>
            </a:r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Importing modules can be done multiple way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Import xxx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Import xxx as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yy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  </a:t>
            </a: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</a:t>
            </a: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seful when the package has a long or non-intuitive name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From xxx import </a:t>
            </a:r>
            <a:r>
              <a:rPr lang="en-US" dirty="0" err="1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a,b,c</a:t>
            </a:r>
            <a:endParaRPr lang="en-US" dirty="0" smtClean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1200150" lvl="2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dirty="0" smtClean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Useful when you don't want to import the full package</a:t>
            </a:r>
          </a:p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>
              <a:spcAft>
                <a:spcPts val="900"/>
              </a:spcAft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  <a:p>
            <a:pPr marL="285750" indent="-285750">
              <a:spcAft>
                <a:spcPts val="900"/>
              </a:spcAft>
              <a:buFont typeface="Arial" panose="020B0604020202020204" pitchFamily="34" charset="0"/>
              <a:buChar char="•"/>
            </a:pPr>
            <a:endParaRPr lang="en-US" dirty="0"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EC2BD1F-DFBC-4CA9-8360-21028F3811B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9803" y="6582828"/>
            <a:ext cx="975197" cy="200651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3D501E86-6D3F-4607-A535-0E58DCEC995B}"/>
              </a:ext>
            </a:extLst>
          </p:cNvPr>
          <p:cNvSpPr txBox="1"/>
          <p:nvPr/>
        </p:nvSpPr>
        <p:spPr>
          <a:xfrm>
            <a:off x="49000" y="6580583"/>
            <a:ext cx="13734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  <a:latin typeface="Adobe Heiti Std R" panose="020B0400000000000000" pitchFamily="34" charset="-128"/>
                <a:ea typeface="Adobe Heiti Std R" panose="020B0400000000000000" pitchFamily="34" charset="-128"/>
              </a:rPr>
              <a:t>ROB 311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298720" y="3857118"/>
            <a:ext cx="6546560" cy="2295525"/>
            <a:chOff x="1298720" y="3857118"/>
            <a:chExt cx="6546560" cy="229552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56"/>
            <a:stretch/>
          </p:blipFill>
          <p:spPr>
            <a:xfrm>
              <a:off x="1298720" y="3857118"/>
              <a:ext cx="6546560" cy="2295525"/>
            </a:xfrm>
            <a:prstGeom prst="rect">
              <a:avLst/>
            </a:prstGeom>
          </p:spPr>
        </p:pic>
        <p:sp>
          <p:nvSpPr>
            <p:cNvPr id="3" name="Rectangle 2"/>
            <p:cNvSpPr/>
            <p:nvPr/>
          </p:nvSpPr>
          <p:spPr>
            <a:xfrm>
              <a:off x="2723745" y="4615774"/>
              <a:ext cx="651753" cy="169725"/>
            </a:xfrm>
            <a:prstGeom prst="rect">
              <a:avLst/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65654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33586</TotalTime>
  <Words>857</Words>
  <Application>Microsoft Office PowerPoint</Application>
  <PresentationFormat>On-screen Show (4:3)</PresentationFormat>
  <Paragraphs>147</Paragraphs>
  <Slides>13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Adobe Heiti Std R</vt:lpstr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ME-IT Umich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Rouse, Elliott</dc:creator>
  <cp:lastModifiedBy>Nazon, Yves</cp:lastModifiedBy>
  <cp:revision>1088</cp:revision>
  <cp:lastPrinted>2022-09-01T17:38:29Z</cp:lastPrinted>
  <dcterms:created xsi:type="dcterms:W3CDTF">2019-01-10T21:33:46Z</dcterms:created>
  <dcterms:modified xsi:type="dcterms:W3CDTF">2022-10-12T23:03:45Z</dcterms:modified>
</cp:coreProperties>
</file>