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sldIdLst>
    <p:sldId id="407" r:id="rId2"/>
    <p:sldId id="257" r:id="rId3"/>
    <p:sldId id="410" r:id="rId4"/>
    <p:sldId id="376" r:id="rId5"/>
    <p:sldId id="563" r:id="rId6"/>
    <p:sldId id="543" r:id="rId7"/>
    <p:sldId id="564" r:id="rId8"/>
    <p:sldId id="562" r:id="rId9"/>
    <p:sldId id="565" r:id="rId10"/>
    <p:sldId id="265" r:id="rId11"/>
    <p:sldId id="546" r:id="rId12"/>
    <p:sldId id="533" r:id="rId13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  <a:srgbClr val="FF0000"/>
    <a:srgbClr val="000099"/>
    <a:srgbClr val="9966FF"/>
    <a:srgbClr val="000066"/>
    <a:srgbClr val="800080"/>
    <a:srgbClr val="0099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44" y="56"/>
      </p:cViewPr>
      <p:guideLst>
        <p:guide orient="horz" pos="2160"/>
        <p:guide pos="2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8836ACC-8E2C-4223-962C-868D6C9BC06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AE4029F-E4B3-4F7D-8063-08CF8D28617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1EE60D-F5D1-4902-8CF1-FC97CD8EC0A4}" type="datetime1">
              <a:rPr lang="zh-CN" altLang="en-US"/>
              <a:pPr>
                <a:defRPr/>
              </a:pPr>
              <a:t>2021/11/29</a:t>
            </a:fld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44AF277-27A9-4041-B0FD-57AC7A83EA21}"/>
              </a:ext>
            </a:extLst>
          </p:cNvPr>
          <p:cNvSpPr>
            <a:spLocks noGrp="1" noChangeArrowheads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E77DA62-1187-4B6F-88BE-8B3323846B9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C96CA0A8-B463-4F09-B331-067E4E1A28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D1A8CD1F-68FC-4F19-B60A-E299824E45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C45B83F-68AB-494B-96F4-72E6E41795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4">
            <a:extLst>
              <a:ext uri="{FF2B5EF4-FFF2-40B4-BE49-F238E27FC236}">
                <a16:creationId xmlns:a16="http://schemas.microsoft.com/office/drawing/2014/main" id="{E9486EC5-EE4F-4E06-B50E-2C132DF8592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47862-9429-4910-A6CE-F0FDB1C2AB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60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24">
            <a:extLst>
              <a:ext uri="{FF2B5EF4-FFF2-40B4-BE49-F238E27FC236}">
                <a16:creationId xmlns:a16="http://schemas.microsoft.com/office/drawing/2014/main" id="{404CE8C5-B870-41BB-ABF0-55F94785416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D2175-6775-4E69-BDA6-82D8578A20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172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3388" y="381000"/>
            <a:ext cx="215900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326188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24">
            <a:extLst>
              <a:ext uri="{FF2B5EF4-FFF2-40B4-BE49-F238E27FC236}">
                <a16:creationId xmlns:a16="http://schemas.microsoft.com/office/drawing/2014/main" id="{4B40C92B-86FC-408D-A5AF-98C32C8A5DF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2BE9F-6AD2-422E-B419-C983338D77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24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24">
            <a:extLst>
              <a:ext uri="{FF2B5EF4-FFF2-40B4-BE49-F238E27FC236}">
                <a16:creationId xmlns:a16="http://schemas.microsoft.com/office/drawing/2014/main" id="{FE4A3AE9-F645-4173-A6A4-4F2FA1BC33B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A5AD6-3E81-4BD9-8F3F-B29574E390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359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4">
            <a:extLst>
              <a:ext uri="{FF2B5EF4-FFF2-40B4-BE49-F238E27FC236}">
                <a16:creationId xmlns:a16="http://schemas.microsoft.com/office/drawing/2014/main" id="{22069ACD-EF0A-4ABB-BD30-9D213539C08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19D7D-A456-401A-BA1C-69F55BC7D9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723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229100" cy="472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4229100" cy="472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24">
            <a:extLst>
              <a:ext uri="{FF2B5EF4-FFF2-40B4-BE49-F238E27FC236}">
                <a16:creationId xmlns:a16="http://schemas.microsoft.com/office/drawing/2014/main" id="{E0D4744A-6B92-4E3F-8A34-EEBDFFC75DF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FC72B-9561-41C5-9605-8D1E4BFB05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5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24">
            <a:extLst>
              <a:ext uri="{FF2B5EF4-FFF2-40B4-BE49-F238E27FC236}">
                <a16:creationId xmlns:a16="http://schemas.microsoft.com/office/drawing/2014/main" id="{C51EEAED-E318-4870-B483-8288248064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7A5C9-162B-4340-B6BD-1D94B9B495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159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4">
            <a:extLst>
              <a:ext uri="{FF2B5EF4-FFF2-40B4-BE49-F238E27FC236}">
                <a16:creationId xmlns:a16="http://schemas.microsoft.com/office/drawing/2014/main" id="{EF0AF41A-A466-4B50-AA9C-4D37461DFA8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E0C00-2B3A-4583-B2FB-E94D222161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42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5DCB5815-13B4-44B3-85A0-8051B7B34C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C9BA8-D0B9-46F4-85F1-B693642A62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244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4">
            <a:extLst>
              <a:ext uri="{FF2B5EF4-FFF2-40B4-BE49-F238E27FC236}">
                <a16:creationId xmlns:a16="http://schemas.microsoft.com/office/drawing/2014/main" id="{2C9E7244-1FDF-4977-8E41-4245ED68F5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8B719-28D2-4A2B-92A5-D0062B439F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83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4">
            <a:extLst>
              <a:ext uri="{FF2B5EF4-FFF2-40B4-BE49-F238E27FC236}">
                <a16:creationId xmlns:a16="http://schemas.microsoft.com/office/drawing/2014/main" id="{7AB8757A-1621-4B0E-9383-9C48E1EE2E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3BF97-BF38-46C7-A192-732BA2338E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88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9">
            <a:extLst>
              <a:ext uri="{FF2B5EF4-FFF2-40B4-BE49-F238E27FC236}">
                <a16:creationId xmlns:a16="http://schemas.microsoft.com/office/drawing/2014/main" id="{0537308B-A352-43E4-B753-7CFB40F98FD4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28575"/>
          <a:ext cx="9144000" cy="680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14" imgW="7800000" imgH="5800000" progId="Paint.Picture">
                  <p:embed/>
                </p:oleObj>
              </mc:Choice>
              <mc:Fallback>
                <p:oleObj r:id="rId14" imgW="7800000" imgH="5800000" progId="Paint.Picture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575"/>
                        <a:ext cx="9144000" cy="680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6">
            <a:extLst>
              <a:ext uri="{FF2B5EF4-FFF2-40B4-BE49-F238E27FC236}">
                <a16:creationId xmlns:a16="http://schemas.microsoft.com/office/drawing/2014/main" id="{F695984C-C1DE-4C87-AF6C-7E467232AC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81000"/>
            <a:ext cx="8637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7">
            <a:extLst>
              <a:ext uri="{FF2B5EF4-FFF2-40B4-BE49-F238E27FC236}">
                <a16:creationId xmlns:a16="http://schemas.microsoft.com/office/drawing/2014/main" id="{27D9AB65-71C2-473E-A554-E111D1AF94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610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24">
            <a:extLst>
              <a:ext uri="{FF2B5EF4-FFF2-40B4-BE49-F238E27FC236}">
                <a16:creationId xmlns:a16="http://schemas.microsoft.com/office/drawing/2014/main" id="{381A835F-F34B-4BA1-8570-A807C341687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95300"/>
          </a:xfrm>
          <a:prstGeom prst="rect">
            <a:avLst/>
          </a:prstGeom>
          <a:noFill/>
          <a:ln>
            <a:noFill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rgbClr val="9966FF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19C03F1-B99C-457E-8015-E881F8EA88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FF889191-EDF7-4F81-92CA-6617A0D4A5C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58000" y="6248400"/>
            <a:ext cx="1905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4B0B800-A32F-427D-9FAB-BAE9A4314333}" type="slidenum">
              <a:rPr lang="zh-CN" altLang="en-US" sz="1400" b="0">
                <a:solidFill>
                  <a:srgbClr val="9966FF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400" b="0">
              <a:solidFill>
                <a:srgbClr val="99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42E1001D-BBAD-4082-ACDF-B29B24A7C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1124744"/>
            <a:ext cx="8305800" cy="277614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r>
              <a:rPr lang="zh-CN" altLang="zh-CN" sz="4000" dirty="0">
                <a:latin typeface="Arial Black" panose="020B0A04020102020204" pitchFamily="34" charset="0"/>
              </a:rPr>
              <a:t>一个提醒事项的</a:t>
            </a:r>
            <a:r>
              <a:rPr lang="en-US" altLang="zh-CN" sz="4000" dirty="0" err="1">
                <a:latin typeface="Arial Black" panose="020B0A04020102020204" pitchFamily="34" charset="0"/>
              </a:rPr>
              <a:t>TodoList</a:t>
            </a:r>
            <a:r>
              <a:rPr lang="en-US" altLang="zh-CN" sz="4000" dirty="0">
                <a:latin typeface="Arial Black" panose="020B0A04020102020204" pitchFamily="34" charset="0"/>
              </a:rPr>
              <a:t>-</a:t>
            </a:r>
            <a:r>
              <a:rPr lang="zh-CN" altLang="zh-CN" sz="4000" dirty="0">
                <a:latin typeface="Arial Black" panose="020B0A04020102020204" pitchFamily="34" charset="0"/>
              </a:rPr>
              <a:t>服务</a:t>
            </a:r>
            <a:r>
              <a:rPr lang="zh-CN" altLang="en-US" sz="4000" dirty="0">
                <a:latin typeface="Arial Black" panose="020B0A04020102020204" pitchFamily="34" charset="0"/>
              </a:rPr>
              <a:t>端</a:t>
            </a:r>
          </a:p>
          <a:p>
            <a:pPr lvl="6" algn="ctr" eaLnBrk="1" hangingPunct="1">
              <a:lnSpc>
                <a:spcPct val="80000"/>
              </a:lnSpc>
              <a:spcBef>
                <a:spcPts val="2400"/>
              </a:spcBef>
              <a:defRPr/>
            </a:pPr>
            <a:r>
              <a:rPr lang="en-US" altLang="zh-CN" sz="2800" dirty="0">
                <a:latin typeface="+mj-ea"/>
                <a:ea typeface="+mj-ea"/>
              </a:rPr>
              <a:t>					</a:t>
            </a:r>
            <a:r>
              <a:rPr lang="zh-CN" altLang="en-US" sz="2800" dirty="0">
                <a:latin typeface="+mj-ea"/>
                <a:ea typeface="+mj-ea"/>
              </a:rPr>
              <a:t>开题答辩</a:t>
            </a:r>
            <a:endParaRPr lang="zh-CN" altLang="en-US" sz="1800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  <a:p>
            <a:pPr>
              <a:spcBef>
                <a:spcPct val="50000"/>
              </a:spcBef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endParaRPr lang="zh-CN" altLang="en-US" sz="3600" dirty="0"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buSzPct val="75000"/>
              <a:buFont typeface="Wingdings" panose="05000000000000000000" pitchFamily="2" charset="2"/>
              <a:buNone/>
              <a:defRPr/>
            </a:pPr>
            <a:endParaRPr lang="zh-CN" altLang="en-US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D9E1A6-5D78-4E4D-ADFC-BBE0F43C20E1}"/>
              </a:ext>
            </a:extLst>
          </p:cNvPr>
          <p:cNvSpPr txBox="1"/>
          <p:nvPr/>
        </p:nvSpPr>
        <p:spPr>
          <a:xfrm>
            <a:off x="6084888" y="3429000"/>
            <a:ext cx="2808287" cy="1784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lang="zh-CN" altLang="en-US" sz="2000" dirty="0">
                <a:latin typeface="+mn-ea"/>
                <a:ea typeface="+mn-ea"/>
              </a:rPr>
              <a:t>指导教师：张曙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spcAft>
                <a:spcPts val="300"/>
              </a:spcAft>
              <a:defRPr/>
            </a:pPr>
            <a:r>
              <a:rPr lang="zh-CN" altLang="en-US" sz="2000" dirty="0">
                <a:latin typeface="+mn-ea"/>
                <a:ea typeface="+mn-ea"/>
              </a:rPr>
              <a:t>小组成员：孙健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spcAft>
                <a:spcPts val="300"/>
              </a:spcAft>
              <a:defRPr/>
            </a:pPr>
            <a:r>
              <a:rPr lang="en-US" altLang="zh-CN" sz="2000" dirty="0">
                <a:latin typeface="+mn-ea"/>
                <a:ea typeface="+mn-ea"/>
              </a:rPr>
              <a:t>	   </a:t>
            </a:r>
            <a:r>
              <a:rPr lang="zh-CN" altLang="en-US" sz="2000" dirty="0">
                <a:latin typeface="+mn-ea"/>
                <a:ea typeface="+mn-ea"/>
              </a:rPr>
              <a:t>苏伟煜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spcAft>
                <a:spcPts val="300"/>
              </a:spcAft>
              <a:defRPr/>
            </a:pPr>
            <a:r>
              <a:rPr lang="en-US" altLang="zh-CN" sz="2000" dirty="0">
                <a:latin typeface="+mn-ea"/>
                <a:ea typeface="+mn-ea"/>
              </a:rPr>
              <a:t>	   </a:t>
            </a:r>
            <a:r>
              <a:rPr lang="zh-CN" altLang="en-US" sz="2000" dirty="0">
                <a:latin typeface="+mn-ea"/>
                <a:ea typeface="+mn-ea"/>
              </a:rPr>
              <a:t>牛末凡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spcAft>
                <a:spcPts val="300"/>
              </a:spcAft>
              <a:defRPr/>
            </a:pPr>
            <a:r>
              <a:rPr lang="en-US" altLang="zh-CN" sz="2000" dirty="0">
                <a:latin typeface="+mn-ea"/>
                <a:ea typeface="+mn-ea"/>
              </a:rPr>
              <a:t>	   </a:t>
            </a:r>
            <a:r>
              <a:rPr lang="zh-CN" altLang="en-US" sz="2000" dirty="0">
                <a:latin typeface="+mn-ea"/>
                <a:ea typeface="+mn-ea"/>
              </a:rPr>
              <a:t>聂学谦</a:t>
            </a:r>
            <a:endParaRPr lang="zh-CN" altLang="en-US" dirty="0">
              <a:latin typeface="+mn-ea"/>
              <a:ea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C876862-FDD0-4224-89FB-5A4FDC00EF9C}"/>
              </a:ext>
            </a:extLst>
          </p:cNvPr>
          <p:cNvCxnSpPr/>
          <p:nvPr/>
        </p:nvCxnSpPr>
        <p:spPr bwMode="auto">
          <a:xfrm>
            <a:off x="5003800" y="2349500"/>
            <a:ext cx="1439863" cy="0"/>
          </a:xfrm>
          <a:prstGeom prst="line">
            <a:avLst/>
          </a:prstGeom>
          <a:solidFill>
            <a:schemeClr val="accent1"/>
          </a:solidFill>
          <a:ln>
            <a:noFill/>
          </a:ln>
          <a:effectLst>
            <a:outerShdw dist="17961" dir="2700000" algn="ctr" rotWithShape="0">
              <a:schemeClr val="accent1">
                <a:gamma/>
                <a:shade val="60000"/>
                <a:invGamma/>
              </a:schemeClr>
            </a:outerShdw>
          </a:effectLst>
        </p:spPr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EE4249A-0970-4362-9044-354A04D4C6F3}"/>
              </a:ext>
            </a:extLst>
          </p:cNvPr>
          <p:cNvCxnSpPr>
            <a:cxnSpLocks/>
          </p:cNvCxnSpPr>
          <p:nvPr/>
        </p:nvCxnSpPr>
        <p:spPr bwMode="auto">
          <a:xfrm>
            <a:off x="5724525" y="2349500"/>
            <a:ext cx="126047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 advTm="5133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>
            <a:extLst>
              <a:ext uri="{FF2B5EF4-FFF2-40B4-BE49-F238E27FC236}">
                <a16:creationId xmlns:a16="http://schemas.microsoft.com/office/drawing/2014/main" id="{D104113B-9C74-4172-8616-34D0A613D45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58000" y="6248400"/>
            <a:ext cx="1905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63449A0-04ED-4F46-AC4B-1638064FA88B}" type="slidenum">
              <a:rPr lang="zh-CN" altLang="en-US" sz="1400" b="0">
                <a:solidFill>
                  <a:srgbClr val="9966FF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400" b="0">
              <a:solidFill>
                <a:srgbClr val="99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59A145D6-B595-45C9-889B-D1FE195E4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8950"/>
            <a:ext cx="8637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rgbClr val="FF0000"/>
                </a:solidFill>
              </a:rPr>
              <a:t>开发环境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D170DABB-650C-4543-B835-DFF79A0D7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06500"/>
            <a:ext cx="8610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US" altLang="zh-CN" sz="2800"/>
          </a:p>
          <a:p>
            <a:r>
              <a:rPr lang="zh-CN" altLang="en-US" sz="2800"/>
              <a:t>开发环境：</a:t>
            </a:r>
            <a:r>
              <a:rPr lang="en-US" altLang="zh-CN" sz="2800"/>
              <a:t> IDEA </a:t>
            </a:r>
          </a:p>
          <a:p>
            <a:r>
              <a:rPr lang="zh-CN" altLang="en-US" sz="2800"/>
              <a:t>数据库：</a:t>
            </a:r>
            <a:r>
              <a:rPr lang="en-US" altLang="zh-CN" sz="2800"/>
              <a:t>My</a:t>
            </a:r>
            <a:r>
              <a:rPr lang="zh-CN" altLang="en-US" sz="2800"/>
              <a:t>SQL </a:t>
            </a:r>
            <a:r>
              <a:rPr lang="en-US" altLang="zh-CN" sz="2800"/>
              <a:t>5.7</a:t>
            </a:r>
            <a:r>
              <a:rPr lang="zh-CN" altLang="en-US" sz="2800"/>
              <a:t> </a:t>
            </a:r>
            <a:endParaRPr lang="en-US" altLang="zh-CN" sz="2800"/>
          </a:p>
          <a:p>
            <a:r>
              <a:rPr lang="zh-CN" altLang="en-US" sz="2800"/>
              <a:t>前端技术栈： </a:t>
            </a:r>
            <a:r>
              <a:rPr lang="en-US" altLang="zh-CN" sz="2800"/>
              <a:t>JavaScript + Vue</a:t>
            </a:r>
          </a:p>
          <a:p>
            <a:r>
              <a:rPr lang="zh-CN" altLang="en-US" sz="2800"/>
              <a:t>后端技术栈：</a:t>
            </a:r>
            <a:r>
              <a:rPr lang="en-US" altLang="zh-CN" sz="2800"/>
              <a:t> Java + SpringBoot + Redis</a:t>
            </a:r>
          </a:p>
        </p:txBody>
      </p:sp>
      <p:sp>
        <p:nvSpPr>
          <p:cNvPr id="12293" name="Rectangle 6">
            <a:extLst>
              <a:ext uri="{FF2B5EF4-FFF2-40B4-BE49-F238E27FC236}">
                <a16:creationId xmlns:a16="http://schemas.microsoft.com/office/drawing/2014/main" id="{5306D4C9-5A3F-4671-A78F-6A473D163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4D4D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 sz="1600"/>
          </a:p>
        </p:txBody>
      </p:sp>
      <p:sp>
        <p:nvSpPr>
          <p:cNvPr id="12294" name="Rectangle 8">
            <a:extLst>
              <a:ext uri="{FF2B5EF4-FFF2-40B4-BE49-F238E27FC236}">
                <a16:creationId xmlns:a16="http://schemas.microsoft.com/office/drawing/2014/main" id="{3B6390BC-E5D2-481C-9156-AD874C337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4D4D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08CAD14E-071F-49AB-82D5-E80A5EA659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2413" y="266700"/>
            <a:ext cx="8639175" cy="701675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rgbClr val="FF0000"/>
                </a:solidFill>
              </a:rPr>
              <a:t>工作安排</a:t>
            </a:r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7B3F241C-3428-4FFA-8A49-3B84898698B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zh-CN"/>
              <a:t>11月25日-12月4日：查阅、整理参考资料，确定本系统的设计目的及要实现的功能，制定开题报告，送交指导教师审核</a:t>
            </a:r>
            <a:r>
              <a:rPr lang="zh-CN" altLang="en-US"/>
              <a:t>；</a:t>
            </a:r>
            <a:endParaRPr lang="en-US" altLang="zh-CN"/>
          </a:p>
          <a:p>
            <a:r>
              <a:rPr lang="zh-CN" altLang="en-US"/>
              <a:t>12月5日-1月10日：对系统进行需求分析和总体设计，对要实现的各项功能细分，得到更具体的子模块，从而得到系统的功能模块图；</a:t>
            </a:r>
          </a:p>
          <a:p>
            <a:r>
              <a:rPr lang="zh-CN" altLang="en-US"/>
              <a:t>2月15日-3月15日：进行详细设计，设计好所需要的数据库,对系统进行运行调试； </a:t>
            </a:r>
          </a:p>
          <a:p>
            <a:r>
              <a:rPr lang="zh-CN" altLang="en-US"/>
              <a:t>4月15日-5月15日：总结系统设计，并撰写结题报告。</a:t>
            </a:r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4F66597F-3AD6-4203-BEEB-42A4CEB669E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58000" y="6248400"/>
            <a:ext cx="1905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3AE482-66FA-4F15-8785-DA11DD4688B8}" type="slidenum">
              <a:rPr lang="zh-CN" altLang="en-US" sz="1400" b="0">
                <a:solidFill>
                  <a:srgbClr val="9966FF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400" b="0">
              <a:solidFill>
                <a:srgbClr val="9966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>
            <a:extLst>
              <a:ext uri="{FF2B5EF4-FFF2-40B4-BE49-F238E27FC236}">
                <a16:creationId xmlns:a16="http://schemas.microsoft.com/office/drawing/2014/main" id="{45C82A16-BAD7-4036-8D3B-16301B55C0E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58000" y="6248400"/>
            <a:ext cx="1905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AB310DC-C1E8-4E3F-95AC-4092DF18D0B8}" type="slidenum">
              <a:rPr lang="zh-CN" altLang="en-US" sz="1400" b="0">
                <a:solidFill>
                  <a:srgbClr val="9966FF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400" b="0">
              <a:solidFill>
                <a:srgbClr val="99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EF6806A-7CC9-44E4-9772-2B0F886BA37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5175"/>
            <a:ext cx="8610600" cy="472440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96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9600">
                <a:latin typeface="华文行楷" panose="02010800040101010101" pitchFamily="2" charset="-122"/>
                <a:ea typeface="华文行楷" panose="02010800040101010101" pitchFamily="2" charset="-122"/>
              </a:rPr>
              <a:t>Thank You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7FA04C47-F5D9-457C-9605-2A13DC6D4F8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58000" y="6248400"/>
            <a:ext cx="1905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D36E513-6EDC-413D-B4A0-C7C04233B448}" type="slidenum">
              <a:rPr lang="zh-CN" altLang="en-US" sz="1400" b="0">
                <a:solidFill>
                  <a:srgbClr val="9966FF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400" b="0">
              <a:solidFill>
                <a:srgbClr val="9966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099" name="Picture 7" descr="TurbineAgenda">
            <a:extLst>
              <a:ext uri="{FF2B5EF4-FFF2-40B4-BE49-F238E27FC236}">
                <a16:creationId xmlns:a16="http://schemas.microsoft.com/office/drawing/2014/main" id="{32FCAF67-0DFA-4607-96E4-097F9DCC0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8"/>
          <a:stretch>
            <a:fillRect/>
          </a:stretch>
        </p:blipFill>
        <p:spPr bwMode="auto">
          <a:xfrm>
            <a:off x="38100" y="1533525"/>
            <a:ext cx="32385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Oval 8">
            <a:hlinkClick r:id="rId4" action="ppaction://hlinksldjump"/>
            <a:extLst>
              <a:ext uri="{FF2B5EF4-FFF2-40B4-BE49-F238E27FC236}">
                <a16:creationId xmlns:a16="http://schemas.microsoft.com/office/drawing/2014/main" id="{DAA4B9C0-D998-4C39-8B90-B6625AD4D9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35125" y="2022475"/>
            <a:ext cx="444500" cy="4445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</a:gradFill>
          <a:ln w="12700" cmpd="sng">
            <a:solidFill>
              <a:srgbClr val="002D86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0" tIns="0" rIns="0" bIns="0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4101" name="Oval 11">
            <a:hlinkClick r:id="rId4" action="ppaction://hlinksldjump"/>
            <a:extLst>
              <a:ext uri="{FF2B5EF4-FFF2-40B4-BE49-F238E27FC236}">
                <a16:creationId xmlns:a16="http://schemas.microsoft.com/office/drawing/2014/main" id="{1AA3C016-2AEE-4C1B-B9D6-E3C97B82B7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35125" y="2644775"/>
            <a:ext cx="444500" cy="4445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</a:gradFill>
          <a:ln w="12700" cmpd="sng">
            <a:solidFill>
              <a:srgbClr val="002D86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0" tIns="0" rIns="0" bIns="0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4102" name="Oval 13">
            <a:hlinkClick r:id="rId4" action="ppaction://hlinksldjump"/>
            <a:extLst>
              <a:ext uri="{FF2B5EF4-FFF2-40B4-BE49-F238E27FC236}">
                <a16:creationId xmlns:a16="http://schemas.microsoft.com/office/drawing/2014/main" id="{31D6752A-97DF-42A1-9E80-51AF92DAAF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35125" y="3241675"/>
            <a:ext cx="444500" cy="4445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</a:gradFill>
          <a:ln w="12700" cmpd="sng">
            <a:solidFill>
              <a:srgbClr val="002D86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0" tIns="0" rIns="0" bIns="0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4103" name="Rectangle 15">
            <a:extLst>
              <a:ext uri="{FF2B5EF4-FFF2-40B4-BE49-F238E27FC236}">
                <a16:creationId xmlns:a16="http://schemas.microsoft.com/office/drawing/2014/main" id="{96DC6DEA-CB3D-4EBD-A013-73DBBD8A0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775" y="1916113"/>
            <a:ext cx="5497513" cy="4264025"/>
          </a:xfrm>
          <a:prstGeom prst="rect">
            <a:avLst/>
          </a:prstGeom>
          <a:noFill/>
          <a:ln>
            <a:noFill/>
          </a:ln>
          <a:effectLst>
            <a:prstShdw prst="shdw17" dist="35921" dir="2700000">
              <a:srgbClr val="4D4D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zh-CN" altLang="en-US">
                <a:ea typeface="楷体_GB2312" pitchFamily="1" charset="-122"/>
              </a:rPr>
              <a:t>     选题背景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zh-CN" altLang="en-US">
                <a:ea typeface="楷体_GB2312" pitchFamily="1" charset="-122"/>
              </a:rPr>
              <a:t>     研究目标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zh-CN" altLang="en-US">
                <a:ea typeface="楷体_GB2312" pitchFamily="1" charset="-122"/>
              </a:rPr>
              <a:t>     需求分析</a:t>
            </a:r>
            <a:r>
              <a:rPr lang="zh-CN" altLang="en-US">
                <a:ea typeface="楷体_GB2312" pitchFamily="1" charset="-122"/>
                <a:hlinkClick r:id="rId4" action="ppaction://hlinksldjump"/>
              </a:rPr>
              <a:t> </a:t>
            </a:r>
            <a:endParaRPr lang="zh-CN" altLang="en-US">
              <a:ea typeface="楷体_GB2312" pitchFamily="1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1" charset="-122"/>
              </a:rPr>
              <a:t>     </a:t>
            </a:r>
            <a:r>
              <a:rPr lang="zh-CN" altLang="en-US">
                <a:ea typeface="楷体_GB2312" pitchFamily="1" charset="-122"/>
              </a:rPr>
              <a:t>概要设计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zh-CN" altLang="en-US">
                <a:ea typeface="楷体_GB2312" pitchFamily="1" charset="-122"/>
              </a:rPr>
              <a:t>     数据库设计    </a:t>
            </a:r>
            <a:endParaRPr lang="en-US" altLang="zh-CN">
              <a:ea typeface="楷体_GB2312" pitchFamily="1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zh-CN" altLang="en-US">
                <a:ea typeface="楷体_GB2312" pitchFamily="1" charset="-122"/>
              </a:rPr>
              <a:t>     开发环境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1" charset="-122"/>
              </a:rPr>
              <a:t>     </a:t>
            </a:r>
            <a:r>
              <a:rPr lang="zh-CN" altLang="en-US">
                <a:ea typeface="楷体_GB2312" pitchFamily="1" charset="-122"/>
              </a:rPr>
              <a:t>工作安排</a:t>
            </a:r>
          </a:p>
        </p:txBody>
      </p:sp>
      <p:sp>
        <p:nvSpPr>
          <p:cNvPr id="4104" name="Oval 21">
            <a:hlinkClick r:id="rId4" action="ppaction://hlinksldjump"/>
            <a:extLst>
              <a:ext uri="{FF2B5EF4-FFF2-40B4-BE49-F238E27FC236}">
                <a16:creationId xmlns:a16="http://schemas.microsoft.com/office/drawing/2014/main" id="{79D8823D-A97F-4F38-AB67-F65203636B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49413" y="3854450"/>
            <a:ext cx="444500" cy="4445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</a:gradFill>
          <a:ln w="12700" cmpd="sng">
            <a:solidFill>
              <a:srgbClr val="002D86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0" tIns="0" rIns="0" bIns="0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4105" name="Oval 22">
            <a:hlinkClick r:id="rId4" action="ppaction://hlinksldjump"/>
            <a:extLst>
              <a:ext uri="{FF2B5EF4-FFF2-40B4-BE49-F238E27FC236}">
                <a16:creationId xmlns:a16="http://schemas.microsoft.com/office/drawing/2014/main" id="{7C21BE07-7845-47B4-A178-75E2526D8C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49413" y="4476750"/>
            <a:ext cx="444500" cy="4445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</a:gradFill>
          <a:ln w="12700" cmpd="sng">
            <a:solidFill>
              <a:srgbClr val="002D86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0" tIns="0" rIns="0" bIns="0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12" name="Oval 22">
            <a:hlinkClick r:id="rId4" action="ppaction://hlinksldjump"/>
            <a:extLst>
              <a:ext uri="{FF2B5EF4-FFF2-40B4-BE49-F238E27FC236}">
                <a16:creationId xmlns:a16="http://schemas.microsoft.com/office/drawing/2014/main" id="{48842FC5-7CC8-45BB-8363-AD221F93EC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33538" y="5103813"/>
            <a:ext cx="444500" cy="4445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</a:gradFill>
          <a:ln w="12700" cmpd="sng">
            <a:solidFill>
              <a:srgbClr val="002D86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0" tIns="0" rIns="0" bIns="0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" name="Oval 22">
            <a:hlinkClick r:id="rId4" action="ppaction://hlinksldjump"/>
            <a:extLst>
              <a:ext uri="{FF2B5EF4-FFF2-40B4-BE49-F238E27FC236}">
                <a16:creationId xmlns:a16="http://schemas.microsoft.com/office/drawing/2014/main" id="{21D5A3F8-F8D3-45C7-96E5-AAC3D53D65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31950" y="5694363"/>
            <a:ext cx="444500" cy="4445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</a:gradFill>
          <a:ln w="12700" cmpd="sng">
            <a:solidFill>
              <a:srgbClr val="002D86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0" tIns="0" rIns="0" bIns="0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 advTm="0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>
            <a:extLst>
              <a:ext uri="{FF2B5EF4-FFF2-40B4-BE49-F238E27FC236}">
                <a16:creationId xmlns:a16="http://schemas.microsoft.com/office/drawing/2014/main" id="{1FC4A9FD-B8BD-44C6-93D4-4BDFD61BFB3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58000" y="6248400"/>
            <a:ext cx="1905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45ECA35-5D3F-4E5E-82A2-FABBFED465C1}" type="slidenum">
              <a:rPr lang="zh-CN" altLang="en-US" sz="1400" b="0">
                <a:solidFill>
                  <a:srgbClr val="9966FF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400" b="0">
              <a:solidFill>
                <a:srgbClr val="99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67A1305C-B554-4B57-91D7-7572405206B6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0825" y="1196975"/>
            <a:ext cx="8301038" cy="4724400"/>
          </a:xfrm>
        </p:spPr>
        <p:txBody>
          <a:bodyPr/>
          <a:lstStyle/>
          <a:p>
            <a:pPr marL="400050" algn="just" eaLnBrk="1" hangingPunct="1">
              <a:defRPr/>
            </a:pPr>
            <a:r>
              <a:rPr lang="zh-CN" altLang="en-US" dirty="0"/>
              <a:t>简况</a:t>
            </a:r>
            <a:endParaRPr lang="en-US" altLang="zh-CN" dirty="0"/>
          </a:p>
          <a:p>
            <a:pPr marL="800100" lvl="1" algn="just" eaLnBrk="1" hangingPunct="1">
              <a:defRPr/>
            </a:pPr>
            <a:r>
              <a:rPr lang="en-US" altLang="zh-CN" dirty="0" err="1"/>
              <a:t>Todo</a:t>
            </a:r>
            <a:r>
              <a:rPr lang="zh-CN" altLang="en-US" dirty="0"/>
              <a:t>软件以时间、重要性、标签等维度将待办事项进行组织和排列，是一款有序的日程安排管理软件。一款功能强大的</a:t>
            </a:r>
            <a:r>
              <a:rPr lang="en-US" altLang="zh-CN" dirty="0" err="1"/>
              <a:t>todo</a:t>
            </a:r>
            <a:r>
              <a:rPr lang="en-US" altLang="zh-CN" dirty="0"/>
              <a:t> App</a:t>
            </a:r>
            <a:r>
              <a:rPr lang="zh-CN" altLang="en-US" dirty="0"/>
              <a:t>可以帮助制定每日学习计划、管理工作日程、复盘生活轨迹，让每一天变得井井有条。</a:t>
            </a:r>
            <a:endParaRPr lang="en-US" altLang="zh-CN" dirty="0"/>
          </a:p>
          <a:p>
            <a:pPr marL="400050" algn="just" eaLnBrk="1" hangingPunct="1">
              <a:defRPr/>
            </a:pPr>
            <a:r>
              <a:rPr lang="zh-CN" altLang="en-US" dirty="0"/>
              <a:t>国内外产品</a:t>
            </a:r>
            <a:endParaRPr lang="en-US" altLang="zh-CN" dirty="0"/>
          </a:p>
          <a:p>
            <a:pPr marL="914400" lvl="1" indent="-457200" algn="just" eaLnBrk="1" hangingPunct="1">
              <a:defRPr/>
            </a:pPr>
            <a:r>
              <a:rPr lang="zh-CN" altLang="en-US" dirty="0"/>
              <a:t>目前在互联网上受欢迎的</a:t>
            </a:r>
            <a:r>
              <a:rPr lang="en-US" altLang="zh-CN" dirty="0" err="1"/>
              <a:t>todo</a:t>
            </a:r>
            <a:r>
              <a:rPr lang="zh-CN" altLang="en-US" dirty="0"/>
              <a:t>软件包括</a:t>
            </a:r>
            <a:r>
              <a:rPr lang="en-US" altLang="zh-CN" dirty="0" err="1"/>
              <a:t>listify</a:t>
            </a:r>
            <a:r>
              <a:rPr lang="zh-CN" altLang="en-US" dirty="0"/>
              <a:t>、番茄</a:t>
            </a:r>
            <a:r>
              <a:rPr lang="en-US" altLang="zh-CN" dirty="0" err="1"/>
              <a:t>todo</a:t>
            </a:r>
            <a:r>
              <a:rPr lang="zh-CN" altLang="en-US" dirty="0"/>
              <a:t>、</a:t>
            </a:r>
            <a:r>
              <a:rPr lang="en-US" altLang="zh-CN" dirty="0"/>
              <a:t>Microsoft To-Do</a:t>
            </a:r>
            <a:r>
              <a:rPr lang="zh-CN" altLang="en-US" dirty="0"/>
              <a:t>、</a:t>
            </a:r>
            <a:r>
              <a:rPr lang="en-US" altLang="zh-CN" dirty="0" err="1"/>
              <a:t>TickTick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Wunderlist</a:t>
            </a:r>
            <a:r>
              <a:rPr lang="zh-CN" altLang="en-US" dirty="0"/>
              <a:t>等。</a:t>
            </a:r>
          </a:p>
          <a:p>
            <a:pPr marL="514350" lvl="1" indent="0" algn="just"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</p:txBody>
      </p:sp>
      <p:sp>
        <p:nvSpPr>
          <p:cNvPr id="5124" name="Rectangle 9">
            <a:extLst>
              <a:ext uri="{FF2B5EF4-FFF2-40B4-BE49-F238E27FC236}">
                <a16:creationId xmlns:a16="http://schemas.microsoft.com/office/drawing/2014/main" id="{82D43488-A256-49B5-A49A-94FDE7E2B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206375"/>
            <a:ext cx="2303462" cy="708025"/>
          </a:xfrm>
          <a:prstGeom prst="rect">
            <a:avLst/>
          </a:prstGeom>
          <a:noFill/>
          <a:ln>
            <a:noFill/>
          </a:ln>
          <a:effectLst>
            <a:prstShdw prst="shdw17" dist="35921" dir="2700000">
              <a:srgbClr val="4D4D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rgbClr val="FF0000"/>
                </a:solidFill>
              </a:rPr>
              <a:t>选题背景</a:t>
            </a:r>
          </a:p>
        </p:txBody>
      </p:sp>
    </p:spTree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>
            <a:extLst>
              <a:ext uri="{FF2B5EF4-FFF2-40B4-BE49-F238E27FC236}">
                <a16:creationId xmlns:a16="http://schemas.microsoft.com/office/drawing/2014/main" id="{1350B39E-BF50-4E51-A39D-9EF36CD88ED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58000" y="6248400"/>
            <a:ext cx="1905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90CCD9A-E801-4DEC-BD9F-6002431CD454}" type="slidenum">
              <a:rPr lang="zh-CN" altLang="en-US" sz="1400" b="0">
                <a:solidFill>
                  <a:srgbClr val="9966FF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400" b="0">
              <a:solidFill>
                <a:srgbClr val="99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846BB9A-83A0-4EE7-BFF5-BB36F518A6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12875"/>
            <a:ext cx="8424863" cy="4787900"/>
          </a:xfrm>
        </p:spPr>
        <p:txBody>
          <a:bodyPr/>
          <a:lstStyle/>
          <a:p>
            <a:pPr marL="514350" indent="-457200" algn="just" eaLnBrk="1" hangingPunct="1"/>
            <a:r>
              <a:rPr lang="zh-CN" altLang="en-US"/>
              <a:t>高效的日程管理</a:t>
            </a:r>
            <a:endParaRPr lang="en-US" altLang="zh-CN"/>
          </a:p>
          <a:p>
            <a:pPr marL="514350" indent="-457200" algn="just" eaLnBrk="1" hangingPunct="1"/>
            <a:r>
              <a:rPr lang="zh-CN" altLang="en-US"/>
              <a:t>日、月、周视图切换</a:t>
            </a:r>
            <a:endParaRPr lang="en-US" altLang="zh-CN"/>
          </a:p>
          <a:p>
            <a:pPr marL="514350" indent="-457200" algn="just" eaLnBrk="1" hangingPunct="1"/>
            <a:r>
              <a:rPr lang="zh-CN" altLang="en-US"/>
              <a:t>可复盘当日任务完成情况</a:t>
            </a:r>
            <a:endParaRPr lang="en-US" altLang="zh-CN"/>
          </a:p>
          <a:p>
            <a:pPr marL="514350" indent="-457200" algn="just" eaLnBrk="1" hangingPunct="1"/>
            <a:r>
              <a:rPr lang="zh-CN" altLang="en-US"/>
              <a:t>详尽完善的数据报表</a:t>
            </a:r>
            <a:endParaRPr lang="en-US" altLang="zh-CN"/>
          </a:p>
          <a:p>
            <a:pPr marL="514350" indent="-457200" algn="just" eaLnBrk="1" hangingPunct="1"/>
            <a:r>
              <a:rPr lang="zh-CN" altLang="en-US"/>
              <a:t>支持专注模式</a:t>
            </a:r>
            <a:endParaRPr lang="en-US" altLang="zh-CN"/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9080B470-3240-4C0C-AFB7-31E4662D6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260350"/>
            <a:ext cx="2243137" cy="708025"/>
          </a:xfrm>
          <a:prstGeom prst="rect">
            <a:avLst/>
          </a:prstGeom>
          <a:noFill/>
          <a:ln>
            <a:noFill/>
          </a:ln>
          <a:effectLst>
            <a:prstShdw prst="shdw17" dist="35921" dir="2700000">
              <a:srgbClr val="4D4D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rgbClr val="FF0000"/>
                </a:solidFill>
              </a:rPr>
              <a:t>研究目标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>
            <a:extLst>
              <a:ext uri="{FF2B5EF4-FFF2-40B4-BE49-F238E27FC236}">
                <a16:creationId xmlns:a16="http://schemas.microsoft.com/office/drawing/2014/main" id="{4A577B5D-F605-425B-B9CA-2CBF11D2609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58000" y="6248400"/>
            <a:ext cx="1905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ADBE2EE-C77A-499F-A8F2-F0B10195B6D5}" type="slidenum">
              <a:rPr lang="zh-CN" altLang="en-US" sz="1400" b="0">
                <a:solidFill>
                  <a:srgbClr val="9966FF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400" b="0">
              <a:solidFill>
                <a:srgbClr val="99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621ABFC3-9C2F-4D67-9FCD-7D0EB122AD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88950"/>
            <a:ext cx="8637588" cy="708025"/>
          </a:xfrm>
        </p:spPr>
        <p:txBody>
          <a:bodyPr/>
          <a:lstStyle/>
          <a:p>
            <a:r>
              <a:rPr lang="zh-CN" altLang="en-US" sz="4000">
                <a:solidFill>
                  <a:srgbClr val="FF0000"/>
                </a:solidFill>
              </a:rPr>
              <a:t>需求分析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2364DE7-0E24-4E46-881B-98E8C9FF5CC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800"/>
              <a:t>基础功能：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zh-CN" altLang="en-US" sz="2800"/>
              <a:t>用户注册、登录</a:t>
            </a:r>
            <a:r>
              <a:rPr lang="en-US" altLang="zh-CN" sz="2800"/>
              <a:t>/</a:t>
            </a:r>
            <a:r>
              <a:rPr lang="zh-CN" altLang="en-US" sz="2800"/>
              <a:t>登出、鉴权</a:t>
            </a:r>
            <a:endParaRPr lang="en-US" altLang="zh-CN" sz="2800"/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zh-CN" altLang="en-US" sz="2800"/>
              <a:t>实现个人代办事项列表展示、查询、排序</a:t>
            </a:r>
            <a:endParaRPr lang="en-US" altLang="zh-CN" sz="2800"/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zh-CN" altLang="en-US" sz="2800"/>
              <a:t>支持对待办事项新建、修改、删除</a:t>
            </a:r>
            <a:endParaRPr lang="en-US" altLang="zh-CN" sz="2800"/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zh-CN" altLang="en-US" sz="2800"/>
              <a:t>待办事项分组管理、支持优先级和事项完成状态设置</a:t>
            </a:r>
            <a:endParaRPr lang="en-US" altLang="zh-CN" sz="2800"/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zh-CN" altLang="en-US" sz="2800"/>
              <a:t>用户信息管理</a:t>
            </a:r>
            <a:endParaRPr lang="en-US" altLang="zh-CN" sz="2800"/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zh-CN" altLang="en-US" sz="2800"/>
              <a:t>管理员信息管理</a:t>
            </a:r>
            <a:endParaRPr lang="en-US" altLang="zh-CN" sz="2800"/>
          </a:p>
          <a:p>
            <a:pPr marL="971550" lvl="1" indent="-514350">
              <a:buFont typeface="Arial" panose="020B0604020202020204" pitchFamily="34" charset="0"/>
              <a:buNone/>
            </a:pPr>
            <a:endParaRPr lang="en-US" altLang="zh-CN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>
            <a:extLst>
              <a:ext uri="{FF2B5EF4-FFF2-40B4-BE49-F238E27FC236}">
                <a16:creationId xmlns:a16="http://schemas.microsoft.com/office/drawing/2014/main" id="{35C6FB4B-9441-4A51-AD90-A9224CE9FB2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58000" y="6248400"/>
            <a:ext cx="1905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5AF5663-FFA6-4F84-B22F-0B99CE91F0BF}" type="slidenum">
              <a:rPr lang="zh-CN" altLang="en-US" sz="1400" b="0">
                <a:solidFill>
                  <a:srgbClr val="9966FF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400" b="0">
              <a:solidFill>
                <a:srgbClr val="99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07E1223A-B489-45C3-B79E-EDF41C72AB3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88950"/>
            <a:ext cx="8637588" cy="708025"/>
          </a:xfrm>
        </p:spPr>
        <p:txBody>
          <a:bodyPr/>
          <a:lstStyle/>
          <a:p>
            <a:r>
              <a:rPr lang="zh-CN" altLang="en-US" sz="4000">
                <a:solidFill>
                  <a:srgbClr val="FF0000"/>
                </a:solidFill>
              </a:rPr>
              <a:t>需求分析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B5E42EE4-4086-4BF2-969B-2F60B6CB249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800"/>
              <a:t>进阶功能：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zh-CN" altLang="en-US" sz="2800"/>
              <a:t>支持事项列表日、月、周视图展示</a:t>
            </a:r>
            <a:endParaRPr lang="en-US" altLang="zh-CN" sz="2800"/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zh-CN" altLang="en-US" sz="2800"/>
              <a:t>支持代办事项提醒、延期</a:t>
            </a:r>
            <a:endParaRPr lang="en-US" altLang="zh-CN" sz="2800"/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zh-CN" altLang="en-US" sz="2800"/>
              <a:t>支持查看当日任务完成进度</a:t>
            </a:r>
            <a:endParaRPr lang="en-US" altLang="zh-CN" sz="2800"/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zh-CN" altLang="en-US" sz="2800"/>
              <a:t>实现自定义时间范围内的数据统计和可视化功能</a:t>
            </a:r>
            <a:endParaRPr lang="en-US" altLang="zh-CN" sz="2800"/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zh-CN" altLang="en-US" sz="2800"/>
              <a:t>实现专注完成代办事项时锁机并计时的功能</a:t>
            </a:r>
          </a:p>
          <a:p>
            <a:pPr marL="971550" lvl="1" indent="-514350">
              <a:buFont typeface="Arial" panose="020B0604020202020204" pitchFamily="34" charset="0"/>
              <a:buNone/>
            </a:pPr>
            <a:endParaRPr lang="en-US" altLang="zh-CN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>
            <a:extLst>
              <a:ext uri="{FF2B5EF4-FFF2-40B4-BE49-F238E27FC236}">
                <a16:creationId xmlns:a16="http://schemas.microsoft.com/office/drawing/2014/main" id="{4585A76D-0F96-4A46-829F-CF78897AC8F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58000" y="6248400"/>
            <a:ext cx="1905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FFECD17-FD87-43EB-B50A-34DC296FE7D5}" type="slidenum">
              <a:rPr lang="zh-CN" altLang="en-US" sz="1400" b="0">
                <a:solidFill>
                  <a:srgbClr val="9966FF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400" b="0">
              <a:solidFill>
                <a:srgbClr val="99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2402976-6570-43D2-8DBA-71535940F81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88950"/>
            <a:ext cx="8637588" cy="708025"/>
          </a:xfrm>
        </p:spPr>
        <p:txBody>
          <a:bodyPr/>
          <a:lstStyle/>
          <a:p>
            <a:r>
              <a:rPr lang="zh-CN" altLang="en-US" sz="4000">
                <a:solidFill>
                  <a:srgbClr val="FF0000"/>
                </a:solidFill>
              </a:rPr>
              <a:t>需求分析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57F1149-4CDC-467E-A47C-EADE949CEAD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/>
              <a:t>性能效率：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  <a:defRPr/>
            </a:pPr>
            <a:r>
              <a:rPr lang="en-US" altLang="zh-CN" sz="2800" dirty="0"/>
              <a:t>APP</a:t>
            </a:r>
            <a:r>
              <a:rPr lang="zh-CN" altLang="en-US" sz="2800" dirty="0"/>
              <a:t>响应时间</a:t>
            </a:r>
            <a:r>
              <a:rPr lang="en-US" altLang="zh-CN" sz="2800" dirty="0"/>
              <a:t>&lt;10s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  <a:defRPr/>
            </a:pPr>
            <a:r>
              <a:rPr lang="zh-CN" altLang="en-US" sz="2800" dirty="0"/>
              <a:t>软件运行内存占用</a:t>
            </a:r>
            <a:r>
              <a:rPr lang="en-US" altLang="zh-CN" sz="2800" dirty="0"/>
              <a:t>&lt;512MB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  <a:defRPr/>
            </a:pPr>
            <a:r>
              <a:rPr lang="zh-CN" altLang="en-US" sz="2800" dirty="0"/>
              <a:t>并发量达到</a:t>
            </a:r>
            <a:r>
              <a:rPr lang="en-US" altLang="zh-CN" sz="2800" dirty="0"/>
              <a:t>500QPS</a:t>
            </a:r>
          </a:p>
          <a:p>
            <a:pPr>
              <a:spcBef>
                <a:spcPts val="1200"/>
              </a:spcBef>
              <a:defRPr/>
            </a:pPr>
            <a:r>
              <a:rPr lang="zh-CN" altLang="en-US" sz="2800" dirty="0"/>
              <a:t>易用性：</a:t>
            </a:r>
            <a:endParaRPr lang="en-US" altLang="zh-CN" sz="2800" dirty="0"/>
          </a:p>
          <a:p>
            <a:pPr marL="971550" lvl="1" indent="-514350">
              <a:buFont typeface="Arial" panose="020B0604020202020204" pitchFamily="34" charset="0"/>
              <a:buAutoNum type="arabicPeriod"/>
              <a:defRPr/>
            </a:pPr>
            <a:r>
              <a:rPr lang="zh-CN" altLang="en-US" sz="2800" dirty="0"/>
              <a:t>提供用户操作引导教程</a:t>
            </a:r>
            <a:endParaRPr lang="en-US" altLang="zh-CN" sz="2800" dirty="0"/>
          </a:p>
          <a:p>
            <a:pPr marL="971550" lvl="1" indent="-514350">
              <a:buFont typeface="Arial" panose="020B0604020202020204" pitchFamily="34" charset="0"/>
              <a:buAutoNum type="arabicPeriod"/>
              <a:defRPr/>
            </a:pPr>
            <a:r>
              <a:rPr lang="zh-CN" altLang="en-US" sz="2800" dirty="0"/>
              <a:t>用户界面设计风格简洁、重点信息突出显示</a:t>
            </a:r>
            <a:endParaRPr lang="en-US" altLang="zh-CN" sz="2800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zh-CN" altLang="en-US" sz="2800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zh-CN" sz="2800" dirty="0"/>
          </a:p>
          <a:p>
            <a:pPr marL="971550" lvl="1" indent="-514350">
              <a:buFont typeface="Arial" panose="020B0604020202020204" pitchFamily="34" charset="0"/>
              <a:buAutoNum type="arabicPeriod"/>
              <a:defRPr/>
            </a:pPr>
            <a:endParaRPr lang="en-US" altLang="zh-CN" sz="2800" dirty="0"/>
          </a:p>
          <a:p>
            <a:pPr marL="971550" lvl="1" indent="-514350">
              <a:buFont typeface="Arial" panose="020B0604020202020204" pitchFamily="34" charset="0"/>
              <a:buNone/>
              <a:defRPr/>
            </a:pPr>
            <a:endParaRPr lang="en-US" altLang="zh-C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>
            <a:extLst>
              <a:ext uri="{FF2B5EF4-FFF2-40B4-BE49-F238E27FC236}">
                <a16:creationId xmlns:a16="http://schemas.microsoft.com/office/drawing/2014/main" id="{16226BF2-042B-4AB1-BF97-6BEF46D223C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58000" y="6248400"/>
            <a:ext cx="1905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2EF20AC-0EC7-4DD8-B0B1-08CE5C78920B}" type="slidenum">
              <a:rPr lang="zh-CN" altLang="en-US" sz="1400" b="0">
                <a:solidFill>
                  <a:srgbClr val="9966FF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400" b="0">
              <a:solidFill>
                <a:srgbClr val="99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F7280673-212B-4B96-9AB3-66FC28AE3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8950"/>
            <a:ext cx="8637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FF0000"/>
                </a:solidFill>
              </a:rPr>
              <a:t>系统概要设计</a:t>
            </a:r>
          </a:p>
        </p:txBody>
      </p:sp>
      <p:pic>
        <p:nvPicPr>
          <p:cNvPr id="10244" name="图片 7" descr="模块划分 (2)">
            <a:extLst>
              <a:ext uri="{FF2B5EF4-FFF2-40B4-BE49-F238E27FC236}">
                <a16:creationId xmlns:a16="http://schemas.microsoft.com/office/drawing/2014/main" id="{4092BD02-905D-4DB8-AE6A-B3D9D3660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1844675"/>
            <a:ext cx="8132762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1791CA74-4D76-4A68-B98D-CEE9FF561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19200"/>
            <a:ext cx="8275638" cy="7080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800" dirty="0"/>
              <a:t>系统软件结构图如下：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zh-CN" altLang="en-US" sz="2800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zh-CN" sz="2800" dirty="0"/>
          </a:p>
          <a:p>
            <a:pPr marL="971550" lvl="1" indent="-514350">
              <a:buFont typeface="Arial" panose="020B0604020202020204" pitchFamily="34" charset="0"/>
              <a:buAutoNum type="arabicPeriod"/>
              <a:defRPr/>
            </a:pPr>
            <a:endParaRPr lang="en-US" altLang="zh-CN" sz="2800" dirty="0"/>
          </a:p>
          <a:p>
            <a:pPr marL="971550" lvl="1" indent="-514350">
              <a:buFont typeface="Arial" panose="020B0604020202020204" pitchFamily="34" charset="0"/>
              <a:buNone/>
              <a:defRPr/>
            </a:pPr>
            <a:endParaRPr lang="en-US" altLang="zh-C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>
            <a:extLst>
              <a:ext uri="{FF2B5EF4-FFF2-40B4-BE49-F238E27FC236}">
                <a16:creationId xmlns:a16="http://schemas.microsoft.com/office/drawing/2014/main" id="{76BB7894-71F8-4E73-BBB6-8F891297273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58000" y="6248400"/>
            <a:ext cx="1905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EA83A3F-1392-472D-BD27-6F374BADAF91}" type="slidenum">
              <a:rPr lang="zh-CN" altLang="en-US" sz="1400" b="0">
                <a:solidFill>
                  <a:srgbClr val="9966FF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400" b="0">
              <a:solidFill>
                <a:srgbClr val="99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D2EDEB4C-63D8-44D1-8F37-06499CC23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8950"/>
            <a:ext cx="8637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FF0000"/>
                </a:solidFill>
              </a:rPr>
              <a:t>数据库设计</a:t>
            </a:r>
          </a:p>
        </p:txBody>
      </p:sp>
      <p:pic>
        <p:nvPicPr>
          <p:cNvPr id="11268" name="图片 4" descr="ER图">
            <a:extLst>
              <a:ext uri="{FF2B5EF4-FFF2-40B4-BE49-F238E27FC236}">
                <a16:creationId xmlns:a16="http://schemas.microsoft.com/office/drawing/2014/main" id="{6FBD303D-C0A8-40D3-883D-F98103D34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960563"/>
            <a:ext cx="67691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80F21ED7-D652-45DF-AE2D-8EA291E0E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19200"/>
            <a:ext cx="8275638" cy="7080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800" dirty="0"/>
              <a:t>E-R</a:t>
            </a:r>
            <a:r>
              <a:rPr lang="zh-CN" altLang="en-US" sz="2800" dirty="0"/>
              <a:t>图：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zh-CN" altLang="en-US" sz="2800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zh-CN" sz="2800" dirty="0"/>
          </a:p>
          <a:p>
            <a:pPr marL="971550" lvl="1" indent="-514350">
              <a:buFont typeface="Arial" panose="020B0604020202020204" pitchFamily="34" charset="0"/>
              <a:buAutoNum type="arabicPeriod"/>
              <a:defRPr/>
            </a:pPr>
            <a:endParaRPr lang="en-US" altLang="zh-CN" sz="2800" dirty="0"/>
          </a:p>
          <a:p>
            <a:pPr marL="971550" lvl="1" indent="-514350">
              <a:buFont typeface="Arial" panose="020B0604020202020204" pitchFamily="34" charset="0"/>
              <a:buNone/>
              <a:defRPr/>
            </a:pPr>
            <a:endParaRPr lang="en-US" altLang="zh-C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模板1">
  <a:themeElements>
    <a:clrScheme name="">
      <a:dk1>
        <a:srgbClr val="000000"/>
      </a:dk1>
      <a:lt1>
        <a:srgbClr val="FFFFFF"/>
      </a:lt1>
      <a:dk2>
        <a:srgbClr val="FFCC00"/>
      </a:dk2>
      <a:lt2>
        <a:srgbClr val="FFFFFF"/>
      </a:lt2>
      <a:accent1>
        <a:srgbClr val="8080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C0C0AA"/>
      </a:accent5>
      <a:accent6>
        <a:srgbClr val="B98A00"/>
      </a:accent6>
      <a:hlink>
        <a:srgbClr val="CC6600"/>
      </a:hlink>
      <a:folHlink>
        <a:srgbClr val="969696"/>
      </a:folHlink>
    </a:clrScheme>
    <a:fontScheme name="模板1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>
          <a:outerShdw dist="17961" dir="2700000" algn="ctr" rotWithShape="0">
            <a:schemeClr val="accent1">
              <a:gamma/>
              <a:shade val="60000"/>
              <a:invGamma/>
            </a:schemeClr>
          </a:outerShdw>
        </a:effectLst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CCFF33"/>
          </a:buClr>
          <a:buSzPct val="70000"/>
          <a:buFont typeface="Wingdings" panose="05000000000000000000" pitchFamily="2" charset="2"/>
          <a:buNone/>
          <a:tabLst/>
          <a:defRPr kumimoji="0" lang="en-US" altLang="zh-CN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>
          <a:outerShdw dist="17961" dir="2700000" algn="ctr" rotWithShape="0">
            <a:schemeClr val="accent1">
              <a:gamma/>
              <a:shade val="60000"/>
              <a:invGamma/>
            </a:schemeClr>
          </a:outerShdw>
        </a:effectLst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CCFF33"/>
          </a:buClr>
          <a:buSzPct val="70000"/>
          <a:buFont typeface="Wingdings" panose="05000000000000000000" pitchFamily="2" charset="2"/>
          <a:buNone/>
          <a:tabLst/>
          <a:defRPr kumimoji="0" lang="en-US" altLang="zh-CN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模板1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1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1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1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1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1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1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00"/>
    </a:dk2>
    <a:lt2>
      <a:srgbClr val="FFFFFF"/>
    </a:lt2>
    <a:accent1>
      <a:srgbClr val="808000"/>
    </a:accent1>
    <a:accent2>
      <a:srgbClr val="CC9900"/>
    </a:accent2>
    <a:accent3>
      <a:srgbClr val="FFFFFF"/>
    </a:accent3>
    <a:accent4>
      <a:srgbClr val="000000"/>
    </a:accent4>
    <a:accent5>
      <a:srgbClr val="C0C0AA"/>
    </a:accent5>
    <a:accent6>
      <a:srgbClr val="B98A00"/>
    </a:accent6>
    <a:hlink>
      <a:srgbClr val="000000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E:\yy\嵌入式系统教学\硕2004\引言\模板1.pot</Template>
  <TotalTime>218</TotalTime>
  <Pages>0</Pages>
  <Words>453</Words>
  <Characters>0</Characters>
  <Application>Microsoft Office PowerPoint</Application>
  <DocSecurity>0</DocSecurity>
  <PresentationFormat>全屏显示(4:3)</PresentationFormat>
  <Lines>0</Lines>
  <Paragraphs>91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Times New Roman</vt:lpstr>
      <vt:lpstr>楷体_GB2312</vt:lpstr>
      <vt:lpstr>-apple-system</vt:lpstr>
      <vt:lpstr>华文行楷</vt:lpstr>
      <vt:lpstr>模板1</vt:lpstr>
      <vt:lpstr>Paint.Picture</vt:lpstr>
      <vt:lpstr>PowerPoint 演示文稿</vt:lpstr>
      <vt:lpstr>PowerPoint 演示文稿</vt:lpstr>
      <vt:lpstr>PowerPoint 演示文稿</vt:lpstr>
      <vt:lpstr>PowerPoint 演示文稿</vt:lpstr>
      <vt:lpstr>需求分析</vt:lpstr>
      <vt:lpstr>需求分析</vt:lpstr>
      <vt:lpstr>需求分析</vt:lpstr>
      <vt:lpstr>PowerPoint 演示文稿</vt:lpstr>
      <vt:lpstr>PowerPoint 演示文稿</vt:lpstr>
      <vt:lpstr>PowerPoint 演示文稿</vt:lpstr>
      <vt:lpstr>工作安排</vt:lpstr>
      <vt:lpstr>PowerPoint 演示文稿</vt:lpstr>
    </vt:vector>
  </TitlesOfParts>
  <Manager/>
  <Company> 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</dc:creator>
  <cp:keywords/>
  <dc:description/>
  <cp:lastModifiedBy>su weiyu</cp:lastModifiedBy>
  <cp:revision>486</cp:revision>
  <cp:lastPrinted>1601-01-01T00:00:00Z</cp:lastPrinted>
  <dcterms:created xsi:type="dcterms:W3CDTF">2004-09-27T07:39:12Z</dcterms:created>
  <dcterms:modified xsi:type="dcterms:W3CDTF">2021-11-29T03:09:06Z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