
<file path=[Content_Types].xml><?xml version="1.0" encoding="utf-8"?>
<Types xmlns="http://schemas.openxmlformats.org/package/2006/content-types">
  <Default Extension="wav" ContentType="audio/x-wav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handoutMasterIdLst>
    <p:handoutMasterId r:id="rId36"/>
  </p:handoutMasterIdLst>
  <p:sldIdLst>
    <p:sldId id="256" r:id="rId4"/>
    <p:sldId id="257" r:id="rId6"/>
    <p:sldId id="258" r:id="rId7"/>
    <p:sldId id="259" r:id="rId8"/>
    <p:sldId id="260" r:id="rId9"/>
    <p:sldId id="27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85" r:id="rId21"/>
    <p:sldId id="293" r:id="rId22"/>
    <p:sldId id="298" r:id="rId23"/>
    <p:sldId id="299" r:id="rId24"/>
    <p:sldId id="300" r:id="rId25"/>
    <p:sldId id="288" r:id="rId26"/>
    <p:sldId id="297" r:id="rId27"/>
    <p:sldId id="290" r:id="rId28"/>
    <p:sldId id="302" r:id="rId29"/>
    <p:sldId id="303" r:id="rId30"/>
    <p:sldId id="304" r:id="rId31"/>
    <p:sldId id="305" r:id="rId32"/>
    <p:sldId id="291" r:id="rId33"/>
    <p:sldId id="307" r:id="rId34"/>
    <p:sldId id="272" r:id="rId35"/>
  </p:sldIdLst>
  <p:sldSz cx="9144000" cy="5143500"/>
  <p:notesSz cx="5143500" cy="9144000"/>
  <p:custDataLst>
    <p:tags r:id="rId4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000"/>
    <a:srgbClr val="FF6F6F"/>
    <a:srgbClr val="FF7777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gs" Target="tags/tag14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291346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291346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slide" Target="slide21.xml"/><Relationship Id="rId4" Type="http://schemas.openxmlformats.org/officeDocument/2006/relationships/slide" Target="slide20.xml"/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slide" Target="slide21.xml"/><Relationship Id="rId4" Type="http://schemas.openxmlformats.org/officeDocument/2006/relationships/slide" Target="slide20.xml"/><Relationship Id="rId3" Type="http://schemas.openxmlformats.org/officeDocument/2006/relationships/slide" Target="slide19.xml"/><Relationship Id="rId2" Type="http://schemas.openxmlformats.org/officeDocument/2006/relationships/slide" Target="slide2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.xml"/><Relationship Id="rId5" Type="http://schemas.openxmlformats.org/officeDocument/2006/relationships/slide" Target="slide21.xml"/><Relationship Id="rId4" Type="http://schemas.openxmlformats.org/officeDocument/2006/relationships/slide" Target="slide20.xml"/><Relationship Id="rId3" Type="http://schemas.openxmlformats.org/officeDocument/2006/relationships/slide" Target="slide18.xml"/><Relationship Id="rId2" Type="http://schemas.openxmlformats.org/officeDocument/2006/relationships/slide" Target="slide23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slide" Target="slide21.xml"/><Relationship Id="rId4" Type="http://schemas.openxmlformats.org/officeDocument/2006/relationships/slide" Target="slide19.xml"/><Relationship Id="rId3" Type="http://schemas.openxmlformats.org/officeDocument/2006/relationships/slide" Target="slide18.xml"/><Relationship Id="rId2" Type="http://schemas.openxmlformats.org/officeDocument/2006/relationships/slide" Target="slide23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slide" Target="slide20.xml"/><Relationship Id="rId3" Type="http://schemas.openxmlformats.org/officeDocument/2006/relationships/slide" Target="slide18.xml"/><Relationship Id="rId2" Type="http://schemas.openxmlformats.org/officeDocument/2006/relationships/slide" Target="slide23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1.wav"/><Relationship Id="rId2" Type="http://schemas.openxmlformats.org/officeDocument/2006/relationships/slide" Target="slide24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2.wav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slide" Target="slide28.xml"/><Relationship Id="rId4" Type="http://schemas.openxmlformats.org/officeDocument/2006/relationships/slide" Target="slide27.xml"/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.xml"/><Relationship Id="rId5" Type="http://schemas.openxmlformats.org/officeDocument/2006/relationships/slide" Target="slide28.xml"/><Relationship Id="rId4" Type="http://schemas.openxmlformats.org/officeDocument/2006/relationships/slide" Target="slide27.xml"/><Relationship Id="rId3" Type="http://schemas.openxmlformats.org/officeDocument/2006/relationships/slide" Target="slide26.xml"/><Relationship Id="rId2" Type="http://schemas.openxmlformats.org/officeDocument/2006/relationships/slide" Target="slide30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slide" Target="slide28.xml"/><Relationship Id="rId4" Type="http://schemas.openxmlformats.org/officeDocument/2006/relationships/slide" Target="slide27.xml"/><Relationship Id="rId3" Type="http://schemas.openxmlformats.org/officeDocument/2006/relationships/slide" Target="slide25.xml"/><Relationship Id="rId2" Type="http://schemas.openxmlformats.org/officeDocument/2006/relationships/slide" Target="slide30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slide" Target="slide28.xml"/><Relationship Id="rId4" Type="http://schemas.openxmlformats.org/officeDocument/2006/relationships/slide" Target="slide26.xml"/><Relationship Id="rId3" Type="http://schemas.openxmlformats.org/officeDocument/2006/relationships/slide" Target="slide25.xml"/><Relationship Id="rId2" Type="http://schemas.openxmlformats.org/officeDocument/2006/relationships/slide" Target="slide29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1.xml"/><Relationship Id="rId5" Type="http://schemas.openxmlformats.org/officeDocument/2006/relationships/slide" Target="slide26.xml"/><Relationship Id="rId4" Type="http://schemas.openxmlformats.org/officeDocument/2006/relationships/slide" Target="slide27.xml"/><Relationship Id="rId3" Type="http://schemas.openxmlformats.org/officeDocument/2006/relationships/slide" Target="slide25.xml"/><Relationship Id="rId2" Type="http://schemas.openxmlformats.org/officeDocument/2006/relationships/slide" Target="slide30.xml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1.wav"/><Relationship Id="rId2" Type="http://schemas.openxmlformats.org/officeDocument/2006/relationships/slide" Target="slide3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2.wav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5.jpeg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4.jpeg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9" Type="http://schemas.openxmlformats.org/officeDocument/2006/relationships/image" Target="../media/image8.jpeg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image" Target="../media/image7.jpeg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image" Target="../media/image6.jpeg"/><Relationship Id="rId10" Type="http://schemas.openxmlformats.org/officeDocument/2006/relationships/tags" Target="../tags/tag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571500" y="19764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《再别康桥》——徐志摩的诗意告别</a:t>
            </a:r>
            <a:endParaRPr lang="en-US" sz="3700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Sails/Peregrine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主题深度解析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离别与怀念的情愫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24130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424113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情感基调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571500" y="2671763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《再别康桥》以淡淡的忧伤和深深的眷恋为情感基调，展现了作者对康桥的不舍与怀念。</a:t>
            </a: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3365500" y="2095500"/>
            <a:ext cx="24130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3365500" y="2424113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离别之痛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365500" y="2671763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通过"轻轻的我走了"与"悄悄的我走了"的反复，强调了离别的无奈与哀愁，表达了作者内心的挣扎与不舍。</a:t>
            </a:r>
            <a:endParaRPr lang="en-US" sz="1000" dirty="0"/>
          </a:p>
        </p:txBody>
      </p:sp>
      <p:sp>
        <p:nvSpPr>
          <p:cNvPr id="12" name="Text 9"/>
          <p:cNvSpPr/>
          <p:nvPr/>
        </p:nvSpPr>
        <p:spPr>
          <a:xfrm>
            <a:off x="6159500" y="2095500"/>
            <a:ext cx="24130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6159500" y="2424113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怀念之美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6159500" y="2671763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金柳、波光、彩虹等意象不仅描绘了康桥的美丽，也承载了作者对往昔时光的美好回忆与深切怀念。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自然与人文的交融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 t="8333" b="8333"/>
          <a:stretch>
            <a:fillRect/>
          </a:stretch>
        </p:blipFill>
        <p:spPr>
          <a:xfrm>
            <a:off x="571500" y="1714500"/>
            <a:ext cx="1714500" cy="14287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33337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自然之美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3581400"/>
            <a:ext cx="171450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《再别康桥》中，徐志摩以细腻笔触描绘康桥的自然风光，如金柳、波光、青荇，展现了一幅幅生动的画面，让读者仿佛置身其境。</a:t>
            </a:r>
            <a:endParaRPr lang="en-US" sz="1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 t="8333" b="8333"/>
          <a:stretch>
            <a:fillRect/>
          </a:stretch>
        </p:blipFill>
        <p:spPr>
          <a:xfrm>
            <a:off x="2667000" y="1714500"/>
            <a:ext cx="1714500" cy="14287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667000" y="33337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情感寄托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667000" y="3581400"/>
            <a:ext cx="171450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自然景观不仅是视觉享受，更是情感的载体。徐志摩将个人情感融入自然之中，使每一处景致都承载着他对康桥的深情与不舍。</a:t>
            </a:r>
            <a:endParaRPr lang="en-US" sz="1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 t="8333" b="8333"/>
          <a:stretch>
            <a:fillRect/>
          </a:stretch>
        </p:blipFill>
        <p:spPr>
          <a:xfrm>
            <a:off x="4762500" y="1714500"/>
            <a:ext cx="1714500" cy="14287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762500" y="33337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人文情怀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762500" y="3581400"/>
            <a:ext cx="171450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通过自然与人文的交织，诗歌传达了作者对生活的热爱、对美的追求以及对过往时光的怀念，展现了深厚的人文情怀。</a:t>
            </a:r>
            <a:endParaRPr lang="en-US" sz="1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rcRect t="8333" b="8333"/>
          <a:stretch>
            <a:fillRect/>
          </a:stretch>
        </p:blipFill>
        <p:spPr>
          <a:xfrm>
            <a:off x="6858000" y="1714500"/>
            <a:ext cx="1714500" cy="14287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858000" y="33337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意境营造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6858000" y="3581400"/>
            <a:ext cx="171450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自然与人文的融合，共同营造出一种超越现实的意境，使《再别康桥》不仅是一首离别之歌，更是一次心灵的旅行。</a:t>
            </a:r>
            <a:endParaRPr 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zh-CN" alt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理解</a:t>
            </a:r>
            <a:endParaRPr lang="zh-CN" altLang="en-US" sz="37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自然景观与情感表达的关联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金柳与新娘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43150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金柳在夕阳下如同新娘，象征美好而短暂的爱情，反映了作者对康桥美丽景色的深情与不舍。</a:t>
            </a:r>
            <a:endParaRPr lang="en-US" sz="1000" dirty="0"/>
          </a:p>
        </p:txBody>
      </p:sp>
      <p:sp>
        <p:nvSpPr>
          <p:cNvPr id="8" name="Text 5"/>
          <p:cNvSpPr/>
          <p:nvPr/>
        </p:nvSpPr>
        <p:spPr>
          <a:xfrm>
            <a:off x="3365500" y="209550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波光与艳影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365500" y="2343150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波光里的艳影在心头荡漾，通过自然景象的细腻描绘，传达了作者内心深处对康桥的怀念与眷恋。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6159500" y="209550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彩虹与梦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159500" y="2343150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彩虹似的梦揉碎在浮藻间，象征着作者在康桥度过的美好时光，以及即将离去时的复杂情感。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总结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22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25" y="28575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诗歌核心价值回顾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31594" y="1333500"/>
            <a:ext cx="476250" cy="4762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429125" y="19240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情感共鸣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4429125" y="217170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《再别康桥》以深情的笔触，触动人心的离别之痛，唤起读者对美好过往的怀念与不舍。</a:t>
            </a:r>
            <a:endParaRPr lang="en-US" sz="1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393781" y="1333500"/>
            <a:ext cx="476250" cy="4762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91313" y="19240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艺术审美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6691313" y="217170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细腻的语言与生动的意象，展现了徐志摩卓越的艺术才华，提升了读者的审美情趣。</a:t>
            </a:r>
            <a:endParaRPr lang="en-US" sz="10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31594" y="2990850"/>
            <a:ext cx="476250" cy="4762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429125" y="358140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文化传承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4429125" y="382905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此诗不仅反映了个人情感，也承载了时代精神，成为现代诗歌的经典之作，影响深远。</a:t>
            </a:r>
            <a:endParaRPr lang="en-US" sz="100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393781" y="2990850"/>
            <a:ext cx="476250" cy="47625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691313" y="358140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人生哲思</a:t>
            </a:r>
            <a:endParaRPr lang="en-US" sz="1200" dirty="0"/>
          </a:p>
        </p:txBody>
      </p:sp>
      <p:sp>
        <p:nvSpPr>
          <p:cNvPr id="18" name="Text 10"/>
          <p:cNvSpPr/>
          <p:nvPr/>
        </p:nvSpPr>
        <p:spPr>
          <a:xfrm>
            <a:off x="6691313" y="382905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通过对自然与人文的融合，诗歌启发我们思考生命的意义，以及人与自然的关系。</a:t>
            </a:r>
            <a:endParaRPr 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1975" y="30480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选择题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975" y="1045845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在《再别康桥》中，“金柳”被比喻成什么？</a:t>
            </a:r>
            <a:endParaRPr lang="zh-CN" altLang="en-US" sz="1400"/>
          </a:p>
          <a:p>
            <a:endParaRPr lang="zh-CN" altLang="en-US"/>
          </a:p>
        </p:txBody>
      </p:sp>
      <p:sp>
        <p:nvSpPr>
          <p:cNvPr id="20" name="圆角矩形 19">
            <a:hlinkClick r:id="rId2" action="ppaction://hlinksldjump"/>
          </p:cNvPr>
          <p:cNvSpPr/>
          <p:nvPr/>
        </p:nvSpPr>
        <p:spPr>
          <a:xfrm>
            <a:off x="561975" y="172593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A.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夕阳中的新娘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1" name="圆角矩形 20">
            <a:hlinkClick r:id="rId3" action="ppaction://hlinksldjump"/>
          </p:cNvPr>
          <p:cNvSpPr/>
          <p:nvPr/>
        </p:nvSpPr>
        <p:spPr>
          <a:xfrm>
            <a:off x="561975" y="236855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B.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清晨的露珠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2" name="圆角矩形 21">
            <a:hlinkClick r:id="rId4" action="ppaction://hlinksldjump"/>
          </p:cNvPr>
          <p:cNvSpPr/>
          <p:nvPr/>
        </p:nvSpPr>
        <p:spPr>
          <a:xfrm>
            <a:off x="561975" y="301117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C.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星空下的精灵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3" name="圆角矩形 22">
            <a:hlinkClick r:id="rId5" action="ppaction://hlinksldjump"/>
          </p:cNvPr>
          <p:cNvSpPr/>
          <p:nvPr/>
        </p:nvSpPr>
        <p:spPr>
          <a:xfrm>
            <a:off x="561975" y="365379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D.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夜晚的灯火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1975" y="30480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选择题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975" y="1045845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在《再别康桥》中，“金柳”被比喻成什么？</a:t>
            </a:r>
            <a:endParaRPr lang="zh-CN" altLang="en-US" sz="1400"/>
          </a:p>
          <a:p>
            <a:endParaRPr lang="zh-CN" altLang="en-US"/>
          </a:p>
        </p:txBody>
      </p:sp>
      <p:sp>
        <p:nvSpPr>
          <p:cNvPr id="20" name="圆角矩形 19">
            <a:hlinkClick r:id="rId2" action="ppaction://hlinksldjump"/>
          </p:cNvPr>
          <p:cNvSpPr/>
          <p:nvPr/>
        </p:nvSpPr>
        <p:spPr>
          <a:xfrm>
            <a:off x="561975" y="1725930"/>
            <a:ext cx="3765550" cy="546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  <a:effectLst>
            <a:outerShdw dist="38100" dir="18900000" algn="bl" rotWithShape="0">
              <a:schemeClr val="accent5">
                <a:lumMod val="60000"/>
                <a:lumOff val="40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A.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夕阳中的新娘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1" name="圆角矩形 20">
            <a:hlinkClick r:id="rId3" action="ppaction://hlinksldjump"/>
          </p:cNvPr>
          <p:cNvSpPr/>
          <p:nvPr/>
        </p:nvSpPr>
        <p:spPr>
          <a:xfrm>
            <a:off x="561975" y="236855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B.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清晨的露珠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2" name="圆角矩形 21">
            <a:hlinkClick r:id="rId4" action="ppaction://hlinksldjump"/>
          </p:cNvPr>
          <p:cNvSpPr/>
          <p:nvPr/>
        </p:nvSpPr>
        <p:spPr>
          <a:xfrm>
            <a:off x="561975" y="301117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C.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星空下的精灵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3" name="圆角矩形 22">
            <a:hlinkClick r:id="rId5" action="ppaction://hlinksldjump"/>
          </p:cNvPr>
          <p:cNvSpPr/>
          <p:nvPr/>
        </p:nvSpPr>
        <p:spPr>
          <a:xfrm>
            <a:off x="561975" y="365379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D.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夜晚的灯火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5715"/>
            <a:ext cx="9144000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1975" y="30480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选择题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975" y="1045845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在《再别康桥》中，“金柳”被比喻成什么？</a:t>
            </a:r>
            <a:endParaRPr lang="zh-CN" altLang="en-US" sz="1400"/>
          </a:p>
          <a:p>
            <a:endParaRPr lang="zh-CN" altLang="en-US"/>
          </a:p>
        </p:txBody>
      </p:sp>
      <p:sp>
        <p:nvSpPr>
          <p:cNvPr id="20" name="圆角矩形 19">
            <a:hlinkClick r:id="rId2" action="ppaction://hlinksldjump"/>
          </p:cNvPr>
          <p:cNvSpPr/>
          <p:nvPr/>
        </p:nvSpPr>
        <p:spPr>
          <a:xfrm>
            <a:off x="561975" y="2368550"/>
            <a:ext cx="3765550" cy="546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  <a:effectLst>
            <a:outerShdw dist="38100" dir="18900000" algn="bl" rotWithShape="0">
              <a:schemeClr val="accent5">
                <a:lumMod val="60000"/>
                <a:lumOff val="40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B.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清晨的露珠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1" name="圆角矩形 20">
            <a:hlinkClick r:id="rId3" action="ppaction://hlinksldjump"/>
          </p:cNvPr>
          <p:cNvSpPr/>
          <p:nvPr/>
        </p:nvSpPr>
        <p:spPr>
          <a:xfrm>
            <a:off x="561975" y="1722755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A.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夕阳中的新娘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2" name="圆角矩形 21">
            <a:hlinkClick r:id="rId4" action="ppaction://hlinksldjump"/>
          </p:cNvPr>
          <p:cNvSpPr/>
          <p:nvPr/>
        </p:nvSpPr>
        <p:spPr>
          <a:xfrm>
            <a:off x="561975" y="301117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C.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星空下的精灵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3" name="圆角矩形 22">
            <a:hlinkClick r:id="rId5" action="ppaction://hlinksldjump"/>
          </p:cNvPr>
          <p:cNvSpPr/>
          <p:nvPr/>
        </p:nvSpPr>
        <p:spPr>
          <a:xfrm>
            <a:off x="561975" y="365379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D.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夜晚的灯火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370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286250" y="10025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4752975" y="105965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诗歌背景与作者简介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752975" y="130730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4286250" y="163115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4752975" y="168830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诗歌文本赏析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52975" y="193595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2" name="Text 9"/>
          <p:cNvSpPr/>
          <p:nvPr/>
        </p:nvSpPr>
        <p:spPr>
          <a:xfrm>
            <a:off x="4286250" y="22598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4752975" y="231695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主题深度解析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4752975" y="256460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286250" y="288845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4752975" y="294560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理解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4752975" y="319325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8" name="Text 15"/>
          <p:cNvSpPr/>
          <p:nvPr/>
        </p:nvSpPr>
        <p:spPr>
          <a:xfrm>
            <a:off x="4286250" y="35171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800" dirty="0"/>
          </a:p>
        </p:txBody>
      </p:sp>
      <p:sp>
        <p:nvSpPr>
          <p:cNvPr id="19" name="Text 16"/>
          <p:cNvSpPr/>
          <p:nvPr/>
        </p:nvSpPr>
        <p:spPr>
          <a:xfrm>
            <a:off x="4752975" y="357425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总结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4752975" y="382190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5715"/>
            <a:ext cx="9144000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1975" y="30480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选择题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975" y="1045845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在《再别康桥》中，“金柳”被比喻成什么？</a:t>
            </a:r>
            <a:endParaRPr lang="zh-CN" altLang="en-US" sz="1400"/>
          </a:p>
          <a:p>
            <a:endParaRPr lang="zh-CN" altLang="en-US"/>
          </a:p>
        </p:txBody>
      </p:sp>
      <p:sp>
        <p:nvSpPr>
          <p:cNvPr id="20" name="圆角矩形 19">
            <a:hlinkClick r:id="rId2" action="ppaction://hlinksldjump"/>
          </p:cNvPr>
          <p:cNvSpPr/>
          <p:nvPr/>
        </p:nvSpPr>
        <p:spPr>
          <a:xfrm>
            <a:off x="561975" y="3011170"/>
            <a:ext cx="3765550" cy="546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  <a:effectLst>
            <a:outerShdw dist="38100" dir="18900000" algn="bl" rotWithShape="0">
              <a:schemeClr val="accent5">
                <a:lumMod val="60000"/>
                <a:lumOff val="40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C.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星空下的精灵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1" name="圆角矩形 20">
            <a:hlinkClick r:id="rId3" action="ppaction://hlinksldjump"/>
          </p:cNvPr>
          <p:cNvSpPr/>
          <p:nvPr/>
        </p:nvSpPr>
        <p:spPr>
          <a:xfrm>
            <a:off x="561975" y="1722755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A.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夕阳中的新娘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2" name="圆角矩形 21">
            <a:hlinkClick r:id="rId4" action="ppaction://hlinksldjump"/>
          </p:cNvPr>
          <p:cNvSpPr/>
          <p:nvPr/>
        </p:nvSpPr>
        <p:spPr>
          <a:xfrm>
            <a:off x="561975" y="236855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B.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清晨的露珠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3" name="圆角矩形 22">
            <a:hlinkClick r:id="rId5" action="ppaction://hlinksldjump"/>
          </p:cNvPr>
          <p:cNvSpPr/>
          <p:nvPr/>
        </p:nvSpPr>
        <p:spPr>
          <a:xfrm>
            <a:off x="561975" y="365379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D.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夜晚的灯火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5715"/>
            <a:ext cx="9144000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1975" y="30480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选择题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975" y="1045845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在《再别康桥》中，“金柳”被比喻成什么？</a:t>
            </a:r>
            <a:endParaRPr lang="zh-CN" altLang="en-US" sz="1400"/>
          </a:p>
          <a:p>
            <a:endParaRPr lang="zh-CN" altLang="en-US"/>
          </a:p>
        </p:txBody>
      </p:sp>
      <p:sp>
        <p:nvSpPr>
          <p:cNvPr id="20" name="圆角矩形 19">
            <a:hlinkClick r:id="rId2" action="ppaction://hlinksldjump"/>
          </p:cNvPr>
          <p:cNvSpPr/>
          <p:nvPr/>
        </p:nvSpPr>
        <p:spPr>
          <a:xfrm>
            <a:off x="561975" y="3653790"/>
            <a:ext cx="3765550" cy="546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  <a:effectLst>
            <a:outerShdw dist="38100" dir="18900000" algn="bl" rotWithShape="0">
              <a:schemeClr val="accent5">
                <a:lumMod val="60000"/>
                <a:lumOff val="40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D.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夜晚的灯火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1" name="圆角矩形 20">
            <a:hlinkClick r:id="rId3" action="ppaction://hlinksldjump"/>
          </p:cNvPr>
          <p:cNvSpPr/>
          <p:nvPr/>
        </p:nvSpPr>
        <p:spPr>
          <a:xfrm>
            <a:off x="561975" y="1722755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A.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夕阳中的新娘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2" name="圆角矩形 21">
            <a:hlinkClick r:id="rId4" action="ppaction://hlinksldjump"/>
          </p:cNvPr>
          <p:cNvSpPr/>
          <p:nvPr/>
        </p:nvSpPr>
        <p:spPr>
          <a:xfrm>
            <a:off x="561975" y="301117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C.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星空下的精灵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3" name="圆角矩形 22">
            <a:hlinkClick r:id="rId5" action="ppaction://hlinksldjump"/>
          </p:cNvPr>
          <p:cNvSpPr/>
          <p:nvPr/>
        </p:nvSpPr>
        <p:spPr>
          <a:xfrm>
            <a:off x="561975" y="236855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B.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清晨的露珠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1975" y="30480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选择题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975" y="1045845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在《再别康桥》中，“金柳”被比喻成什么？</a:t>
            </a:r>
            <a:endParaRPr lang="zh-CN" altLang="en-US" sz="1400"/>
          </a:p>
          <a:p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61975" y="1725930"/>
            <a:ext cx="3765550" cy="546100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outerShdw dist="38100" dir="18900000" algn="bl" rotWithShape="0">
              <a:schemeClr val="accent6">
                <a:lumMod val="60000"/>
                <a:lumOff val="40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A. </a:t>
            </a:r>
            <a:r>
              <a:rPr lang="zh-CN" altLang="en-US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夕阳中的新娘</a:t>
            </a:r>
            <a:endParaRPr lang="zh-CN" altLang="en-US" sz="1400" b="1">
              <a:solidFill>
                <a:schemeClr val="bg1"/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1975" y="2368550"/>
            <a:ext cx="3765550" cy="546100"/>
          </a:xfrm>
          <a:prstGeom prst="roundRect">
            <a:avLst/>
          </a:prstGeom>
          <a:solidFill>
            <a:srgbClr val="FF6F6F"/>
          </a:solidFill>
          <a:ln w="28575">
            <a:solidFill>
              <a:srgbClr val="FFAFAF"/>
            </a:solidFill>
          </a:ln>
          <a:effectLst>
            <a:outerShdw dist="38100" dir="18900000" algn="bl" rotWithShape="0">
              <a:srgbClr val="FF7777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B. </a:t>
            </a:r>
            <a:r>
              <a:rPr lang="zh-CN" altLang="en-US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清晨的露珠</a:t>
            </a:r>
            <a:endParaRPr lang="zh-CN" altLang="en-US" sz="1400" b="1">
              <a:solidFill>
                <a:schemeClr val="bg1"/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61975" y="3653790"/>
            <a:ext cx="3765550" cy="546100"/>
          </a:xfrm>
          <a:prstGeom prst="roundRect">
            <a:avLst/>
          </a:prstGeom>
          <a:solidFill>
            <a:srgbClr val="FF6F6F"/>
          </a:solidFill>
          <a:ln w="28575">
            <a:solidFill>
              <a:srgbClr val="FFAFAF"/>
            </a:solidFill>
          </a:ln>
          <a:effectLst>
            <a:outerShdw dist="38100" dir="18900000" algn="bl" rotWithShape="0">
              <a:srgbClr val="FF7777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D. </a:t>
            </a:r>
            <a:r>
              <a:rPr lang="zh-CN" altLang="en-US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夜晚的灯火</a:t>
            </a:r>
            <a:endParaRPr lang="zh-CN" altLang="en-US" sz="1400" b="1">
              <a:solidFill>
                <a:schemeClr val="bg1"/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1975" y="3011170"/>
            <a:ext cx="3765550" cy="546100"/>
          </a:xfrm>
          <a:prstGeom prst="roundRect">
            <a:avLst/>
          </a:prstGeom>
          <a:solidFill>
            <a:srgbClr val="FF6F6F"/>
          </a:solidFill>
          <a:ln w="28575">
            <a:solidFill>
              <a:srgbClr val="FFAFAF"/>
            </a:solidFill>
          </a:ln>
          <a:effectLst>
            <a:outerShdw dist="38100" dir="18900000" algn="bl" rotWithShape="0">
              <a:srgbClr val="FF7777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C. </a:t>
            </a:r>
            <a:r>
              <a:rPr lang="zh-CN" altLang="en-US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星空下的精灵</a:t>
            </a:r>
            <a:endParaRPr lang="zh-CN" altLang="en-US" sz="1400" b="1">
              <a:solidFill>
                <a:schemeClr val="bg1"/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10" name="圆角矩形 9">
            <a:hlinkClick r:id="rId2" tooltip="" action="ppaction://hlinksldjump"/>
          </p:cNvPr>
          <p:cNvSpPr/>
          <p:nvPr/>
        </p:nvSpPr>
        <p:spPr>
          <a:xfrm>
            <a:off x="9144000" y="3133090"/>
            <a:ext cx="4599940" cy="2010410"/>
          </a:xfrm>
          <a:prstGeom prst="roundRect">
            <a:avLst>
              <a:gd name="adj" fmla="val 8061"/>
            </a:avLst>
          </a:prstGeom>
          <a:solidFill>
            <a:srgbClr val="92D050"/>
          </a:solidFill>
          <a:ln>
            <a:noFill/>
          </a:ln>
          <a:effectLst>
            <a:outerShdw dist="38100" dir="10800000" algn="r" rotWithShape="0">
              <a:schemeClr val="accent6"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215900" tIns="215900" rIns="215900" bIns="215900" rtlCol="0" anchor="t" anchorCtr="0"/>
          <a:p>
            <a:pPr algn="l"/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泰裤辣！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解析：</a:t>
            </a:r>
            <a:r>
              <a:rPr lang="zh-CN" altLang="en-US" sz="1400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在诗中，“金柳”被比喻为“夕阳中的新娘”，这一比喻不仅增加了画面感，还赋予了自然景物一种温馨而又庄重的人格化色彩，体现了诗人对康桥美景的喜爱和怀念。（点击此处</a:t>
            </a:r>
            <a:r>
              <a:rPr lang="zh-CN" altLang="en-US" sz="1400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下一题）</a:t>
            </a:r>
            <a:endParaRPr lang="zh-CN" altLang="en-US" sz="1400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sndAc>
      <p:stSnd>
        <p:snd r:embed="rId3" name="9月16日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8125 0.000246914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1975" y="30480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选择题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975" y="1045845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在《再别康桥》中，“金柳”被比喻成什么？</a:t>
            </a:r>
            <a:endParaRPr lang="zh-CN" altLang="en-US" sz="1400"/>
          </a:p>
          <a:p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61975" y="1725930"/>
            <a:ext cx="3765550" cy="546100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outerShdw dist="38100" dir="18900000" algn="bl" rotWithShape="0">
              <a:schemeClr val="accent6">
                <a:lumMod val="60000"/>
                <a:lumOff val="40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A. </a:t>
            </a:r>
            <a:r>
              <a:rPr lang="zh-CN" altLang="en-US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夕阳中的新娘</a:t>
            </a:r>
            <a:endParaRPr lang="zh-CN" altLang="en-US" sz="1400" b="1">
              <a:solidFill>
                <a:schemeClr val="bg1"/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1975" y="2368550"/>
            <a:ext cx="3765550" cy="546100"/>
          </a:xfrm>
          <a:prstGeom prst="roundRect">
            <a:avLst/>
          </a:prstGeom>
          <a:solidFill>
            <a:srgbClr val="FF6F6F"/>
          </a:solidFill>
          <a:ln w="28575">
            <a:solidFill>
              <a:srgbClr val="FFAFAF"/>
            </a:solidFill>
          </a:ln>
          <a:effectLst>
            <a:outerShdw dist="38100" dir="18900000" algn="bl" rotWithShape="0">
              <a:srgbClr val="FF7777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B. </a:t>
            </a:r>
            <a:r>
              <a:rPr lang="zh-CN" altLang="en-US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清晨的露珠</a:t>
            </a:r>
            <a:endParaRPr lang="zh-CN" altLang="en-US" sz="1400" b="1">
              <a:solidFill>
                <a:schemeClr val="bg1"/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61975" y="3653790"/>
            <a:ext cx="3765550" cy="546100"/>
          </a:xfrm>
          <a:prstGeom prst="roundRect">
            <a:avLst/>
          </a:prstGeom>
          <a:solidFill>
            <a:srgbClr val="FF6F6F"/>
          </a:solidFill>
          <a:ln w="28575">
            <a:solidFill>
              <a:srgbClr val="FFAFAF"/>
            </a:solidFill>
          </a:ln>
          <a:effectLst>
            <a:outerShdw dist="38100" dir="18900000" algn="bl" rotWithShape="0">
              <a:srgbClr val="FF7777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D. </a:t>
            </a:r>
            <a:r>
              <a:rPr lang="zh-CN" altLang="en-US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夜晚的灯火</a:t>
            </a:r>
            <a:endParaRPr lang="zh-CN" altLang="en-US" sz="1400" b="1">
              <a:solidFill>
                <a:schemeClr val="bg1"/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1975" y="3011170"/>
            <a:ext cx="3765550" cy="546100"/>
          </a:xfrm>
          <a:prstGeom prst="roundRect">
            <a:avLst/>
          </a:prstGeom>
          <a:solidFill>
            <a:srgbClr val="FF6F6F"/>
          </a:solidFill>
          <a:ln w="28575">
            <a:solidFill>
              <a:srgbClr val="FFAFAF"/>
            </a:solidFill>
          </a:ln>
          <a:effectLst>
            <a:outerShdw dist="38100" dir="18900000" algn="bl" rotWithShape="0">
              <a:srgbClr val="FF7777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C. </a:t>
            </a:r>
            <a:r>
              <a:rPr lang="zh-CN" altLang="en-US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星空下的精灵</a:t>
            </a:r>
            <a:endParaRPr lang="zh-CN" altLang="en-US" sz="1400" b="1">
              <a:solidFill>
                <a:schemeClr val="bg1"/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144000" y="3133090"/>
            <a:ext cx="4599940" cy="2010410"/>
          </a:xfrm>
          <a:prstGeom prst="roundRect">
            <a:avLst>
              <a:gd name="adj" fmla="val 8061"/>
            </a:avLst>
          </a:prstGeom>
          <a:solidFill>
            <a:srgbClr val="FF6F6F"/>
          </a:solidFill>
          <a:ln>
            <a:noFill/>
          </a:ln>
          <a:effectLst>
            <a:outerShdw dist="38100" dir="10800000" algn="r" rotWithShape="0">
              <a:srgbClr val="FF7777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215900" tIns="215900" rIns="215900" bIns="215900" rtlCol="0" anchor="t" anchorCtr="0"/>
          <a:p>
            <a:pPr algn="l"/>
            <a:r>
              <a:rPr lang="zh-CN" altLang="en-US" b="1">
                <a:solidFill>
                  <a:srgbClr val="7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b="1">
                <a:solidFill>
                  <a:srgbClr val="7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7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不太好。</a:t>
            </a:r>
            <a:endParaRPr lang="zh-CN" altLang="en-US" b="1">
              <a:solidFill>
                <a:srgbClr val="76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>
              <a:solidFill>
                <a:srgbClr val="76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b="1">
                <a:solidFill>
                  <a:srgbClr val="7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解析：</a:t>
            </a:r>
            <a:r>
              <a:rPr lang="zh-CN" altLang="en-US" sz="1400" b="1">
                <a:solidFill>
                  <a:srgbClr val="7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在诗中，“金柳”被比喻为“夕阳中的新娘”，这一比喻不仅增加了画面感，还赋予了自然景物一种温馨而又庄重的人格化色彩，体现了诗人对康桥美景的喜爱和怀念。</a:t>
            </a:r>
            <a:endParaRPr lang="zh-CN" altLang="en-US" sz="1400" b="1">
              <a:solidFill>
                <a:srgbClr val="76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sndAc>
      <p:stSnd>
        <p:snd r:embed="rId2" name="9月16日 (1)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8125 0.000246914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1975" y="30480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选择题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975" y="10458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ym typeface="+mn-ea"/>
              </a:rPr>
              <a:t>下列哪一句诗没有出现在《再别康桥》中</a:t>
            </a:r>
            <a:r>
              <a:rPr lang="en-US" altLang="zh-CN" sz="1400" b="1">
                <a:sym typeface="+mn-ea"/>
              </a:rPr>
              <a:t>?</a:t>
            </a:r>
            <a:endParaRPr lang="en-US" altLang="zh-CN" sz="1400" b="1"/>
          </a:p>
        </p:txBody>
      </p:sp>
      <p:sp>
        <p:nvSpPr>
          <p:cNvPr id="20" name="圆角矩形 19">
            <a:hlinkClick r:id="rId2" action="ppaction://hlinksldjump"/>
          </p:cNvPr>
          <p:cNvSpPr/>
          <p:nvPr/>
        </p:nvSpPr>
        <p:spPr>
          <a:xfrm>
            <a:off x="561975" y="172593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A.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“轻轻的我走了，正如我轻轻的来。”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1" name="圆角矩形 20">
            <a:hlinkClick r:id="rId3" action="ppaction://hlinksldjump"/>
          </p:cNvPr>
          <p:cNvSpPr/>
          <p:nvPr/>
        </p:nvSpPr>
        <p:spPr>
          <a:xfrm>
            <a:off x="561975" y="236855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B.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“软泥上的青荇，油油的在水底招摇。”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2" name="圆角矩形 21">
            <a:hlinkClick r:id="rId4" action="ppaction://hlinksldjump"/>
          </p:cNvPr>
          <p:cNvSpPr/>
          <p:nvPr/>
        </p:nvSpPr>
        <p:spPr>
          <a:xfrm>
            <a:off x="561975" y="301117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C.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“那榆荫下的一潭，是天上虹。”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3" name="圆角矩形 22">
            <a:hlinkClick r:id="rId5" action="ppaction://hlinksldjump"/>
          </p:cNvPr>
          <p:cNvSpPr/>
          <p:nvPr/>
        </p:nvSpPr>
        <p:spPr>
          <a:xfrm>
            <a:off x="561975" y="365379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D.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“满载一船星辉，在星辉斑斓里放歌。”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1975" y="30480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选择题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975" y="1045845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ym typeface="+mn-ea"/>
              </a:rPr>
              <a:t>下列哪一句诗没有出现在《再别康桥》中</a:t>
            </a:r>
            <a:r>
              <a:rPr lang="en-US" altLang="zh-CN" sz="1400" b="1">
                <a:sym typeface="+mn-ea"/>
              </a:rPr>
              <a:t>?</a:t>
            </a:r>
            <a:endParaRPr lang="en-US" altLang="zh-CN" sz="1400" b="1"/>
          </a:p>
          <a:p>
            <a:endParaRPr lang="zh-CN" altLang="en-US"/>
          </a:p>
        </p:txBody>
      </p:sp>
      <p:sp>
        <p:nvSpPr>
          <p:cNvPr id="20" name="圆角矩形 19">
            <a:hlinkClick r:id="rId2" action="ppaction://hlinksldjump"/>
          </p:cNvPr>
          <p:cNvSpPr/>
          <p:nvPr/>
        </p:nvSpPr>
        <p:spPr>
          <a:xfrm>
            <a:off x="561975" y="1725930"/>
            <a:ext cx="3765550" cy="546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  <a:effectLst>
            <a:outerShdw dist="38100" dir="18900000" algn="bl" rotWithShape="0">
              <a:schemeClr val="accent5">
                <a:lumMod val="60000"/>
                <a:lumOff val="40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A.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“轻轻的我走了，正如我轻轻的来。”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1" name="圆角矩形 20">
            <a:hlinkClick r:id="rId3" action="ppaction://hlinksldjump"/>
          </p:cNvPr>
          <p:cNvSpPr/>
          <p:nvPr/>
        </p:nvSpPr>
        <p:spPr>
          <a:xfrm>
            <a:off x="561975" y="236855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B.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“软泥上的青荇，油油的在水底招摇。”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2" name="圆角矩形 21">
            <a:hlinkClick r:id="rId4" action="ppaction://hlinksldjump"/>
          </p:cNvPr>
          <p:cNvSpPr/>
          <p:nvPr/>
        </p:nvSpPr>
        <p:spPr>
          <a:xfrm>
            <a:off x="561975" y="301117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C.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“那榆荫下的一潭，是天上虹。”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3" name="圆角矩形 22">
            <a:hlinkClick r:id="rId5" action="ppaction://hlinksldjump"/>
          </p:cNvPr>
          <p:cNvSpPr/>
          <p:nvPr/>
        </p:nvSpPr>
        <p:spPr>
          <a:xfrm>
            <a:off x="561975" y="365379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D.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“满载一船星辉，在星辉斑斓里放歌。”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5715"/>
            <a:ext cx="9144000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1975" y="30480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选择题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975" y="10458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ym typeface="+mn-ea"/>
              </a:rPr>
              <a:t>下列哪一句诗没有出现在《再别康桥》中</a:t>
            </a:r>
            <a:r>
              <a:rPr lang="en-US" altLang="zh-CN" sz="1400" b="1">
                <a:sym typeface="+mn-ea"/>
              </a:rPr>
              <a:t>?</a:t>
            </a:r>
            <a:endParaRPr lang="zh-CN" altLang="en-US"/>
          </a:p>
        </p:txBody>
      </p:sp>
      <p:sp>
        <p:nvSpPr>
          <p:cNvPr id="20" name="圆角矩形 19">
            <a:hlinkClick r:id="rId2" action="ppaction://hlinksldjump"/>
          </p:cNvPr>
          <p:cNvSpPr/>
          <p:nvPr/>
        </p:nvSpPr>
        <p:spPr>
          <a:xfrm>
            <a:off x="561975" y="2368550"/>
            <a:ext cx="3765550" cy="546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  <a:effectLst>
            <a:outerShdw dist="38100" dir="18900000" algn="bl" rotWithShape="0">
              <a:schemeClr val="accent5">
                <a:lumMod val="60000"/>
                <a:lumOff val="40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B.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“软泥上的青荇，油油的在水底招摇。”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1" name="圆角矩形 20">
            <a:hlinkClick r:id="rId3" action="ppaction://hlinksldjump"/>
          </p:cNvPr>
          <p:cNvSpPr/>
          <p:nvPr/>
        </p:nvSpPr>
        <p:spPr>
          <a:xfrm>
            <a:off x="561975" y="1722755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A.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“轻轻的我走了，正如我轻轻的来。”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2" name="圆角矩形 21">
            <a:hlinkClick r:id="rId4" action="ppaction://hlinksldjump"/>
          </p:cNvPr>
          <p:cNvSpPr/>
          <p:nvPr/>
        </p:nvSpPr>
        <p:spPr>
          <a:xfrm>
            <a:off x="561975" y="301117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C.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“那榆荫下的一潭，是天上虹。”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3" name="圆角矩形 22">
            <a:hlinkClick r:id="rId5" action="ppaction://hlinksldjump"/>
          </p:cNvPr>
          <p:cNvSpPr/>
          <p:nvPr/>
        </p:nvSpPr>
        <p:spPr>
          <a:xfrm>
            <a:off x="561975" y="365379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D.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“满载一船星辉，在星辉斑斓里放歌。”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5715"/>
            <a:ext cx="9144000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1975" y="30480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选择题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975" y="10458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ym typeface="+mn-ea"/>
              </a:rPr>
              <a:t>下列哪一句诗没有出现在《再别康桥》中</a:t>
            </a:r>
            <a:r>
              <a:rPr lang="en-US" altLang="zh-CN" sz="1400" b="1">
                <a:sym typeface="+mn-ea"/>
              </a:rPr>
              <a:t>?</a:t>
            </a:r>
            <a:endParaRPr lang="zh-CN" altLang="en-US"/>
          </a:p>
        </p:txBody>
      </p:sp>
      <p:sp>
        <p:nvSpPr>
          <p:cNvPr id="20" name="圆角矩形 19">
            <a:hlinkClick r:id="rId2" action="ppaction://hlinksldjump"/>
          </p:cNvPr>
          <p:cNvSpPr/>
          <p:nvPr/>
        </p:nvSpPr>
        <p:spPr>
          <a:xfrm>
            <a:off x="561975" y="3011170"/>
            <a:ext cx="3765550" cy="546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  <a:effectLst>
            <a:outerShdw dist="38100" dir="18900000" algn="bl" rotWithShape="0">
              <a:schemeClr val="accent5">
                <a:lumMod val="60000"/>
                <a:lumOff val="40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C.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“那榆荫下的一潭，是天上虹。”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1" name="圆角矩形 20">
            <a:hlinkClick r:id="rId3" action="ppaction://hlinksldjump"/>
          </p:cNvPr>
          <p:cNvSpPr/>
          <p:nvPr/>
        </p:nvSpPr>
        <p:spPr>
          <a:xfrm>
            <a:off x="561975" y="1722755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A.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“轻轻的我走了，正如我轻轻的来。”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2" name="圆角矩形 21">
            <a:hlinkClick r:id="rId4" action="ppaction://hlinksldjump"/>
          </p:cNvPr>
          <p:cNvSpPr/>
          <p:nvPr/>
        </p:nvSpPr>
        <p:spPr>
          <a:xfrm>
            <a:off x="561975" y="236855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B.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“软泥上的青荇，油油的在水底招摇。”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3" name="圆角矩形 22">
            <a:hlinkClick r:id="rId5" action="ppaction://hlinksldjump"/>
          </p:cNvPr>
          <p:cNvSpPr/>
          <p:nvPr/>
        </p:nvSpPr>
        <p:spPr>
          <a:xfrm>
            <a:off x="561975" y="365379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D.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“满载一船星辉，在星辉斑斓里放歌。”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5715"/>
            <a:ext cx="9144000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1975" y="30480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选择题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975" y="10458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ym typeface="+mn-ea"/>
              </a:rPr>
              <a:t>下列哪一句诗没有出现在《再别康桥》中</a:t>
            </a:r>
            <a:r>
              <a:rPr lang="en-US" altLang="zh-CN" sz="1400" b="1">
                <a:sym typeface="+mn-ea"/>
              </a:rPr>
              <a:t>?</a:t>
            </a:r>
            <a:endParaRPr lang="zh-CN" altLang="en-US"/>
          </a:p>
        </p:txBody>
      </p:sp>
      <p:sp>
        <p:nvSpPr>
          <p:cNvPr id="20" name="圆角矩形 19">
            <a:hlinkClick r:id="rId2" action="ppaction://hlinksldjump"/>
          </p:cNvPr>
          <p:cNvSpPr/>
          <p:nvPr/>
        </p:nvSpPr>
        <p:spPr>
          <a:xfrm>
            <a:off x="561975" y="3653790"/>
            <a:ext cx="3765550" cy="5461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  <a:effectLst>
            <a:outerShdw dist="38100" dir="18900000" algn="bl" rotWithShape="0">
              <a:schemeClr val="accent5">
                <a:lumMod val="60000"/>
                <a:lumOff val="40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D.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“满载一船星辉，在星辉斑斓里放歌。”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1" name="圆角矩形 20">
            <a:hlinkClick r:id="rId3" action="ppaction://hlinksldjump"/>
          </p:cNvPr>
          <p:cNvSpPr/>
          <p:nvPr/>
        </p:nvSpPr>
        <p:spPr>
          <a:xfrm>
            <a:off x="561975" y="1722755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A.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“轻轻的我走了，正如我轻轻的来。”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2" name="圆角矩形 21">
            <a:hlinkClick r:id="rId4" action="ppaction://hlinksldjump"/>
          </p:cNvPr>
          <p:cNvSpPr/>
          <p:nvPr/>
        </p:nvSpPr>
        <p:spPr>
          <a:xfrm>
            <a:off x="561975" y="301117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C.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“那榆荫下的一潭，是天上虹。”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3" name="圆角矩形 22">
            <a:hlinkClick r:id="rId5" action="ppaction://hlinksldjump"/>
          </p:cNvPr>
          <p:cNvSpPr/>
          <p:nvPr/>
        </p:nvSpPr>
        <p:spPr>
          <a:xfrm>
            <a:off x="561975" y="2368550"/>
            <a:ext cx="3765550" cy="546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  <a:effectLst>
            <a:outerShdw dist="38100" dir="18900000" algn="bl" rotWithShape="0">
              <a:schemeClr val="bg1">
                <a:lumMod val="75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B.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“软泥上的青荇，油油的在水底招摇。”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1975" y="30480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选择题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975" y="10458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ym typeface="+mn-ea"/>
              </a:rPr>
              <a:t>下列哪一句诗没有出现在《再别康桥》中</a:t>
            </a:r>
            <a:r>
              <a:rPr lang="en-US" altLang="zh-CN" sz="1400" b="1">
                <a:sym typeface="+mn-ea"/>
              </a:rPr>
              <a:t>?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61975" y="3011170"/>
            <a:ext cx="3765550" cy="546100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outerShdw dist="38100" dir="18900000" algn="bl" rotWithShape="0">
              <a:schemeClr val="accent6">
                <a:lumMod val="60000"/>
                <a:lumOff val="40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C. </a:t>
            </a:r>
            <a:r>
              <a:rPr lang="zh-CN" altLang="en-US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“那榆荫下的一潭，是天上虹。”</a:t>
            </a:r>
            <a:endParaRPr lang="zh-CN" altLang="en-US" sz="1400" b="1">
              <a:solidFill>
                <a:schemeClr val="bg1"/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1975" y="2368550"/>
            <a:ext cx="3765550" cy="546100"/>
          </a:xfrm>
          <a:prstGeom prst="roundRect">
            <a:avLst/>
          </a:prstGeom>
          <a:solidFill>
            <a:srgbClr val="FF6F6F"/>
          </a:solidFill>
          <a:ln w="28575">
            <a:solidFill>
              <a:srgbClr val="FFAFAF"/>
            </a:solidFill>
          </a:ln>
          <a:effectLst>
            <a:outerShdw dist="38100" dir="18900000" algn="bl" rotWithShape="0">
              <a:srgbClr val="FF7777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B. </a:t>
            </a:r>
            <a:r>
              <a:rPr lang="zh-CN" altLang="en-US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“软泥上的青荇，油油的在水底招摇。”</a:t>
            </a:r>
            <a:endParaRPr lang="zh-CN" altLang="en-US" sz="1400" b="1">
              <a:solidFill>
                <a:schemeClr val="bg1"/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61975" y="3653790"/>
            <a:ext cx="3765550" cy="546100"/>
          </a:xfrm>
          <a:prstGeom prst="roundRect">
            <a:avLst/>
          </a:prstGeom>
          <a:solidFill>
            <a:srgbClr val="FF6F6F"/>
          </a:solidFill>
          <a:ln w="28575">
            <a:solidFill>
              <a:srgbClr val="FFAFAF"/>
            </a:solidFill>
          </a:ln>
          <a:effectLst>
            <a:outerShdw dist="38100" dir="18900000" algn="bl" rotWithShape="0">
              <a:srgbClr val="FF7777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D. </a:t>
            </a:r>
            <a:r>
              <a:rPr lang="zh-CN" altLang="en-US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“满载一船星辉，在星辉斑斓里放歌。”</a:t>
            </a:r>
            <a:endParaRPr lang="zh-CN" altLang="en-US" sz="1400" b="1">
              <a:solidFill>
                <a:schemeClr val="bg1"/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1975" y="1725930"/>
            <a:ext cx="3765550" cy="546100"/>
          </a:xfrm>
          <a:prstGeom prst="roundRect">
            <a:avLst/>
          </a:prstGeom>
          <a:solidFill>
            <a:srgbClr val="FF6F6F"/>
          </a:solidFill>
          <a:ln w="28575">
            <a:solidFill>
              <a:srgbClr val="FFAFAF"/>
            </a:solidFill>
          </a:ln>
          <a:effectLst>
            <a:outerShdw dist="38100" dir="18900000" algn="bl" rotWithShape="0">
              <a:srgbClr val="FF7777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A. </a:t>
            </a:r>
            <a:r>
              <a:rPr lang="zh-CN" altLang="en-US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“轻轻的我走了，正如我轻轻的来。”</a:t>
            </a:r>
            <a:endParaRPr lang="zh-CN" altLang="en-US" sz="1400" b="1">
              <a:solidFill>
                <a:schemeClr val="bg1"/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10" name="圆角矩形 9">
            <a:hlinkClick r:id="rId2" tooltip="" action="ppaction://hlinksldjump"/>
          </p:cNvPr>
          <p:cNvSpPr/>
          <p:nvPr/>
        </p:nvSpPr>
        <p:spPr>
          <a:xfrm>
            <a:off x="9144000" y="3133090"/>
            <a:ext cx="4599940" cy="2010410"/>
          </a:xfrm>
          <a:prstGeom prst="roundRect">
            <a:avLst>
              <a:gd name="adj" fmla="val 8061"/>
            </a:avLst>
          </a:prstGeom>
          <a:solidFill>
            <a:srgbClr val="92D050"/>
          </a:solidFill>
          <a:ln>
            <a:noFill/>
          </a:ln>
          <a:effectLst>
            <a:outerShdw dist="38100" dir="10800000" algn="r" rotWithShape="0">
              <a:schemeClr val="accent6"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215900" tIns="215900" rIns="215900" bIns="215900" rtlCol="0" anchor="t" anchorCtr="0"/>
          <a:p>
            <a:pPr algn="l"/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正道的光！</a:t>
            </a:r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解析：</a:t>
            </a:r>
            <a:r>
              <a:rPr lang="zh-CN" altLang="en-US" sz="1400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正确的诗句应该是“那榆荫下的一潭，不是清泉，是天上虹”。这句诗表达了作者对康桥的美丽景色的赞美，将一潭水比作天空中的彩虹，突显了其美丽与梦幻。（</a:t>
            </a:r>
            <a:r>
              <a:rPr lang="zh-CN" altLang="en-US" sz="1400" b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点击此处停止作答）</a:t>
            </a:r>
            <a:endParaRPr lang="zh-CN" altLang="en-US" sz="1400" b="1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sndAc>
      <p:stSnd>
        <p:snd r:embed="rId3" name="9月16日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8125 0.000246914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诗歌背景与作者简介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1975" y="30480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选择题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975" y="10458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ym typeface="+mn-ea"/>
              </a:rPr>
              <a:t>下列哪一句诗没有出现在《再别康桥》中</a:t>
            </a:r>
            <a:r>
              <a:rPr lang="en-US" altLang="zh-CN" sz="1400" b="1">
                <a:sym typeface="+mn-ea"/>
              </a:rPr>
              <a:t>?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144000" y="3133090"/>
            <a:ext cx="4599940" cy="2010410"/>
          </a:xfrm>
          <a:prstGeom prst="roundRect">
            <a:avLst>
              <a:gd name="adj" fmla="val 8061"/>
            </a:avLst>
          </a:prstGeom>
          <a:solidFill>
            <a:srgbClr val="FF6F6F"/>
          </a:solidFill>
          <a:ln>
            <a:noFill/>
          </a:ln>
          <a:effectLst>
            <a:outerShdw dist="38100" dir="10800000" algn="r" rotWithShape="0">
              <a:srgbClr val="FF7777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215900" tIns="215900" rIns="215900" bIns="215900" rtlCol="0" anchor="t" anchorCtr="0"/>
          <a:p>
            <a:pPr algn="l"/>
            <a:r>
              <a:rPr lang="zh-CN" altLang="en-US" b="1">
                <a:solidFill>
                  <a:srgbClr val="7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b="1">
                <a:solidFill>
                  <a:srgbClr val="7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7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你看看，</a:t>
            </a:r>
            <a:r>
              <a:rPr lang="zh-CN" altLang="en-US" b="1">
                <a:solidFill>
                  <a:srgbClr val="7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来你看看来。</a:t>
            </a:r>
            <a:endParaRPr lang="zh-CN" altLang="en-US" b="1">
              <a:solidFill>
                <a:srgbClr val="76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>
              <a:solidFill>
                <a:srgbClr val="76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b="1">
                <a:solidFill>
                  <a:srgbClr val="7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</a:t>
            </a:r>
            <a:r>
              <a:rPr lang="zh-CN" altLang="en-US" sz="1400" b="1">
                <a:solidFill>
                  <a:srgbClr val="76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正确的诗句应该是“那榆荫下的一潭，不是清泉，是天上虹”。这句诗表达了作者对康桥的美丽景色的赞美，将一潭水比作天空中的彩虹，突显了其美丽与梦幻。</a:t>
            </a:r>
            <a:endParaRPr lang="zh-CN" altLang="en-US" sz="1400" b="1">
              <a:solidFill>
                <a:srgbClr val="76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1975" y="3011170"/>
            <a:ext cx="3765550" cy="546100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  <a:effectLst>
            <a:outerShdw dist="38100" dir="18900000" algn="bl" rotWithShape="0">
              <a:schemeClr val="accent6">
                <a:lumMod val="60000"/>
                <a:lumOff val="40000"/>
                <a:alpha val="10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C. </a:t>
            </a:r>
            <a:r>
              <a:rPr lang="zh-CN" altLang="en-US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“那榆荫下的一潭，是天上虹。”</a:t>
            </a:r>
            <a:endParaRPr lang="zh-CN" altLang="en-US" sz="1400" b="1">
              <a:solidFill>
                <a:schemeClr val="bg1"/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1975" y="2368550"/>
            <a:ext cx="3765550" cy="546100"/>
          </a:xfrm>
          <a:prstGeom prst="roundRect">
            <a:avLst/>
          </a:prstGeom>
          <a:solidFill>
            <a:srgbClr val="FF6F6F"/>
          </a:solidFill>
          <a:ln w="28575">
            <a:solidFill>
              <a:srgbClr val="FFAFAF"/>
            </a:solidFill>
          </a:ln>
          <a:effectLst>
            <a:outerShdw dist="38100" dir="18900000" algn="bl" rotWithShape="0">
              <a:srgbClr val="FF7777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B. </a:t>
            </a:r>
            <a:r>
              <a:rPr lang="zh-CN" altLang="en-US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“软泥上的青荇，油油的在水底招摇。”</a:t>
            </a:r>
            <a:endParaRPr lang="zh-CN" altLang="en-US" sz="1400" b="1">
              <a:solidFill>
                <a:schemeClr val="bg1"/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61975" y="3653790"/>
            <a:ext cx="3765550" cy="546100"/>
          </a:xfrm>
          <a:prstGeom prst="roundRect">
            <a:avLst/>
          </a:prstGeom>
          <a:solidFill>
            <a:srgbClr val="FF6F6F"/>
          </a:solidFill>
          <a:ln w="28575">
            <a:solidFill>
              <a:srgbClr val="FFAFAF"/>
            </a:solidFill>
          </a:ln>
          <a:effectLst>
            <a:outerShdw dist="38100" dir="18900000" algn="bl" rotWithShape="0">
              <a:srgbClr val="FF7777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D. </a:t>
            </a:r>
            <a:r>
              <a:rPr lang="zh-CN" altLang="en-US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“满载一船星辉，在星辉斑斓里放歌。”</a:t>
            </a:r>
            <a:endParaRPr lang="zh-CN" altLang="en-US" sz="1400" b="1">
              <a:solidFill>
                <a:schemeClr val="bg1"/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61975" y="1725930"/>
            <a:ext cx="3765550" cy="546100"/>
          </a:xfrm>
          <a:prstGeom prst="roundRect">
            <a:avLst/>
          </a:prstGeom>
          <a:solidFill>
            <a:srgbClr val="FF6F6F"/>
          </a:solidFill>
          <a:ln w="28575">
            <a:solidFill>
              <a:srgbClr val="FFAFAF"/>
            </a:solidFill>
          </a:ln>
          <a:effectLst>
            <a:outerShdw dist="38100" dir="18900000" algn="bl" rotWithShape="0">
              <a:srgbClr val="FF7777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A. </a:t>
            </a:r>
            <a:r>
              <a:rPr lang="zh-CN" altLang="en-US" sz="1400" b="1">
                <a:solidFill>
                  <a:schemeClr val="bg1"/>
                </a:solidFill>
                <a:latin typeface="端正圆体" panose="02000503000000000000" charset="-122"/>
                <a:ea typeface="端正圆体" panose="02000503000000000000" charset="-122"/>
                <a:cs typeface="端正圆体" panose="02000503000000000000" charset="-122"/>
                <a:sym typeface="端正圆体" panose="02000503000000000000" charset="-122"/>
              </a:rPr>
              <a:t>“轻轻的我走了，正如我轻轻的来。”</a:t>
            </a:r>
            <a:endParaRPr lang="zh-CN" altLang="en-US" sz="1400" b="1">
              <a:solidFill>
                <a:schemeClr val="bg1"/>
              </a:solidFill>
              <a:latin typeface="端正圆体" panose="02000503000000000000" charset="-122"/>
              <a:ea typeface="端正圆体" panose="02000503000000000000" charset="-122"/>
              <a:cs typeface="端正圆体" panose="02000503000000000000" charset="-122"/>
              <a:sym typeface="端正圆体" panose="02000503000000000000" charset="-122"/>
            </a:endParaRPr>
          </a:p>
        </p:txBody>
      </p:sp>
    </p:spTree>
  </p:cSld>
  <p:clrMapOvr>
    <a:masterClrMapping/>
  </p:clrMapOvr>
  <p:transition>
    <p:sndAc>
      <p:stSnd>
        <p:snd r:embed="rId2" name="9月16日 (1)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8125 0.000246914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Powed By </a:t>
            </a:r>
            <a:r>
              <a:rPr 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Keynote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讲演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&amp; Microsoft Office 365 PowerPoint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lnSpc>
                <a:spcPts val="1700"/>
              </a:lnSpc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免责声明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&amp;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鸣谢：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lnSpc>
                <a:spcPts val="1700"/>
              </a:lnSpc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演示文稿内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所有图片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均为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AI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感谢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Ali Qwen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（阿里通义）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提供的扩散生成式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图片生成服务（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tongwen.aliyun.com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徐志摩的生平与创作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8333" b="8333"/>
          <a:stretch>
            <a:fillRect/>
          </a:stretch>
        </p:blipFill>
        <p:spPr>
          <a:xfrm>
            <a:off x="571500" y="1524000"/>
            <a:ext cx="1714500" cy="1428750"/>
          </a:xfrm>
          <a:prstGeom prst="rect">
            <a:avLst/>
          </a:prstGeom>
        </p:spPr>
      </p:pic>
      <p:sp>
        <p:nvSpPr>
          <p:cNvPr id="7" name="Text 3"/>
          <p:cNvSpPr/>
          <p:nvPr>
            <p:custDataLst>
              <p:tags r:id="rId4"/>
            </p:custDataLst>
          </p:nvPr>
        </p:nvSpPr>
        <p:spPr>
          <a:xfrm>
            <a:off x="666750" y="3143250"/>
            <a:ext cx="1524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生平简介</a:t>
            </a:r>
            <a:endParaRPr lang="en-US" sz="1200" dirty="0"/>
          </a:p>
        </p:txBody>
      </p:sp>
      <p:sp>
        <p:nvSpPr>
          <p:cNvPr id="8" name="Text 4"/>
          <p:cNvSpPr/>
          <p:nvPr>
            <p:custDataLst>
              <p:tags r:id="rId5"/>
            </p:custDataLst>
          </p:nvPr>
        </p:nvSpPr>
        <p:spPr>
          <a:xfrm>
            <a:off x="666750" y="3390900"/>
            <a:ext cx="1524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徐志摩，1897年生于浙江海宁，中国现代文学史上杰出的浪漫主义诗人。</a:t>
            </a:r>
            <a:endParaRPr lang="en-US" sz="1000" dirty="0"/>
          </a:p>
        </p:txBody>
      </p:sp>
      <p:pic>
        <p:nvPicPr>
          <p:cNvPr id="9" name="Image 2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8333" b="8333"/>
          <a:stretch>
            <a:fillRect/>
          </a:stretch>
        </p:blipFill>
        <p:spPr>
          <a:xfrm>
            <a:off x="2667000" y="1524000"/>
            <a:ext cx="1714500" cy="1428750"/>
          </a:xfrm>
          <a:prstGeom prst="rect">
            <a:avLst/>
          </a:prstGeom>
        </p:spPr>
      </p:pic>
      <p:sp>
        <p:nvSpPr>
          <p:cNvPr id="10" name="Text 5"/>
          <p:cNvSpPr/>
          <p:nvPr>
            <p:custDataLst>
              <p:tags r:id="rId8"/>
            </p:custDataLst>
          </p:nvPr>
        </p:nvSpPr>
        <p:spPr>
          <a:xfrm>
            <a:off x="2762250" y="3143250"/>
            <a:ext cx="1524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文学贡献</a:t>
            </a:r>
            <a:endParaRPr lang="en-US" sz="1200" dirty="0"/>
          </a:p>
        </p:txBody>
      </p:sp>
      <p:sp>
        <p:nvSpPr>
          <p:cNvPr id="11" name="Text 6"/>
          <p:cNvSpPr/>
          <p:nvPr>
            <p:custDataLst>
              <p:tags r:id="rId9"/>
            </p:custDataLst>
          </p:nvPr>
        </p:nvSpPr>
        <p:spPr>
          <a:xfrm>
            <a:off x="2762250" y="3390900"/>
            <a:ext cx="1524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其诗歌作品情感真挚，语言优美，对中国新诗发展影响深远。</a:t>
            </a:r>
            <a:endParaRPr lang="en-US" sz="1000" dirty="0"/>
          </a:p>
        </p:txBody>
      </p:sp>
      <p:pic>
        <p:nvPicPr>
          <p:cNvPr id="12" name="Image 3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t="8333" b="8333"/>
          <a:stretch>
            <a:fillRect/>
          </a:stretch>
        </p:blipFill>
        <p:spPr>
          <a:xfrm>
            <a:off x="4762500" y="1524000"/>
            <a:ext cx="1714500" cy="1428750"/>
          </a:xfrm>
          <a:prstGeom prst="rect">
            <a:avLst/>
          </a:prstGeom>
        </p:spPr>
      </p:pic>
      <p:sp>
        <p:nvSpPr>
          <p:cNvPr id="13" name="Text 7"/>
          <p:cNvSpPr/>
          <p:nvPr>
            <p:custDataLst>
              <p:tags r:id="rId12"/>
            </p:custDataLst>
          </p:nvPr>
        </p:nvSpPr>
        <p:spPr>
          <a:xfrm>
            <a:off x="4857750" y="3143250"/>
            <a:ext cx="1524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创作历程</a:t>
            </a:r>
            <a:endParaRPr lang="en-US" sz="1200" dirty="0"/>
          </a:p>
        </p:txBody>
      </p:sp>
      <p:sp>
        <p:nvSpPr>
          <p:cNvPr id="14" name="Text 8"/>
          <p:cNvSpPr/>
          <p:nvPr>
            <p:custDataLst>
              <p:tags r:id="rId13"/>
            </p:custDataLst>
          </p:nvPr>
        </p:nvSpPr>
        <p:spPr>
          <a:xfrm>
            <a:off x="4857750" y="3286125"/>
            <a:ext cx="152400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留学英美，深受西方文化熏陶，回国后积极参与新文化运动，创作多部经典诗集。</a:t>
            </a:r>
            <a:endParaRPr lang="en-US" sz="1000" dirty="0"/>
          </a:p>
        </p:txBody>
      </p:sp>
      <p:pic>
        <p:nvPicPr>
          <p:cNvPr id="15" name="Image 4" descr="preencoded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t="8333" b="8333"/>
          <a:stretch>
            <a:fillRect/>
          </a:stretch>
        </p:blipFill>
        <p:spPr>
          <a:xfrm>
            <a:off x="6858000" y="1524000"/>
            <a:ext cx="1714500" cy="1428750"/>
          </a:xfrm>
          <a:prstGeom prst="rect">
            <a:avLst/>
          </a:prstGeom>
        </p:spPr>
      </p:pic>
      <p:sp>
        <p:nvSpPr>
          <p:cNvPr id="16" name="Text 9"/>
          <p:cNvSpPr/>
          <p:nvPr>
            <p:custDataLst>
              <p:tags r:id="rId16"/>
            </p:custDataLst>
          </p:nvPr>
        </p:nvSpPr>
        <p:spPr>
          <a:xfrm>
            <a:off x="6953250" y="3143250"/>
            <a:ext cx="1524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代表作品</a:t>
            </a:r>
            <a:endParaRPr lang="en-US" sz="1200" dirty="0"/>
          </a:p>
        </p:txBody>
      </p:sp>
      <p:sp>
        <p:nvSpPr>
          <p:cNvPr id="17" name="Text 10"/>
          <p:cNvSpPr/>
          <p:nvPr>
            <p:custDataLst>
              <p:tags r:id="rId17"/>
            </p:custDataLst>
          </p:nvPr>
        </p:nvSpPr>
        <p:spPr>
          <a:xfrm>
            <a:off x="6953250" y="3390900"/>
            <a:ext cx="1524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《再别康桥》、《翡冷翠的一夜》等，展现其对爱情与自由的追求。</a:t>
            </a:r>
            <a:endParaRPr lang="en-US" sz="1000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rcRect b="33353"/>
        </p:blipFill>
        <p:spPr>
          <a:xfrm>
            <a:off x="571500" y="1524000"/>
            <a:ext cx="171450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《再别康桥》的创作背景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创作年代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4784CB"/>
          </a:solidFill>
        </p:spPr>
      </p:sp>
      <p:sp>
        <p:nvSpPr>
          <p:cNvPr id="8" name="Shape 5"/>
          <p:cNvSpPr/>
          <p:nvPr/>
        </p:nvSpPr>
        <p:spPr>
          <a:xfrm>
            <a:off x="16470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9" name="Text 6"/>
          <p:cNvSpPr/>
          <p:nvPr/>
        </p:nvSpPr>
        <p:spPr>
          <a:xfrm>
            <a:off x="533400" y="2719388"/>
            <a:ext cx="23368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1928年，徐志摩再次访问英国，重游剑桥，触发了对往昔岁月的无限怀念。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3251200" y="209550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情感缘起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43648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12" name="Text 9"/>
          <p:cNvSpPr/>
          <p:nvPr/>
        </p:nvSpPr>
        <p:spPr>
          <a:xfrm>
            <a:off x="3251200" y="2719388"/>
            <a:ext cx="23368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剑桥的美景与学术氛围，唤醒了诗人内心深处的情感，激发了创作灵感。</a:t>
            </a:r>
            <a:endParaRPr lang="en-US" sz="1000" dirty="0"/>
          </a:p>
        </p:txBody>
      </p:sp>
      <p:sp>
        <p:nvSpPr>
          <p:cNvPr id="13" name="Text 10"/>
          <p:cNvSpPr/>
          <p:nvPr/>
        </p:nvSpPr>
        <p:spPr>
          <a:xfrm>
            <a:off x="5969000" y="209550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离别情怀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4784CB"/>
          </a:solidFill>
        </p:spPr>
      </p:sp>
      <p:sp>
        <p:nvSpPr>
          <p:cNvPr id="15" name="Shape 12"/>
          <p:cNvSpPr/>
          <p:nvPr/>
        </p:nvSpPr>
        <p:spPr>
          <a:xfrm>
            <a:off x="70826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16" name="Text 13"/>
          <p:cNvSpPr/>
          <p:nvPr/>
        </p:nvSpPr>
        <p:spPr>
          <a:xfrm>
            <a:off x="5969000" y="2719388"/>
            <a:ext cx="23368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即将离开之际，诗人以诗寄情，表达了对康桥的依依不舍与深情告别。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《再别康桥》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4784CB"/>
          </a:solidFill>
        </p:spPr>
      </p:sp>
      <p:sp>
        <p:nvSpPr>
          <p:cNvPr id="17" name="文本框 16"/>
          <p:cNvSpPr txBox="1"/>
          <p:nvPr/>
        </p:nvSpPr>
        <p:spPr>
          <a:xfrm>
            <a:off x="571500" y="952500"/>
            <a:ext cx="1983740" cy="37077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ts val="1000"/>
              </a:spcAft>
            </a:pP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轻轻的我走了， 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正如我轻轻的来； 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我轻轻的招手， 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作别西天的云彩。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Aft>
                <a:spcPts val="1000"/>
              </a:spcAft>
            </a:pP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那河畔的金柳， 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是夕阳中的新娘； 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波光里的艳影， 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 b="0" i="0">
                <a:solidFill>
                  <a:srgbClr val="2C2C36"/>
                </a:solidFill>
                <a:latin typeface="-apple-system"/>
                <a:ea typeface="-apple-system"/>
              </a:rPr>
              <a:t>在我的心头荡漾。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Aft>
                <a:spcPts val="1000"/>
              </a:spcAft>
            </a:pP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55240" y="952500"/>
            <a:ext cx="2331085" cy="3707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软泥上的青荇， 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油油的在水底招摇； 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在康河的柔波里， 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我甘心做一条水草！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那榆荫下的一潭， 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不是清泉，是天上虹； 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揉碎在浮藻间， 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沉淀着彩虹似的梦。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Aft>
                <a:spcPts val="1000"/>
              </a:spcAft>
            </a:pP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86325" y="913130"/>
            <a:ext cx="2105025" cy="3707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寻梦？撑一支长篙， 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向青草更青处漫溯， 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满载一船星辉， 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在星辉斑斓里放歌。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但我不能放歌， 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悄悄是别离的笙箫； 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夏虫也为我沉默， 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沉默是今晚的康桥！</a:t>
            </a:r>
            <a:endParaRPr lang="zh-CN" altLang="en-US" sz="1600" b="0" i="0">
              <a:solidFill>
                <a:srgbClr val="2C2C36"/>
              </a:solidFill>
              <a:latin typeface="-apple-system"/>
              <a:ea typeface="-apple-system"/>
            </a:endParaRPr>
          </a:p>
          <a:p>
            <a:pPr marL="0" indent="0">
              <a:spcAft>
                <a:spcPts val="1000"/>
              </a:spcAft>
            </a:pP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91350" y="913130"/>
            <a:ext cx="2493010" cy="1460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悄悄的我走了， 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正如我悄悄的来； 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我挥一挥衣袖， 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  <a:p>
            <a:pPr marL="0" indent="0">
              <a:spcAft>
                <a:spcPts val="1000"/>
              </a:spcAft>
            </a:pPr>
            <a:r>
              <a:rPr lang="zh-CN" altLang="en-US" sz="1600">
                <a:solidFill>
                  <a:srgbClr val="2C2C36"/>
                </a:solidFill>
                <a:latin typeface="-apple-system"/>
                <a:ea typeface="-apple-system"/>
                <a:sym typeface="+mn-ea"/>
              </a:rPr>
              <a:t>不带走一片云彩。</a:t>
            </a:r>
            <a:endParaRPr lang="zh-CN" altLang="en-US" sz="1600">
              <a:solidFill>
                <a:srgbClr val="2C2C36"/>
              </a:solidFill>
              <a:latin typeface="-apple-system"/>
              <a:ea typeface="-apple-system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诗歌文本赏析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语言特点与意象解读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细腻语言之美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43150"/>
            <a:ext cx="171450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徐志摩运用细腻的语言，如"轻轻的我走了"，营造出一种轻盈而深沉的氛围，使读者仿佛能感受到诗人内心的微妙变化。</a:t>
            </a:r>
            <a:endParaRPr lang="en-US" sz="1000" dirty="0"/>
          </a:p>
        </p:txBody>
      </p:sp>
      <p:sp>
        <p:nvSpPr>
          <p:cNvPr id="8" name="Text 5"/>
          <p:cNvSpPr/>
          <p:nvPr/>
        </p:nvSpPr>
        <p:spPr>
          <a:xfrm>
            <a:off x="2667000" y="20955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丰富意象构建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2667000" y="2343150"/>
            <a:ext cx="171450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金柳、波光、青荇、彩虹、星辉等自然元素被赋予深厚的情感色彩，如将金柳比作新娘，生动展现了康桥的美丽与诗人的眷恋。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4762500" y="20955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情感与景致交融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62500" y="2343150"/>
            <a:ext cx="171450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通过对康桥自然景观的描绘，诗人巧妙地将自己的情感融入其中，如"我甘心做一条水草"，表达了对康桥的依恋与向往。</a:t>
            </a:r>
            <a:endParaRPr lang="en-US" sz="1000" dirty="0"/>
          </a:p>
        </p:txBody>
      </p:sp>
      <p:sp>
        <p:nvSpPr>
          <p:cNvPr id="12" name="Text 9"/>
          <p:cNvSpPr/>
          <p:nvPr/>
        </p:nvSpPr>
        <p:spPr>
          <a:xfrm>
            <a:off x="6858000" y="20955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象征手法运用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6858000" y="2343150"/>
            <a:ext cx="171450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诗歌中的彩虹、星辉不仅是自然景象，更是诗人梦想与希望的象征，它们在诗中沉淀，如同诗人内心深处的梦想与追求。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情感表达与文学手法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73969" y="1333500"/>
            <a:ext cx="476250" cy="4762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71500" y="19240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细腻情感流露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571500" y="217170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通过"轻轻的我走了"等诗句，展现作者离别时内心的微妙变化，情感细腻而深沉。</a:t>
            </a:r>
            <a:endParaRPr lang="en-US" sz="1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36156" y="1333500"/>
            <a:ext cx="476250" cy="4762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833688" y="19240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自然与情感共鸣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2833688" y="217170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金柳、波光、星辉等自然元素不仅美化了画面，也映射了作者内心的波动与不舍。</a:t>
            </a:r>
            <a:endParaRPr lang="en-US" sz="10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73969" y="2990850"/>
            <a:ext cx="476250" cy="4762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71500" y="358140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动静交织之美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571500" y="382905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静态的自然景观与动态的情感体验相辅相成，如"撑一支长篙"，动静之间，情感跃然纸上。</a:t>
            </a:r>
            <a:endParaRPr lang="en-US" sz="100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536156" y="2990850"/>
            <a:ext cx="476250" cy="47625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2833688" y="358140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反复修辞强化</a:t>
            </a:r>
            <a:endParaRPr lang="en-US" sz="1200" dirty="0"/>
          </a:p>
        </p:txBody>
      </p:sp>
      <p:sp>
        <p:nvSpPr>
          <p:cNvPr id="18" name="Text 10"/>
          <p:cNvSpPr/>
          <p:nvPr/>
        </p:nvSpPr>
        <p:spPr>
          <a:xfrm>
            <a:off x="2833688" y="382905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首尾呼应的"轻轻的我走了"，强化了离别的主题，使情感更加浓郁，令人回味无穷。</a:t>
            </a:r>
            <a:endParaRPr lang="en-US" sz="1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13,&quot;left&quot;:45,&quot;top&quot;:120,&quot;width&quot;:630}"/>
</p:tagLst>
</file>

<file path=ppt/tags/tag10.xml><?xml version="1.0" encoding="utf-8"?>
<p:tagLst xmlns:p="http://schemas.openxmlformats.org/presentationml/2006/main">
  <p:tag name="KSO_WM_DIAGRAM_VIRTUALLY_FRAME" val="{&quot;height&quot;:213,&quot;left&quot;:45,&quot;top&quot;:120,&quot;width&quot;:630}"/>
</p:tagLst>
</file>

<file path=ppt/tags/tag11.xml><?xml version="1.0" encoding="utf-8"?>
<p:tagLst xmlns:p="http://schemas.openxmlformats.org/presentationml/2006/main">
  <p:tag name="KSO_WM_DIAGRAM_VIRTUALLY_FRAME" val="{&quot;height&quot;:213,&quot;left&quot;:45,&quot;top&quot;:120,&quot;width&quot;:630}"/>
</p:tagLst>
</file>

<file path=ppt/tags/tag12.xml><?xml version="1.0" encoding="utf-8"?>
<p:tagLst xmlns:p="http://schemas.openxmlformats.org/presentationml/2006/main">
  <p:tag name="KSO_WM_DIAGRAM_VIRTUALLY_FRAME" val="{&quot;height&quot;:213,&quot;left&quot;:45,&quot;top&quot;:120,&quot;width&quot;:630}"/>
</p:tagLst>
</file>

<file path=ppt/tags/tag13.xml><?xml version="1.0" encoding="utf-8"?>
<p:tagLst xmlns:p="http://schemas.openxmlformats.org/presentationml/2006/main">
  <p:tag name="KSO_WM_DIAGRAM_VIRTUALLY_FRAME" val="{&quot;height&quot;:213,&quot;left&quot;:45,&quot;top&quot;:120,&quot;width&quot;:630}"/>
</p:tagLst>
</file>

<file path=ppt/tags/tag14.xml><?xml version="1.0" encoding="utf-8"?>
<p:tagLst xmlns:p="http://schemas.openxmlformats.org/presentationml/2006/main">
  <p:tag name="commondata" val="eyJoZGlkIjoiMWRkZTE1NWQ0NzlhN2IwOTgxODAwOGJhZjA0NzQ3YTYifQ=="/>
</p:tagLst>
</file>

<file path=ppt/tags/tag2.xml><?xml version="1.0" encoding="utf-8"?>
<p:tagLst xmlns:p="http://schemas.openxmlformats.org/presentationml/2006/main">
  <p:tag name="KSO_WM_DIAGRAM_VIRTUALLY_FRAME" val="{&quot;height&quot;:213,&quot;left&quot;:45,&quot;top&quot;:120,&quot;width&quot;:630}"/>
</p:tagLst>
</file>

<file path=ppt/tags/tag3.xml><?xml version="1.0" encoding="utf-8"?>
<p:tagLst xmlns:p="http://schemas.openxmlformats.org/presentationml/2006/main">
  <p:tag name="KSO_WM_DIAGRAM_VIRTUALLY_FRAME" val="{&quot;height&quot;:213,&quot;left&quot;:45,&quot;top&quot;:120,&quot;width&quot;:630}"/>
</p:tagLst>
</file>

<file path=ppt/tags/tag4.xml><?xml version="1.0" encoding="utf-8"?>
<p:tagLst xmlns:p="http://schemas.openxmlformats.org/presentationml/2006/main">
  <p:tag name="KSO_WM_DIAGRAM_VIRTUALLY_FRAME" val="{&quot;height&quot;:213,&quot;left&quot;:45,&quot;top&quot;:120,&quot;width&quot;:630}"/>
</p:tagLst>
</file>

<file path=ppt/tags/tag5.xml><?xml version="1.0" encoding="utf-8"?>
<p:tagLst xmlns:p="http://schemas.openxmlformats.org/presentationml/2006/main">
  <p:tag name="KSO_WM_DIAGRAM_VIRTUALLY_FRAME" val="{&quot;height&quot;:213,&quot;left&quot;:45,&quot;top&quot;:120,&quot;width&quot;:630}"/>
</p:tagLst>
</file>

<file path=ppt/tags/tag6.xml><?xml version="1.0" encoding="utf-8"?>
<p:tagLst xmlns:p="http://schemas.openxmlformats.org/presentationml/2006/main">
  <p:tag name="KSO_WM_DIAGRAM_VIRTUALLY_FRAME" val="{&quot;height&quot;:213,&quot;left&quot;:45,&quot;top&quot;:120,&quot;width&quot;:630}"/>
</p:tagLst>
</file>

<file path=ppt/tags/tag7.xml><?xml version="1.0" encoding="utf-8"?>
<p:tagLst xmlns:p="http://schemas.openxmlformats.org/presentationml/2006/main">
  <p:tag name="KSO_WM_DIAGRAM_VIRTUALLY_FRAME" val="{&quot;height&quot;:213,&quot;left&quot;:45,&quot;top&quot;:120,&quot;width&quot;:630}"/>
</p:tagLst>
</file>

<file path=ppt/tags/tag8.xml><?xml version="1.0" encoding="utf-8"?>
<p:tagLst xmlns:p="http://schemas.openxmlformats.org/presentationml/2006/main">
  <p:tag name="KSO_WM_DIAGRAM_VIRTUALLY_FRAME" val="{&quot;height&quot;:213,&quot;left&quot;:45,&quot;top&quot;:120,&quot;width&quot;:630}"/>
</p:tagLst>
</file>

<file path=ppt/tags/tag9.xml><?xml version="1.0" encoding="utf-8"?>
<p:tagLst xmlns:p="http://schemas.openxmlformats.org/presentationml/2006/main">
  <p:tag name="KSO_WM_DIAGRAM_VIRTUALLY_FRAME" val="{&quot;height&quot;:213,&quot;left&quot;:45,&quot;top&quot;:120,&quot;width&quot;:63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3392</Words>
  <Application>WPS 演示</Application>
  <PresentationFormat>On-screen Show (16:9)</PresentationFormat>
  <Paragraphs>424</Paragraphs>
  <Slides>31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微软雅黑</vt:lpstr>
      <vt:lpstr>-apple-system</vt:lpstr>
      <vt:lpstr>Segoe Print</vt:lpstr>
      <vt:lpstr>Calibri</vt:lpstr>
      <vt:lpstr>Arial Unicode MS</vt:lpstr>
      <vt:lpstr>等线</vt:lpstr>
      <vt:lpstr>端正圆体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小帆_Sails</cp:lastModifiedBy>
  <cp:revision>7</cp:revision>
  <dcterms:created xsi:type="dcterms:W3CDTF">2024-09-14T14:40:00Z</dcterms:created>
  <dcterms:modified xsi:type="dcterms:W3CDTF">2024-09-17T03:40:25Z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5ED66BEA4AFC4799A38B486FECC6BFAE_12</vt:lpwstr>
  </property>
  <property fmtid="{D5CDD505-2E9C-101B-9397-08002B2CF9AE}" pid="3" name="KSOProductBuildVer">
    <vt:lpwstr>2052-12.1.0.17857</vt:lpwstr>
  </property>
</Properties>
</file>