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6"/>
  </p:notesMasterIdLst>
  <p:handoutMasterIdLst>
    <p:handoutMasterId r:id="rId27"/>
  </p:handoutMasterIdLst>
  <p:sldIdLst>
    <p:sldId id="3825" r:id="rId5"/>
    <p:sldId id="3826" r:id="rId6"/>
    <p:sldId id="3851" r:id="rId7"/>
    <p:sldId id="3794" r:id="rId8"/>
    <p:sldId id="3854" r:id="rId9"/>
    <p:sldId id="3843" r:id="rId10"/>
    <p:sldId id="3836" r:id="rId11"/>
    <p:sldId id="3845" r:id="rId12"/>
    <p:sldId id="3855" r:id="rId13"/>
    <p:sldId id="3839" r:id="rId14"/>
    <p:sldId id="3846" r:id="rId15"/>
    <p:sldId id="3848" r:id="rId16"/>
    <p:sldId id="3849" r:id="rId17"/>
    <p:sldId id="3856" r:id="rId18"/>
    <p:sldId id="3850" r:id="rId19"/>
    <p:sldId id="3857" r:id="rId20"/>
    <p:sldId id="3842" r:id="rId21"/>
    <p:sldId id="3852" r:id="rId22"/>
    <p:sldId id="3853" r:id="rId23"/>
    <p:sldId id="3858" r:id="rId24"/>
    <p:sldId id="3828" r:id="rId2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曹 鑫阳" userId="4e9fc4323b67124e" providerId="LiveId" clId="{8D7B427F-1E99-4B85-822E-31483F2DC05E}"/>
    <pc:docChg chg="custSel modSld">
      <pc:chgData name="曹 鑫阳" userId="4e9fc4323b67124e" providerId="LiveId" clId="{8D7B427F-1E99-4B85-822E-31483F2DC05E}" dt="2022-06-30T00:45:22.310" v="41"/>
      <pc:docMkLst>
        <pc:docMk/>
      </pc:docMkLst>
      <pc:sldChg chg="addSp delSp modSp mod">
        <pc:chgData name="曹 鑫阳" userId="4e9fc4323b67124e" providerId="LiveId" clId="{8D7B427F-1E99-4B85-822E-31483F2DC05E}" dt="2022-06-30T00:40:05.345" v="29" actId="207"/>
        <pc:sldMkLst>
          <pc:docMk/>
          <pc:sldMk cId="2219092414" sldId="3842"/>
        </pc:sldMkLst>
        <pc:spChg chg="mod">
          <ac:chgData name="曹 鑫阳" userId="4e9fc4323b67124e" providerId="LiveId" clId="{8D7B427F-1E99-4B85-822E-31483F2DC05E}" dt="2022-06-30T00:40:05.345" v="29" actId="207"/>
          <ac:spMkLst>
            <pc:docMk/>
            <pc:sldMk cId="2219092414" sldId="3842"/>
            <ac:spMk id="2" creationId="{02A8BA07-7751-DC2E-FD89-0FDA9D412E83}"/>
          </ac:spMkLst>
        </pc:spChg>
        <pc:spChg chg="mod">
          <ac:chgData name="曹 鑫阳" userId="4e9fc4323b67124e" providerId="LiveId" clId="{8D7B427F-1E99-4B85-822E-31483F2DC05E}" dt="2022-06-30T00:39:38.890" v="23" actId="1076"/>
          <ac:spMkLst>
            <pc:docMk/>
            <pc:sldMk cId="2219092414" sldId="3842"/>
            <ac:spMk id="3" creationId="{E321A96D-239F-34E3-F822-CB2F23F5D3D7}"/>
          </ac:spMkLst>
        </pc:spChg>
        <pc:spChg chg="add mod ord">
          <ac:chgData name="曹 鑫阳" userId="4e9fc4323b67124e" providerId="LiveId" clId="{8D7B427F-1E99-4B85-822E-31483F2DC05E}" dt="2022-06-30T00:39:52.885" v="28" actId="167"/>
          <ac:spMkLst>
            <pc:docMk/>
            <pc:sldMk cId="2219092414" sldId="3842"/>
            <ac:spMk id="6" creationId="{2B6E6F2C-9684-EC8A-F0C4-1FA578620C5E}"/>
          </ac:spMkLst>
        </pc:spChg>
        <pc:picChg chg="add mod ord">
          <ac:chgData name="曹 鑫阳" userId="4e9fc4323b67124e" providerId="LiveId" clId="{8D7B427F-1E99-4B85-822E-31483F2DC05E}" dt="2022-06-30T00:39:34.093" v="22" actId="1076"/>
          <ac:picMkLst>
            <pc:docMk/>
            <pc:sldMk cId="2219092414" sldId="3842"/>
            <ac:picMk id="5" creationId="{9E91E18E-8FFE-CE12-CF91-E12976BDB5AC}"/>
          </ac:picMkLst>
        </pc:picChg>
        <pc:picChg chg="del">
          <ac:chgData name="曹 鑫阳" userId="4e9fc4323b67124e" providerId="LiveId" clId="{8D7B427F-1E99-4B85-822E-31483F2DC05E}" dt="2022-06-30T00:38:30.523" v="8" actId="478"/>
          <ac:picMkLst>
            <pc:docMk/>
            <pc:sldMk cId="2219092414" sldId="3842"/>
            <ac:picMk id="13" creationId="{43A0B1C6-C33D-7465-3243-E01363A683BC}"/>
          </ac:picMkLst>
        </pc:picChg>
      </pc:sldChg>
      <pc:sldChg chg="addSp delSp modSp mod">
        <pc:chgData name="曹 鑫阳" userId="4e9fc4323b67124e" providerId="LiveId" clId="{8D7B427F-1E99-4B85-822E-31483F2DC05E}" dt="2022-06-30T00:38:06.592" v="7" actId="1076"/>
        <pc:sldMkLst>
          <pc:docMk/>
          <pc:sldMk cId="3773310154" sldId="3845"/>
        </pc:sldMkLst>
        <pc:spChg chg="mod">
          <ac:chgData name="曹 鑫阳" userId="4e9fc4323b67124e" providerId="LiveId" clId="{8D7B427F-1E99-4B85-822E-31483F2DC05E}" dt="2022-06-30T00:38:06.592" v="7" actId="1076"/>
          <ac:spMkLst>
            <pc:docMk/>
            <pc:sldMk cId="3773310154" sldId="3845"/>
            <ac:spMk id="2" creationId="{02A8BA07-7751-DC2E-FD89-0FDA9D412E83}"/>
          </ac:spMkLst>
        </pc:spChg>
        <pc:picChg chg="add mod">
          <ac:chgData name="曹 鑫阳" userId="4e9fc4323b67124e" providerId="LiveId" clId="{8D7B427F-1E99-4B85-822E-31483F2DC05E}" dt="2022-06-30T00:37:58.142" v="4" actId="1076"/>
          <ac:picMkLst>
            <pc:docMk/>
            <pc:sldMk cId="3773310154" sldId="3845"/>
            <ac:picMk id="4" creationId="{CC40672C-F181-CCEB-3972-EAD72719B132}"/>
          </ac:picMkLst>
        </pc:picChg>
        <pc:picChg chg="del">
          <ac:chgData name="曹 鑫阳" userId="4e9fc4323b67124e" providerId="LiveId" clId="{8D7B427F-1E99-4B85-822E-31483F2DC05E}" dt="2022-06-30T00:36:59.140" v="0" actId="478"/>
          <ac:picMkLst>
            <pc:docMk/>
            <pc:sldMk cId="3773310154" sldId="3845"/>
            <ac:picMk id="10" creationId="{06036F84-36EA-77C0-B816-3DAEA58CA844}"/>
          </ac:picMkLst>
        </pc:picChg>
      </pc:sldChg>
      <pc:sldChg chg="addSp delSp modSp mod">
        <pc:chgData name="曹 鑫阳" userId="4e9fc4323b67124e" providerId="LiveId" clId="{8D7B427F-1E99-4B85-822E-31483F2DC05E}" dt="2022-06-30T00:45:22.310" v="41"/>
        <pc:sldMkLst>
          <pc:docMk/>
          <pc:sldMk cId="1892863261" sldId="3853"/>
        </pc:sldMkLst>
        <pc:spChg chg="mod">
          <ac:chgData name="曹 鑫阳" userId="4e9fc4323b67124e" providerId="LiveId" clId="{8D7B427F-1E99-4B85-822E-31483F2DC05E}" dt="2022-06-30T00:45:22.310" v="41"/>
          <ac:spMkLst>
            <pc:docMk/>
            <pc:sldMk cId="1892863261" sldId="3853"/>
            <ac:spMk id="2" creationId="{02A8BA07-7751-DC2E-FD89-0FDA9D412E83}"/>
          </ac:spMkLst>
        </pc:spChg>
        <pc:spChg chg="mod">
          <ac:chgData name="曹 鑫阳" userId="4e9fc4323b67124e" providerId="LiveId" clId="{8D7B427F-1E99-4B85-822E-31483F2DC05E}" dt="2022-06-30T00:45:19.670" v="40"/>
          <ac:spMkLst>
            <pc:docMk/>
            <pc:sldMk cId="1892863261" sldId="3853"/>
            <ac:spMk id="3" creationId="{E321A96D-239F-34E3-F822-CB2F23F5D3D7}"/>
          </ac:spMkLst>
        </pc:spChg>
        <pc:spChg chg="add mod ord">
          <ac:chgData name="曹 鑫阳" userId="4e9fc4323b67124e" providerId="LiveId" clId="{8D7B427F-1E99-4B85-822E-31483F2DC05E}" dt="2022-06-30T00:45:09.191" v="37" actId="167"/>
          <ac:spMkLst>
            <pc:docMk/>
            <pc:sldMk cId="1892863261" sldId="3853"/>
            <ac:spMk id="7" creationId="{100F2CE1-26EB-8170-909B-5C80FB51F767}"/>
          </ac:spMkLst>
        </pc:spChg>
        <pc:picChg chg="add mod ord">
          <ac:chgData name="曹 鑫阳" userId="4e9fc4323b67124e" providerId="LiveId" clId="{8D7B427F-1E99-4B85-822E-31483F2DC05E}" dt="2022-06-30T00:44:53.280" v="34" actId="167"/>
          <ac:picMkLst>
            <pc:docMk/>
            <pc:sldMk cId="1892863261" sldId="3853"/>
            <ac:picMk id="5" creationId="{BEAF12F2-0BBF-5409-0E79-AD9BA40C9455}"/>
          </ac:picMkLst>
        </pc:picChg>
        <pc:picChg chg="del">
          <ac:chgData name="曹 鑫阳" userId="4e9fc4323b67124e" providerId="LiveId" clId="{8D7B427F-1E99-4B85-822E-31483F2DC05E}" dt="2022-06-30T00:40:18.154" v="30" actId="478"/>
          <ac:picMkLst>
            <pc:docMk/>
            <pc:sldMk cId="1892863261" sldId="3853"/>
            <ac:picMk id="6" creationId="{925F427D-2A2C-EAB3-CEF1-132E5BE8AE4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EC18BC-8EC5-4BB0-9D97-EFDA9AAE8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DA268-72B3-403F-9112-474F65664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35D43-B27B-466F-B9D6-D943B2BAF90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2022/6/30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E6B4A-C2D7-4EF8-AC43-FFDF12051E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CAF20-3253-4179-BF3F-058B352733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2E2B-B9C6-4764-8408-7AA372C2A1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430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4A619A-2DB5-4594-A8DA-8CD7ACB1C875}" type="datetime1">
              <a:rPr lang="zh-CN" altLang="en-US" noProof="0" smtClean="0"/>
              <a:t>2022/6/30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0C6A29-4676-420C-BBE3-ACC2B80F64D4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798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91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62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109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502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89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017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54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8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椭圆形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中等大小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 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lnSpc>
                <a:spcPct val="110000"/>
              </a:lnSpc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lnSpc>
                <a:spcPct val="110000"/>
              </a:lnSpc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lnSpc>
                <a:spcPct val="110000"/>
              </a:lnSpc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片的引用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zh-CN" altLang="en-US" noProof="0"/>
              <a:t>演示文稿标题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US" altLang="zh-CN" noProof="0" smtClean="0"/>
              <a:pPr>
                <a:defRPr/>
              </a:pPr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1809" y="4654812"/>
            <a:ext cx="2565886" cy="630142"/>
          </a:xfrm>
        </p:spPr>
        <p:txBody>
          <a:bodyPr rtlCol="0"/>
          <a:lstStyle/>
          <a:p>
            <a:pPr rtl="0"/>
            <a:r>
              <a:rPr lang="zh-CN" altLang="en-US" sz="3500" dirty="0">
                <a:solidFill>
                  <a:srgbClr val="FFFFFF"/>
                </a:solidFill>
              </a:rPr>
              <a:t>对照组</a:t>
            </a:r>
            <a:endParaRPr lang="zh-CN" altLang="en-US" sz="35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5746" y="5777815"/>
            <a:ext cx="3861949" cy="39239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大胆假设，小心求证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DB902C-B74A-B812-7B0D-0314B0EF9AC8}"/>
              </a:ext>
            </a:extLst>
          </p:cNvPr>
          <p:cNvSpPr txBox="1"/>
          <p:nvPr/>
        </p:nvSpPr>
        <p:spPr>
          <a:xfrm flipH="1">
            <a:off x="4898005" y="2273671"/>
            <a:ext cx="7169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50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利用数据分析方法，</a:t>
            </a:r>
            <a:endParaRPr lang="en-US" altLang="zh-CN" sz="50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  <a:p>
            <a:pPr algn="r"/>
            <a:r>
              <a:rPr lang="zh-CN" altLang="en-US" sz="50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实现淘宝商品排行分析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5F3435-F69C-5470-19BB-D8E947CFDC05}"/>
              </a:ext>
            </a:extLst>
          </p:cNvPr>
          <p:cNvSpPr txBox="1"/>
          <p:nvPr/>
        </p:nvSpPr>
        <p:spPr>
          <a:xfrm>
            <a:off x="124305" y="4969883"/>
            <a:ext cx="2870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组长：陈翰正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代码：王庆琦、曹鑫阳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文档：郑臻翰、邹乐天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答辩：朱熠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数据处理（后端）部分展示</a:t>
            </a:r>
          </a:p>
        </p:txBody>
      </p:sp>
      <p:pic>
        <p:nvPicPr>
          <p:cNvPr id="11" name="内容占位符 10" descr="文本&#10;&#10;描述已自动生成">
            <a:extLst>
              <a:ext uri="{FF2B5EF4-FFF2-40B4-BE49-F238E27FC236}">
                <a16:creationId xmlns:a16="http://schemas.microsoft.com/office/drawing/2014/main" id="{210D1399-B3F8-CA61-C501-1D843D8D6D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198" b="4973"/>
          <a:stretch/>
        </p:blipFill>
        <p:spPr>
          <a:xfrm>
            <a:off x="838200" y="1825625"/>
            <a:ext cx="5181600" cy="4351338"/>
          </a:xfrm>
          <a:noFill/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1A96D-239F-34E3-F822-CB2F23F5D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0" dirty="0"/>
              <a:t>开发过程</a:t>
            </a:r>
            <a:endParaRPr lang="en-US" altLang="zh-CN" b="0" dirty="0"/>
          </a:p>
          <a:p>
            <a:r>
              <a:rPr lang="zh-CN" altLang="en-US" dirty="0"/>
              <a:t>项目进程启动第二日，后端部分使用 </a:t>
            </a:r>
            <a:r>
              <a:rPr lang="en-US" altLang="zh-CN" dirty="0"/>
              <a:t>requests </a:t>
            </a:r>
            <a:r>
              <a:rPr lang="zh-CN" altLang="en-US" dirty="0"/>
              <a:t>完成了淘宝的模拟登录程序。</a:t>
            </a:r>
            <a:endParaRPr lang="en-US" altLang="zh-CN" dirty="0"/>
          </a:p>
          <a:p>
            <a:r>
              <a:rPr lang="zh-CN" altLang="en-US" b="0" dirty="0"/>
              <a:t>但是：此模拟登陆程序触发了淘宝的反爬虫机制，导致在相应设备上需要提供手机验证码才能进行淘宝登录，模拟登录程序被迫搁置。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4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数据处理（后端）部分展示</a:t>
            </a:r>
          </a:p>
        </p:txBody>
      </p:sp>
      <p:pic>
        <p:nvPicPr>
          <p:cNvPr id="11" name="内容占位符 10" descr="文本&#10;&#10;描述已自动生成">
            <a:extLst>
              <a:ext uri="{FF2B5EF4-FFF2-40B4-BE49-F238E27FC236}">
                <a16:creationId xmlns:a16="http://schemas.microsoft.com/office/drawing/2014/main" id="{210D1399-B3F8-CA61-C501-1D843D8D6D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198" b="4973"/>
          <a:stretch/>
        </p:blipFill>
        <p:spPr>
          <a:xfrm>
            <a:off x="838200" y="1825625"/>
            <a:ext cx="5181600" cy="4351338"/>
          </a:xfrm>
          <a:noFill/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1A96D-239F-34E3-F822-CB2F23F5D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0" dirty="0"/>
              <a:t>开发过程</a:t>
            </a:r>
            <a:endParaRPr lang="en-US" altLang="zh-CN" b="0" dirty="0"/>
          </a:p>
          <a:p>
            <a:r>
              <a:rPr lang="zh-CN" altLang="en-US" dirty="0"/>
              <a:t>项目进程启动第二日，后端部分使用 </a:t>
            </a:r>
            <a:r>
              <a:rPr lang="en-US" altLang="zh-CN" dirty="0"/>
              <a:t>requests </a:t>
            </a:r>
            <a:r>
              <a:rPr lang="zh-CN" altLang="en-US" dirty="0"/>
              <a:t>完成了淘宝的模拟登录程序。</a:t>
            </a:r>
            <a:endParaRPr lang="en-US" altLang="zh-CN" dirty="0"/>
          </a:p>
          <a:p>
            <a:r>
              <a:rPr lang="zh-CN" altLang="en-US" b="0" dirty="0"/>
              <a:t>但是：此模拟登陆程序触发了淘宝的反爬虫机制，导致在相应设备上需要提供手机验证码才能进行淘宝登录，模拟登录程序被迫搁置。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图片 9" descr="图形用户界面&#10;&#10;中度可信度描述已自动生成">
            <a:extLst>
              <a:ext uri="{FF2B5EF4-FFF2-40B4-BE49-F238E27FC236}">
                <a16:creationId xmlns:a16="http://schemas.microsoft.com/office/drawing/2014/main" id="{1460662D-DE8B-8B8F-6401-18F8ED53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90688"/>
            <a:ext cx="6166248" cy="47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3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数据处理（后端）部分展示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1A96D-239F-34E3-F822-CB2F23F5D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开发过程</a:t>
            </a:r>
            <a:endParaRPr lang="en-US" altLang="zh-CN" b="0" dirty="0"/>
          </a:p>
          <a:p>
            <a:pPr>
              <a:lnSpc>
                <a:spcPct val="100000"/>
              </a:lnSpc>
            </a:pPr>
            <a:r>
              <a:rPr lang="zh-CN" altLang="en-US" dirty="0"/>
              <a:t>项目进程第三天开始，后端部分着手淘宝商品数据的爬取；并与前端部分的原型设计联动，逐步完善构思。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对于淘宝数据的爬取，后端部分使用了 </a:t>
            </a:r>
            <a:r>
              <a:rPr lang="en-US" altLang="zh-CN" dirty="0"/>
              <a:t>selenium </a:t>
            </a:r>
            <a:r>
              <a:rPr lang="zh-CN" altLang="en-US" dirty="0"/>
              <a:t>库；利用模拟用户输入的原理，对淘宝的数据进行读取并存储。</a:t>
            </a:r>
            <a:endParaRPr lang="en-US" altLang="zh-CN" dirty="0"/>
          </a:p>
        </p:txBody>
      </p:sp>
      <p:pic>
        <p:nvPicPr>
          <p:cNvPr id="12" name="内容占位符 11" descr="文本&#10;&#10;描述已自动生成">
            <a:extLst>
              <a:ext uri="{FF2B5EF4-FFF2-40B4-BE49-F238E27FC236}">
                <a16:creationId xmlns:a16="http://schemas.microsoft.com/office/drawing/2014/main" id="{A7A60EFE-67DA-7393-5B26-B6573F923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8040" y="1825625"/>
            <a:ext cx="4209919" cy="4351338"/>
          </a:xfrm>
          <a:noFill/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12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8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134" y="2009374"/>
            <a:ext cx="2639833" cy="2880678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后端部分成果展示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DDACA3-2692-E5AA-E8A8-E7F4E43D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150" y="426834"/>
            <a:ext cx="6522691" cy="6004332"/>
          </a:xfrm>
          <a:prstGeom prst="rect">
            <a:avLst/>
          </a:prstGeom>
          <a:noFill/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13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8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前后端整合部分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32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前后端整合部分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1A96D-239F-34E3-F822-CB2F23F5D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b="0" dirty="0"/>
              <a:t>开发过程</a:t>
            </a:r>
            <a:endParaRPr lang="en-US" altLang="zh-CN" sz="2600" b="0" dirty="0"/>
          </a:p>
          <a:p>
            <a:r>
              <a:rPr lang="zh-CN" altLang="en-US" sz="2600" dirty="0"/>
              <a:t>第五天开始，着手进行前端交互与后端数据部分的整合、完善。</a:t>
            </a:r>
            <a:endParaRPr lang="en-US" altLang="zh-CN" sz="2600" dirty="0"/>
          </a:p>
          <a:p>
            <a:r>
              <a:rPr lang="zh-CN" altLang="en-US" sz="2600" dirty="0"/>
              <a:t>在前后端部分的整合中，我们使用了 </a:t>
            </a:r>
            <a:r>
              <a:rPr lang="en-US" altLang="zh-CN" sz="2600" dirty="0"/>
              <a:t>flask </a:t>
            </a:r>
            <a:r>
              <a:rPr lang="zh-CN" altLang="en-US" sz="2600" dirty="0"/>
              <a:t>框架，此框架可用于前端</a:t>
            </a:r>
            <a:r>
              <a:rPr lang="en-US" altLang="zh-CN" sz="2600" dirty="0"/>
              <a:t>JavaScript</a:t>
            </a:r>
            <a:r>
              <a:rPr lang="zh-CN" altLang="en-US" sz="2600" dirty="0"/>
              <a:t>部分与后端</a:t>
            </a:r>
            <a:r>
              <a:rPr lang="en-US" altLang="zh-CN" sz="2600" dirty="0"/>
              <a:t>Python</a:t>
            </a:r>
            <a:r>
              <a:rPr lang="zh-CN" altLang="en-US" sz="2600" dirty="0"/>
              <a:t>部分程序之间的数据交互，借助此框架，我们实现了前后端的直接对接，保证了数据分析系统的可用性。</a:t>
            </a:r>
            <a:endParaRPr lang="en-US" altLang="zh-CN" sz="26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F874B8B-676E-8C7B-9DD0-2749D8282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44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  <a:noFill/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7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项目成品展示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54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B6E6F2C-9684-EC8A-F0C4-1FA578620C5E}"/>
              </a:ext>
            </a:extLst>
          </p:cNvPr>
          <p:cNvSpPr/>
          <p:nvPr/>
        </p:nvSpPr>
        <p:spPr>
          <a:xfrm>
            <a:off x="-62753" y="0"/>
            <a:ext cx="3020001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91E18E-8FFE-CE12-CF91-E12976BDB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48" y="1"/>
            <a:ext cx="9234752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43100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项目成品展示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1A96D-239F-34E3-F822-CB2F23F5D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353" y="218757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实现了价格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销量数据的柱状图可视化；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实现了评论条数的饼状图可视化；</a:t>
            </a:r>
            <a:endParaRPr lang="en-US" altLang="zh-CN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实现了全国范围内目标商品发货地分布的直观地图可视化。</a:t>
            </a:r>
            <a:endParaRPr lang="en-US" altLang="zh-CN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17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9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项目成品展示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1A96D-239F-34E3-F822-CB2F23F5D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实现了价格</a:t>
            </a:r>
            <a:r>
              <a:rPr lang="en-US" altLang="zh-CN" dirty="0"/>
              <a:t>-</a:t>
            </a:r>
            <a:r>
              <a:rPr lang="zh-CN" altLang="en-US" dirty="0"/>
              <a:t>销量数据的柱状图可视化；</a:t>
            </a:r>
            <a:endParaRPr lang="en-US" altLang="zh-CN" dirty="0"/>
          </a:p>
          <a:p>
            <a:r>
              <a:rPr lang="zh-CN" altLang="en-US" b="0" dirty="0"/>
              <a:t>实现了评论条数的饼状图可视化；</a:t>
            </a:r>
            <a:endParaRPr lang="en-US" altLang="zh-CN" b="0" dirty="0"/>
          </a:p>
          <a:p>
            <a:r>
              <a:rPr lang="zh-CN" altLang="en-US" b="0" dirty="0"/>
              <a:t>实现了全国范围内目标商品发货地分布的直观地图可视化。</a:t>
            </a:r>
            <a:endParaRPr lang="en-US" altLang="zh-CN" b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18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5984F-052B-7F98-AD5E-D72A78C8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430" y="1348559"/>
            <a:ext cx="4900085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8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00F2CE1-26EB-8170-909B-5C80FB51F767}"/>
              </a:ext>
            </a:extLst>
          </p:cNvPr>
          <p:cNvSpPr/>
          <p:nvPr/>
        </p:nvSpPr>
        <p:spPr>
          <a:xfrm>
            <a:off x="0" y="-71718"/>
            <a:ext cx="2348753" cy="6929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AF12F2-0BBF-5409-0E79-AD9BA40C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92" y="0"/>
            <a:ext cx="9876408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项目成品展示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1A96D-239F-34E3-F822-CB2F23F5D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实现了价格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销量数据的柱状图可视化；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实现了评论条数的饼状图可视化；</a:t>
            </a:r>
            <a:endParaRPr lang="en-US" altLang="zh-CN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实现了全国范围内目标商品发货地分布的直观地图可视化。</a:t>
            </a:r>
            <a:endParaRPr lang="en-US" altLang="zh-CN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19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6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2022/6/30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AB19F7-2182-4D69-C614-33D70098BC31}"/>
              </a:ext>
            </a:extLst>
          </p:cNvPr>
          <p:cNvSpPr txBox="1"/>
          <p:nvPr/>
        </p:nvSpPr>
        <p:spPr>
          <a:xfrm>
            <a:off x="688517" y="3167390"/>
            <a:ext cx="415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568BCE68-FB30-5B0E-8760-ADBF7CB72D32}"/>
              </a:ext>
            </a:extLst>
          </p:cNvPr>
          <p:cNvSpPr txBox="1">
            <a:spLocks/>
          </p:cNvSpPr>
          <p:nvPr/>
        </p:nvSpPr>
        <p:spPr>
          <a:xfrm>
            <a:off x="6170612" y="1716909"/>
            <a:ext cx="5183188" cy="394740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/>
              <a:t>项目简介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项目组成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前端开发过程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前端开发成果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后端开发过程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后端开发成果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前后端整合开发过程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成品展示</a:t>
            </a: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indent="304800" algn="just"/>
            <a:r>
              <a:rPr lang="zh-CN" altLang="zh-CN" dirty="0"/>
              <a:t>通过此次创新实践，小组成员不仅在代码能力、文档能力、展示能力方面得到了纵向的提升；而且拓展了知识的广度，开拓了视野，提高了自己的学习能力。相信经过本次项目实践课程的锻炼，我们的组员在未来的学习生活中将有更灵活的适应性、更强的问题解决能力和自主学习能力</a:t>
            </a:r>
            <a:r>
              <a:rPr lang="zh-CN" altLang="en-US" dirty="0"/>
              <a:t>。</a:t>
            </a: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2022/6/30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AB19F7-2182-4D69-C614-33D70098BC31}"/>
              </a:ext>
            </a:extLst>
          </p:cNvPr>
          <p:cNvSpPr txBox="1"/>
          <p:nvPr/>
        </p:nvSpPr>
        <p:spPr>
          <a:xfrm>
            <a:off x="714274" y="3106351"/>
            <a:ext cx="4155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项目心得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20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664" y="264541"/>
            <a:ext cx="3236976" cy="162763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chemeClr val="tx1"/>
                </a:solidFill>
                <a:cs typeface="+mn-cs"/>
              </a:rPr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lnSpc>
                <a:spcPct val="100000"/>
              </a:lnSpc>
              <a:buNone/>
            </a:pPr>
            <a:r>
              <a:rPr lang="zh-CN" altLang="en-US" dirty="0"/>
              <a:t>本项目通过爬虫技术、数据可视化技术，对指定关键词的淘宝商品进行分析，以直观的形式展示商品和商家的主要信息；为商家和消费者提供了简单易读的数据分析，帮助其更好的进行消费</a:t>
            </a:r>
            <a:r>
              <a:rPr lang="en-US" altLang="zh-CN" dirty="0"/>
              <a:t>/</a:t>
            </a:r>
            <a:r>
              <a:rPr lang="zh-CN" altLang="en-US" dirty="0"/>
              <a:t>商业决策。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2022/6/30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AB19F7-2182-4D69-C614-33D70098BC31}"/>
              </a:ext>
            </a:extLst>
          </p:cNvPr>
          <p:cNvSpPr txBox="1"/>
          <p:nvPr/>
        </p:nvSpPr>
        <p:spPr>
          <a:xfrm>
            <a:off x="823689" y="2877455"/>
            <a:ext cx="41552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利用数据分析方法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实现淘宝商品排行分析</a:t>
            </a:r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9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项目组成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8003" y="1652930"/>
            <a:ext cx="1786393" cy="814387"/>
          </a:xfrm>
        </p:spPr>
        <p:txBody>
          <a:bodyPr rtlCol="0"/>
          <a:lstStyle/>
          <a:p>
            <a:pPr rtl="0"/>
            <a:r>
              <a:rPr lang="zh-CN" altLang="en-US" dirty="0"/>
              <a:t>后端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505075"/>
            <a:ext cx="2438400" cy="3684588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zh-CN" altLang="en-US" sz="2400" dirty="0"/>
              <a:t>负责所需数据的爬取与处理。</a:t>
            </a:r>
            <a:endParaRPr lang="en-US" altLang="zh-CN" sz="2400" dirty="0"/>
          </a:p>
          <a:p>
            <a:pPr rtl="0">
              <a:lnSpc>
                <a:spcPct val="100000"/>
              </a:lnSpc>
            </a:pPr>
            <a:r>
              <a:rPr lang="zh-CN" altLang="en-US" dirty="0"/>
              <a:t>与前端协同开发，进行分部整合。</a:t>
            </a:r>
            <a:endParaRPr lang="zh-CN" altLang="en-US" sz="2400" dirty="0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EAC9A739-DD4A-FDF1-82EA-BD62A0E22B8A}"/>
              </a:ext>
            </a:extLst>
          </p:cNvPr>
          <p:cNvSpPr txBox="1">
            <a:spLocks/>
          </p:cNvSpPr>
          <p:nvPr/>
        </p:nvSpPr>
        <p:spPr>
          <a:xfrm>
            <a:off x="8153400" y="2505075"/>
            <a:ext cx="243840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跟进代码部分组员的实时进度并记录。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分析项目背景、项目可行性及功能需求、技术需求等。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5A6E722F-B7D3-14C0-83A1-0F83D4FC27D7}"/>
              </a:ext>
            </a:extLst>
          </p:cNvPr>
          <p:cNvSpPr txBox="1">
            <a:spLocks/>
          </p:cNvSpPr>
          <p:nvPr/>
        </p:nvSpPr>
        <p:spPr>
          <a:xfrm>
            <a:off x="990600" y="2514600"/>
            <a:ext cx="243840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负责用户交互页面的设计和制作。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与后端协同开发，进行分部整合。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6" name="文本占位符 4">
            <a:extLst>
              <a:ext uri="{FF2B5EF4-FFF2-40B4-BE49-F238E27FC236}">
                <a16:creationId xmlns:a16="http://schemas.microsoft.com/office/drawing/2014/main" id="{9467176A-28D5-0FC6-7CDC-6659FE5DFBC3}"/>
              </a:ext>
            </a:extLst>
          </p:cNvPr>
          <p:cNvSpPr txBox="1">
            <a:spLocks/>
          </p:cNvSpPr>
          <p:nvPr/>
        </p:nvSpPr>
        <p:spPr>
          <a:xfrm>
            <a:off x="1316603" y="1621632"/>
            <a:ext cx="1786393" cy="814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前端</a:t>
            </a:r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DE031A0F-35FA-2EC2-EAFC-DA6DBCFF1028}"/>
              </a:ext>
            </a:extLst>
          </p:cNvPr>
          <p:cNvSpPr txBox="1">
            <a:spLocks/>
          </p:cNvSpPr>
          <p:nvPr/>
        </p:nvSpPr>
        <p:spPr>
          <a:xfrm>
            <a:off x="8479403" y="1652929"/>
            <a:ext cx="1786393" cy="814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前端部分展示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73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前端部分展示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1A96D-239F-34E3-F822-CB2F23F5D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开发过程</a:t>
            </a:r>
            <a:endParaRPr lang="en-US" altLang="zh-CN" dirty="0"/>
          </a:p>
          <a:p>
            <a:r>
              <a:rPr lang="zh-CN" altLang="en-US" b="0" dirty="0"/>
              <a:t>项目前期对项目特性、项目需求进行初步分析后，设计了初步的原型概念图。</a:t>
            </a:r>
            <a:endParaRPr lang="en-US" altLang="zh-CN" b="0" dirty="0"/>
          </a:p>
          <a:p>
            <a:r>
              <a:rPr lang="zh-CN" altLang="en-US" dirty="0"/>
              <a:t>此原型</a:t>
            </a:r>
            <a:r>
              <a:rPr lang="zh-CN" altLang="en-US" b="0" dirty="0"/>
              <a:t>为之后的前端开发工作提供了方向，设立了参考模板；同时为后端的数据采集、处理工作阐明了具体要求。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1DB22ED-A60D-2ADF-E7D1-36E2892B88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04320"/>
            <a:ext cx="5181600" cy="3393948"/>
          </a:xfrm>
          <a:noFill/>
        </p:spPr>
      </p:pic>
      <p:sp>
        <p:nvSpPr>
          <p:cNvPr id="22" name="Date Placeholder 4">
            <a:extLst>
              <a:ext uri="{FF2B5EF4-FFF2-40B4-BE49-F238E27FC236}">
                <a16:creationId xmlns:a16="http://schemas.microsoft.com/office/drawing/2014/main" id="{E956DD19-2BBD-14BF-9ADA-E87CE8AB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altLang="zh-CN" noProof="0" dirty="0">
                <a:solidFill>
                  <a:prstClr val="black">
                    <a:tint val="75000"/>
                  </a:prstClr>
                </a:solidFill>
              </a:rPr>
              <a:t>2022/6/30</a:t>
            </a:r>
            <a:endParaRPr lang="zh-CN" altLang="en-US" noProof="0" dirty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84857F-3015-2125-A26C-404CF440DB41}"/>
              </a:ext>
            </a:extLst>
          </p:cNvPr>
          <p:cNvSpPr txBox="1"/>
          <p:nvPr/>
        </p:nvSpPr>
        <p:spPr>
          <a:xfrm>
            <a:off x="8409354" y="58426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原型概念图</a:t>
            </a:r>
          </a:p>
        </p:txBody>
      </p:sp>
    </p:spTree>
    <p:extLst>
      <p:ext uri="{BB962C8B-B14F-4D97-AF65-F5344CB8AC3E}">
        <p14:creationId xmlns:p14="http://schemas.microsoft.com/office/powerpoint/2010/main" val="134706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前端部分展示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D8A8EF2-8DA4-3017-1148-3E69E80DD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9199"/>
            <a:ext cx="5181600" cy="3044190"/>
          </a:xfrm>
          <a:prstGeom prst="rect">
            <a:avLst/>
          </a:prstGeom>
          <a:noFill/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1A96D-239F-34E3-F822-CB2F23F5D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b="0" dirty="0"/>
              <a:t>开发过程</a:t>
            </a:r>
            <a:endParaRPr lang="en-US" altLang="zh-CN" b="0" dirty="0"/>
          </a:p>
          <a:p>
            <a:r>
              <a:rPr lang="zh-CN" altLang="en-US" dirty="0"/>
              <a:t>在前期的原型设计图基础上，使用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CSS</a:t>
            </a:r>
            <a:r>
              <a:rPr lang="zh-CN" altLang="en-US" dirty="0"/>
              <a:t>，进行了交互端</a:t>
            </a:r>
            <a:r>
              <a:rPr lang="en-US" altLang="zh-CN" dirty="0"/>
              <a:t>UI</a:t>
            </a:r>
            <a:r>
              <a:rPr lang="zh-CN" altLang="en-US" dirty="0"/>
              <a:t>页面的初步开发。</a:t>
            </a:r>
            <a:endParaRPr lang="en-US" altLang="zh-CN" dirty="0"/>
          </a:p>
          <a:p>
            <a:r>
              <a:rPr lang="zh-CN" altLang="en-US" dirty="0"/>
              <a:t>同时，导入后端部分爬取的淘宝商品数据，初步实现了淘宝商品数据的可视化分析。</a:t>
            </a:r>
            <a:endParaRPr lang="en-US" altLang="zh-CN" b="0" dirty="0"/>
          </a:p>
          <a:p>
            <a:endParaRPr lang="zh-CN" altLang="en-US" b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8BA07-7751-DC2E-FD89-0FDA9D41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548"/>
            <a:ext cx="10515600" cy="1325563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前端部分</a:t>
            </a:r>
            <a:br>
              <a:rPr lang="en-US" altLang="zh-CN" dirty="0"/>
            </a:br>
            <a:r>
              <a:rPr lang="zh-CN" altLang="en-US" dirty="0"/>
              <a:t>成果展示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978AAF-5A66-E174-FE30-9663205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40672C-F181-CCEB-3972-EAD72719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71" y="390860"/>
            <a:ext cx="8032929" cy="59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rgbClr val="FFFFFF"/>
                </a:solidFill>
              </a:rPr>
              <a:t>后端部分展示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72631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0_TF78504181_Win32" id="{1598ABF4-0FD6-445B-860C-89ACF0EABCA8}" vid="{E19FA4AC-A14B-41C0-979F-CDA3736055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{F9F4DAC8-A5E7-401F-9BEA-168E08795CA3}tf78504181_win32</Template>
  <TotalTime>408</TotalTime>
  <Words>811</Words>
  <Application>Microsoft Office PowerPoint</Application>
  <PresentationFormat>宽屏</PresentationFormat>
  <Paragraphs>106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Microsoft YaHei UI</vt:lpstr>
      <vt:lpstr>Arial</vt:lpstr>
      <vt:lpstr>Avenir Next LT Pro</vt:lpstr>
      <vt:lpstr>Calibri</vt:lpstr>
      <vt:lpstr>ShapesVTI</vt:lpstr>
      <vt:lpstr>对照组</vt:lpstr>
      <vt:lpstr>PowerPoint 演示文稿</vt:lpstr>
      <vt:lpstr>项目简介</vt:lpstr>
      <vt:lpstr>项目组成</vt:lpstr>
      <vt:lpstr>前端部分展示</vt:lpstr>
      <vt:lpstr>前端部分展示</vt:lpstr>
      <vt:lpstr>前端部分展示</vt:lpstr>
      <vt:lpstr>前端部分 成果展示</vt:lpstr>
      <vt:lpstr>后端部分展示</vt:lpstr>
      <vt:lpstr>数据处理（后端）部分展示</vt:lpstr>
      <vt:lpstr>数据处理（后端）部分展示</vt:lpstr>
      <vt:lpstr>数据处理（后端）部分展示</vt:lpstr>
      <vt:lpstr>后端部分成果展示</vt:lpstr>
      <vt:lpstr>前后端整合部分</vt:lpstr>
      <vt:lpstr>前后端整合部分</vt:lpstr>
      <vt:lpstr>项目成品展示</vt:lpstr>
      <vt:lpstr>项目成品展示</vt:lpstr>
      <vt:lpstr>项目成品展示</vt:lpstr>
      <vt:lpstr>项目成品展示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对照组</dc:title>
  <dc:creator>朱熠</dc:creator>
  <cp:lastModifiedBy>曹 鑫阳</cp:lastModifiedBy>
  <cp:revision>7</cp:revision>
  <dcterms:created xsi:type="dcterms:W3CDTF">2022-06-28T00:28:17Z</dcterms:created>
  <dcterms:modified xsi:type="dcterms:W3CDTF">2022-06-30T00:45:33Z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