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/>
              <a:t>rappelle du sujet  couleur/futur science-fiction/rêve</a:t>
            </a:r>
            <a:br>
              <a:rPr lang="fr" sz="1800"/>
            </a:br>
            <a:r>
              <a:rPr lang="fr" sz="1800"/>
              <a:t>mise en relief avec le marron/contrasté vieux/nouveau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assez electronique tres droit / rien n’est laissé au hasard / lisible “ empattements ” /  simple dans le thème / côté littéraire 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site statique qui veut retranscrire l'ambiance de la science fiction tout en gardant le côté littéraire de la BU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page accueil a gauche on retrouve la descrip et l'accès au 4 articles + autre projet caroussel  / comme dans le menu / découper en 2 partie description générale / articles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bloc autre projet accès à tous / titre intriguant avec l’auteur.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Logo: littéraire / piscine pour la vague bleu O non complet pour symboliser l’accès à qqch de nouveau.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haut de page : sticky un accès directe a tout / accessible simple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bas de page : accès a different reseau sociaux qui redirigeront vers le facebook / twitter de l’ IUT et la Frigo TV pour youtube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255275"/>
            <a:ext cx="8520600" cy="87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Presentation Maquette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031825" y="1226700"/>
            <a:ext cx="4275000" cy="391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fr"/>
              <a:t>Sommaire :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fr"/>
              <a:t>Charte Graphique: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- Harmonie Colorée</a:t>
            </a:r>
            <a:br>
              <a:rPr lang="fr"/>
            </a:br>
            <a:r>
              <a:rPr lang="fr"/>
              <a:t>	- Typographies</a:t>
            </a: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457200"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Maquettes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60625" y="0"/>
            <a:ext cx="1778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D9D9D9"/>
                </a:solidFill>
              </a:rPr>
              <a:t>Alban Pierson B2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550" y="4015050"/>
            <a:ext cx="826824" cy="95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7629725" y="4415925"/>
            <a:ext cx="677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EFEFEF"/>
                </a:solidFill>
              </a:rPr>
              <a:t>1/6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00" y="1711354"/>
            <a:ext cx="3264625" cy="202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Charte graphique : Harmonie Colorée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364400" y="1314150"/>
            <a:ext cx="4256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Bleu et turquoise 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Rêve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Sagesse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Fraîcheur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Marron :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Ancien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2259" l="42564" r="14015" t="24378"/>
          <a:stretch/>
        </p:blipFill>
        <p:spPr>
          <a:xfrm>
            <a:off x="349898" y="1152474"/>
            <a:ext cx="40466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7629725" y="4415925"/>
            <a:ext cx="677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EFEFEF"/>
                </a:solidFill>
              </a:rPr>
              <a:t>2</a:t>
            </a:r>
            <a:r>
              <a:rPr lang="fr">
                <a:solidFill>
                  <a:srgbClr val="EFEFEF"/>
                </a:solidFill>
              </a:rPr>
              <a:t>/6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Charte Graphique : Typographie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46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Spinnaker :		</a:t>
            </a:r>
            <a:r>
              <a:rPr lang="fr"/>
              <a:t>			</a:t>
            </a:r>
            <a:r>
              <a:rPr lang="fr"/>
              <a:t>Jura :				</a:t>
            </a:r>
            <a:r>
              <a:rPr lang="fr"/>
              <a:t>	 	</a:t>
            </a:r>
            <a:r>
              <a:rPr lang="fr"/>
              <a:t>Roboto :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10599" l="49758" r="30694" t="15485"/>
          <a:stretch/>
        </p:blipFill>
        <p:spPr>
          <a:xfrm>
            <a:off x="311700" y="1707825"/>
            <a:ext cx="1456699" cy="30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4">
            <a:alphaModFix/>
          </a:blip>
          <a:srcRect b="11802" l="49831" r="30718" t="23560"/>
          <a:stretch/>
        </p:blipFill>
        <p:spPr>
          <a:xfrm>
            <a:off x="3499960" y="1639125"/>
            <a:ext cx="1694064" cy="31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5">
            <a:alphaModFix/>
          </a:blip>
          <a:srcRect b="9524" l="49831" r="31049" t="21203"/>
          <a:stretch/>
        </p:blipFill>
        <p:spPr>
          <a:xfrm>
            <a:off x="6732425" y="1639125"/>
            <a:ext cx="1553800" cy="31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8367400" y="4406625"/>
            <a:ext cx="465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EFEFEF"/>
                </a:solidFill>
              </a:rPr>
              <a:t>3</a:t>
            </a:r>
            <a:r>
              <a:rPr lang="fr">
                <a:solidFill>
                  <a:srgbClr val="EFEFEF"/>
                </a:solidFill>
              </a:rPr>
              <a:t>/6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676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Maquettes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48218" l="0" r="76618" t="0"/>
          <a:stretch/>
        </p:blipFill>
        <p:spPr>
          <a:xfrm>
            <a:off x="311700" y="640375"/>
            <a:ext cx="1492572" cy="410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30449" l="70591" r="5595" t="0"/>
          <a:stretch/>
        </p:blipFill>
        <p:spPr>
          <a:xfrm>
            <a:off x="7189225" y="613375"/>
            <a:ext cx="1228477" cy="4312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7168" l="0" r="77925" t="51657"/>
          <a:stretch/>
        </p:blipFill>
        <p:spPr>
          <a:xfrm>
            <a:off x="1988675" y="908687"/>
            <a:ext cx="1540497" cy="356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46276" l="46426" r="30192" t="0"/>
          <a:stretch/>
        </p:blipFill>
        <p:spPr>
          <a:xfrm>
            <a:off x="5565487" y="640375"/>
            <a:ext cx="1492572" cy="425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70115" l="0" r="77996" t="0"/>
          <a:stretch/>
        </p:blipFill>
        <p:spPr>
          <a:xfrm>
            <a:off x="3736462" y="1214687"/>
            <a:ext cx="1609204" cy="2714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70114" l="23584" r="55242" t="0"/>
          <a:stretch/>
        </p:blipFill>
        <p:spPr>
          <a:xfrm>
            <a:off x="3736475" y="1214675"/>
            <a:ext cx="1609204" cy="27141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8478175" y="4476900"/>
            <a:ext cx="4737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EFEFEF"/>
                </a:solidFill>
              </a:rPr>
              <a:t>4</a:t>
            </a:r>
            <a:r>
              <a:rPr lang="fr">
                <a:solidFill>
                  <a:srgbClr val="EFEFEF"/>
                </a:solidFill>
              </a:rPr>
              <a:t>/6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83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Maquettes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27718" l="4293" r="25199" t="32004"/>
          <a:stretch/>
        </p:blipFill>
        <p:spPr>
          <a:xfrm>
            <a:off x="443075" y="3599899"/>
            <a:ext cx="3892048" cy="12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224" y="2386249"/>
            <a:ext cx="3984600" cy="13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4809900" y="1277520"/>
            <a:ext cx="4022400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F3F3F3"/>
                </a:solidFill>
              </a:rPr>
              <a:t>Ouverture vers la piscine</a:t>
            </a:r>
            <a:br>
              <a:rPr lang="fr" sz="1800">
                <a:solidFill>
                  <a:srgbClr val="F3F3F3"/>
                </a:solidFill>
              </a:rPr>
            </a:br>
            <a:r>
              <a:rPr lang="fr" sz="1800">
                <a:solidFill>
                  <a:srgbClr val="F3F3F3"/>
                </a:solidFill>
              </a:rPr>
              <a:t>La piscine permet </a:t>
            </a:r>
            <a:r>
              <a:rPr lang="fr" sz="1800">
                <a:solidFill>
                  <a:srgbClr val="F3F3F3"/>
                </a:solidFill>
              </a:rPr>
              <a:t>l'accès</a:t>
            </a:r>
            <a:r>
              <a:rPr lang="fr" sz="1800">
                <a:solidFill>
                  <a:srgbClr val="F3F3F3"/>
                </a:solidFill>
              </a:rPr>
              <a:t> aux </a:t>
            </a:r>
            <a:r>
              <a:rPr lang="fr" sz="1800">
                <a:solidFill>
                  <a:srgbClr val="F3F3F3"/>
                </a:solidFill>
              </a:rPr>
              <a:t>rêves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648500" y="2457650"/>
            <a:ext cx="39846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F3F3F3"/>
                </a:solidFill>
              </a:rPr>
              <a:t>Menu accessible</a:t>
            </a:r>
            <a:br>
              <a:rPr lang="fr" sz="1800">
                <a:solidFill>
                  <a:srgbClr val="F3F3F3"/>
                </a:solidFill>
              </a:rPr>
            </a:br>
            <a:r>
              <a:rPr lang="fr" sz="1800">
                <a:solidFill>
                  <a:srgbClr val="F3F3F3"/>
                </a:solidFill>
              </a:rPr>
              <a:t>Simple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 b="0" l="75523" r="2058" t="26664"/>
          <a:stretch/>
        </p:blipFill>
        <p:spPr>
          <a:xfrm>
            <a:off x="3445850" y="1023934"/>
            <a:ext cx="990300" cy="1079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4597825" y="3836762"/>
            <a:ext cx="41532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EFEFEF"/>
                </a:solidFill>
              </a:rPr>
              <a:t>Feedback</a:t>
            </a:r>
          </a:p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EFEFEF"/>
                </a:solidFill>
              </a:rPr>
              <a:t>Accès</a:t>
            </a:r>
            <a:r>
              <a:rPr lang="fr" sz="1800">
                <a:solidFill>
                  <a:srgbClr val="EFEFEF"/>
                </a:solidFill>
              </a:rPr>
              <a:t> aux actualitées de l’IUT.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5">
            <a:alphaModFix/>
          </a:blip>
          <a:srcRect b="23035" l="5643" r="7391" t="23616"/>
          <a:stretch/>
        </p:blipFill>
        <p:spPr>
          <a:xfrm>
            <a:off x="1648500" y="1023901"/>
            <a:ext cx="990299" cy="107991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8327400" y="4517475"/>
            <a:ext cx="5049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EFEFEF"/>
                </a:solidFill>
              </a:rPr>
              <a:t>5</a:t>
            </a:r>
            <a:r>
              <a:rPr lang="fr">
                <a:solidFill>
                  <a:srgbClr val="EFEFEF"/>
                </a:solidFill>
              </a:rPr>
              <a:t>/6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1657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7200"/>
              <a:t>FIN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388000" y="4365400"/>
            <a:ext cx="444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EFEFEF"/>
                </a:solidFill>
              </a:rPr>
              <a:t>6</a:t>
            </a:r>
            <a:r>
              <a:rPr lang="fr">
                <a:solidFill>
                  <a:srgbClr val="EFEFEF"/>
                </a:solidFill>
              </a:rPr>
              <a:t>/6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