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0" r:id="rId7"/>
    <p:sldId id="286" r:id="rId8"/>
    <p:sldId id="287" r:id="rId9"/>
    <p:sldId id="262" r:id="rId10"/>
    <p:sldId id="289" r:id="rId11"/>
    <p:sldId id="266" r:id="rId12"/>
    <p:sldId id="284" r:id="rId13"/>
    <p:sldId id="288" r:id="rId14"/>
    <p:sldId id="28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4/20/2023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644086"/>
            <a:ext cx="7077456" cy="1243584"/>
          </a:xfrm>
        </p:spPr>
        <p:txBody>
          <a:bodyPr/>
          <a:lstStyle/>
          <a:p>
            <a:r>
              <a:rPr lang="en-US" dirty="0"/>
              <a:t>Minor Project - II</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8653272" y="6798056"/>
            <a:ext cx="7077456" cy="119888"/>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B03A-9A73-33AA-E922-F5A73B0B5589}"/>
              </a:ext>
            </a:extLst>
          </p:cNvPr>
          <p:cNvSpPr>
            <a:spLocks noGrp="1"/>
          </p:cNvSpPr>
          <p:nvPr>
            <p:ph type="title"/>
          </p:nvPr>
        </p:nvSpPr>
        <p:spPr>
          <a:xfrm>
            <a:off x="850900" y="177800"/>
            <a:ext cx="11214100" cy="535531"/>
          </a:xfrm>
        </p:spPr>
        <p:txBody>
          <a:bodyPr/>
          <a:lstStyle/>
          <a:p>
            <a:r>
              <a:rPr lang="en-US" dirty="0"/>
              <a:t>Data Flow Diagram</a:t>
            </a:r>
            <a:endParaRPr lang="en-IN" dirty="0"/>
          </a:p>
        </p:txBody>
      </p:sp>
      <p:sp>
        <p:nvSpPr>
          <p:cNvPr id="3" name="Slide Number Placeholder 2">
            <a:extLst>
              <a:ext uri="{FF2B5EF4-FFF2-40B4-BE49-F238E27FC236}">
                <a16:creationId xmlns:a16="http://schemas.microsoft.com/office/drawing/2014/main" id="{9509E7B0-879F-7F68-C572-579EA92F98A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5" name="Picture 4">
            <a:extLst>
              <a:ext uri="{FF2B5EF4-FFF2-40B4-BE49-F238E27FC236}">
                <a16:creationId xmlns:a16="http://schemas.microsoft.com/office/drawing/2014/main" id="{0CF64675-B873-521B-87CD-9CDC4E007DDB}"/>
              </a:ext>
            </a:extLst>
          </p:cNvPr>
          <p:cNvPicPr>
            <a:picLocks noChangeAspect="1"/>
          </p:cNvPicPr>
          <p:nvPr/>
        </p:nvPicPr>
        <p:blipFill>
          <a:blip r:embed="rId2"/>
          <a:stretch>
            <a:fillRect/>
          </a:stretch>
        </p:blipFill>
        <p:spPr>
          <a:xfrm>
            <a:off x="981776" y="1020278"/>
            <a:ext cx="10068293" cy="5457524"/>
          </a:xfrm>
          <a:prstGeom prst="rect">
            <a:avLst/>
          </a:prstGeom>
        </p:spPr>
      </p:pic>
    </p:spTree>
    <p:extLst>
      <p:ext uri="{BB962C8B-B14F-4D97-AF65-F5344CB8AC3E}">
        <p14:creationId xmlns:p14="http://schemas.microsoft.com/office/powerpoint/2010/main" val="200767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Team Details</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2017335"/>
            <a:ext cx="9372600" cy="3358860"/>
          </a:xfrm>
        </p:spPr>
        <p:txBody>
          <a:bodyPr>
            <a:normAutofit/>
          </a:bodyPr>
          <a:lstStyle/>
          <a:p>
            <a:pPr algn="just"/>
            <a:r>
              <a:rPr lang="en-US" sz="2800" b="1" dirty="0"/>
              <a:t>     Team Guide  </a:t>
            </a:r>
            <a:r>
              <a:rPr lang="en-US" sz="2800" dirty="0"/>
              <a:t>:     Prof. Kamaljeet Singh Kalsi</a:t>
            </a:r>
          </a:p>
          <a:p>
            <a:pPr algn="just"/>
            <a:r>
              <a:rPr lang="en-US" sz="2800" b="1" dirty="0"/>
              <a:t>   Team Leader  </a:t>
            </a:r>
            <a:r>
              <a:rPr lang="en-US" sz="2800" dirty="0"/>
              <a:t>:     Ayush Patel</a:t>
            </a:r>
          </a:p>
          <a:p>
            <a:pPr algn="just"/>
            <a:r>
              <a:rPr lang="en-US" sz="2800" b="1" dirty="0"/>
              <a:t>Team Members </a:t>
            </a:r>
            <a:r>
              <a:rPr lang="en-US" sz="2800" dirty="0"/>
              <a:t>:     Josh Kumar</a:t>
            </a:r>
          </a:p>
          <a:p>
            <a:pPr algn="just"/>
            <a:r>
              <a:rPr lang="en-US" sz="2800" dirty="0"/>
              <a:t>                                 Abhishek Vishwakarma</a:t>
            </a:r>
          </a:p>
          <a:p>
            <a:pPr algn="just"/>
            <a:r>
              <a:rPr lang="en-US" sz="2800" dirty="0"/>
              <a:t>                                 Mohit Kanojia </a:t>
            </a:r>
          </a:p>
        </p:txBody>
      </p:sp>
    </p:spTree>
    <p:extLst>
      <p:ext uri="{BB962C8B-B14F-4D97-AF65-F5344CB8AC3E}">
        <p14:creationId xmlns:p14="http://schemas.microsoft.com/office/powerpoint/2010/main" val="595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823883"/>
            <a:ext cx="4945598" cy="1253804"/>
          </a:xfrm>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89610" y="1475472"/>
            <a:ext cx="7781544" cy="859055"/>
          </a:xfrm>
        </p:spPr>
        <p:txBody>
          <a:bodyPr/>
          <a:lstStyle/>
          <a:p>
            <a:r>
              <a:rPr lang="en-US" dirty="0"/>
              <a:t>ReuseU</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42010" y="2870200"/>
            <a:ext cx="6803136" cy="1117600"/>
          </a:xfrm>
        </p:spPr>
        <p:txBody>
          <a:bodyPr/>
          <a:lstStyle/>
          <a:p>
            <a:r>
              <a:rPr lang="en-US" dirty="0"/>
              <a:t>Submitted to the department of Computer Science and Engineering in partial fulfillment of the requirement for the Bachelor of Technology         </a:t>
            </a:r>
            <a:r>
              <a:rPr lang="en-US" b="1" i="1" dirty="0"/>
              <a:t>6</a:t>
            </a:r>
            <a:r>
              <a:rPr lang="en-US" b="1" i="1" baseline="30000" dirty="0"/>
              <a:t>th</a:t>
            </a:r>
            <a:r>
              <a:rPr lang="en-US" b="1" i="1" dirty="0"/>
              <a:t> Semester</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09375" y="900171"/>
            <a:ext cx="7781544" cy="859055"/>
          </a:xfrm>
        </p:spPr>
        <p:txBody>
          <a:bodyPr/>
          <a:lstStyle/>
          <a:p>
            <a:r>
              <a:rPr lang="en-US" dirty="0"/>
              <a:t>Problem Statement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98827" y="1980887"/>
            <a:ext cx="6803136" cy="3684417"/>
          </a:xfrm>
        </p:spPr>
        <p:txBody>
          <a:bodyPr>
            <a:noAutofit/>
          </a:bodyPr>
          <a:lstStyle/>
          <a:p>
            <a:pPr algn="just">
              <a:lnSpc>
                <a:spcPct val="150000"/>
              </a:lnSpc>
              <a:spcBef>
                <a:spcPts val="145"/>
              </a:spcBef>
            </a:pPr>
            <a:r>
              <a:rPr lang="en-US" dirty="0"/>
              <a:t>There is a lack of a convenient and efficient platform for students to buy or sell old educational materials within the inter-college community. Current options, such as physical bulletin boards or online classifieds, are often disorganized, time-consuming, and limited in reach. Additionally, there may be security concerns when dealing with individual buyers or sellers, as well as the lack of user-friendly interface tailored specifically to the needs of college students.</a:t>
            </a:r>
            <a:endParaRPr lang="en-IN"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09375" y="254220"/>
            <a:ext cx="7781544" cy="859055"/>
          </a:xfrm>
        </p:spPr>
        <p:txBody>
          <a:bodyPr/>
          <a:lstStyle/>
          <a:p>
            <a:r>
              <a:rPr lang="en-US" dirty="0"/>
              <a:t>Solution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09375" y="1248029"/>
            <a:ext cx="8769379" cy="5518531"/>
          </a:xfrm>
        </p:spPr>
        <p:txBody>
          <a:bodyPr>
            <a:normAutofit fontScale="25000" lnSpcReduction="20000"/>
          </a:bodyPr>
          <a:lstStyle/>
          <a:p>
            <a:pPr algn="just">
              <a:lnSpc>
                <a:spcPct val="150000"/>
              </a:lnSpc>
              <a:spcBef>
                <a:spcPts val="145"/>
              </a:spcBef>
            </a:pPr>
            <a:r>
              <a:rPr lang="en-US" sz="4800" dirty="0"/>
              <a:t>The proposed system is an inter-college Full Stack e-commerce website that aims to revolutionize the way students buy or sell old educational materials. This website will provide a comprehensive and user-friendly platform exclusively for college students, addressing the limitations of the existing system.</a:t>
            </a:r>
            <a:endParaRPr lang="en-IN" sz="4800" dirty="0"/>
          </a:p>
          <a:p>
            <a:pPr algn="just">
              <a:lnSpc>
                <a:spcPct val="150000"/>
              </a:lnSpc>
              <a:spcBef>
                <a:spcPts val="145"/>
              </a:spcBef>
            </a:pPr>
            <a:r>
              <a:rPr lang="en-US" sz="4800" dirty="0"/>
              <a:t>The proposed system will feature a modern and intuitive interface that makes it easy for students to navigate and find the educational materials they need. Students can create detailed listings for their items, including information such as subject, condition, price, and contact details, to provide a comprehensive overview for potential buyers. The website will also incorporate robust security measures, such as encrypted communication and secure payment gateways, to ensure safe transactions between buyers and sellers. One of the unique aspects of the proposed system is its focus on the inter-college community. Students from different colleges can connect and collaborate within a trusted and exclusive environment. Additionally, the proposed system will offer advanced search and filter options, allowing students to easily search for educational materials based on subject, price range, and location, making it efficient to find the specific items they are looking for. By providing a centralized and user-friendly platform, the proposed system will streamline the process of buying or selling old educational materials among college students. It will offer a secure, convenient, and efficient solution, eliminating the limitations of the existing system and enhancing the overall experience for students looking to buy or sell old educational materials within their inter-college community.</a:t>
            </a:r>
            <a:endParaRPr lang="en-IN" sz="4800" dirty="0"/>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5225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09375" y="1601757"/>
            <a:ext cx="7781544" cy="859055"/>
          </a:xfrm>
        </p:spPr>
        <p:txBody>
          <a:bodyPr>
            <a:normAutofit/>
          </a:bodyPr>
          <a:lstStyle/>
          <a:p>
            <a:r>
              <a:rPr lang="en-US" dirty="0"/>
              <a:t>Uniqueness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09375" y="2724284"/>
            <a:ext cx="6803136" cy="3633160"/>
          </a:xfrm>
        </p:spPr>
        <p:txBody>
          <a:bodyPr/>
          <a:lstStyle/>
          <a:p>
            <a:pPr algn="just">
              <a:lnSpc>
                <a:spcPct val="100000"/>
              </a:lnSpc>
              <a:spcBef>
                <a:spcPts val="145"/>
              </a:spcBef>
            </a:pPr>
            <a:r>
              <a:rPr lang="en-US" sz="1800" dirty="0">
                <a:ea typeface="Times New Roman" panose="02020603050405020304" pitchFamily="18" charset="0"/>
              </a:rPr>
              <a:t>T</a:t>
            </a:r>
            <a:r>
              <a:rPr lang="en-US" sz="1800" dirty="0">
                <a:effectLst/>
                <a:ea typeface="Times New Roman" panose="02020603050405020304" pitchFamily="18" charset="0"/>
              </a:rPr>
              <a:t>he unique aspects of the proposed system is its focus on the inter-college community. Students from different colleges can connect and collaborate within a trusted and exclusive environment. The website may include features such as college-specific forums or chat options, allowing students to interact, share resources, and build a sense of community.</a:t>
            </a:r>
            <a:endParaRPr lang="en-IN" sz="1800" dirty="0">
              <a:effectLst/>
              <a:ea typeface="Times New Roman" panose="02020603050405020304"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4779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Technology Stack</a:t>
            </a:r>
          </a:p>
        </p:txBody>
      </p:sp>
      <p:pic>
        <p:nvPicPr>
          <p:cNvPr id="25" name="Picture Placeholder 24">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srcRect l="10133" r="10133"/>
          <a:stretch/>
        </p:blipFill>
        <p:spPr>
          <a:xfrm>
            <a:off x="978212" y="2096715"/>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Mongo DB</a:t>
            </a:r>
          </a:p>
          <a:p>
            <a:endParaRPr lang="en-US" dirty="0"/>
          </a:p>
        </p:txBody>
      </p:sp>
      <p:pic>
        <p:nvPicPr>
          <p:cNvPr id="27" name="Picture Placeholder 26">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3"/>
          <a:srcRect/>
          <a:stretch/>
        </p:blipFill>
        <p:spPr>
          <a:xfrm>
            <a:off x="3222230" y="2096716"/>
            <a:ext cx="1259505" cy="1259505"/>
          </a:xfrm>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React.js</a:t>
            </a:r>
          </a:p>
        </p:txBody>
      </p:sp>
      <p:pic>
        <p:nvPicPr>
          <p:cNvPr id="29" name="Picture Placeholder 28">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srcRect/>
          <a:stretch/>
        </p:blipFill>
        <p:spPr>
          <a:xfrm>
            <a:off x="5466248" y="2096716"/>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Material UI</a:t>
            </a:r>
          </a:p>
          <a:p>
            <a:endParaRPr lang="en-US" dirty="0"/>
          </a:p>
        </p:txBody>
      </p:sp>
      <p:pic>
        <p:nvPicPr>
          <p:cNvPr id="31" name="Picture Placeholder 30">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5"/>
          <a:srcRect/>
          <a:stretch/>
        </p:blipFill>
        <p:spPr>
          <a:xfrm>
            <a:off x="7710266" y="2270948"/>
            <a:ext cx="1259505" cy="911041"/>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Node.js</a:t>
            </a:r>
          </a:p>
        </p:txBody>
      </p:sp>
      <p:pic>
        <p:nvPicPr>
          <p:cNvPr id="33" name="Picture Placeholder 32">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6"/>
          <a:srcRect/>
          <a:stretch/>
        </p:blipFill>
        <p:spPr>
          <a:xfrm>
            <a:off x="9954283" y="2096716"/>
            <a:ext cx="1259505" cy="1259505"/>
          </a:xfrm>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Expressjs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Placeholder 32">
            <a:extLst>
              <a:ext uri="{FF2B5EF4-FFF2-40B4-BE49-F238E27FC236}">
                <a16:creationId xmlns:a16="http://schemas.microsoft.com/office/drawing/2014/main" id="{3E5F1ED9-F877-1809-ACC9-4B59B4523A8B}"/>
              </a:ext>
            </a:extLst>
          </p:cNvPr>
          <p:cNvPicPr>
            <a:picLocks noChangeAspect="1"/>
          </p:cNvPicPr>
          <p:nvPr/>
        </p:nvPicPr>
        <p:blipFill>
          <a:blip r:embed="rId7"/>
          <a:srcRect/>
          <a:stretch/>
        </p:blipFill>
        <p:spPr>
          <a:xfrm>
            <a:off x="1084012" y="2096715"/>
            <a:ext cx="1047906" cy="1259505"/>
          </a:xfrm>
          <a:prstGeom prst="ellipse">
            <a:avLst/>
          </a:prstGeom>
          <a:pattFill prst="wdUpDiag">
            <a:fgClr>
              <a:srgbClr val="0C4360"/>
            </a:fgClr>
            <a:bgClr>
              <a:schemeClr val="accent1">
                <a:lumMod val="50000"/>
              </a:schemeClr>
            </a:bgClr>
          </a:pattFill>
          <a:ln w="38100">
            <a:solidFill>
              <a:schemeClr val="accent2"/>
            </a:solidFill>
          </a:ln>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E9ECB4-5FA7-4022-36AF-0E786E5D229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4" name="Picture 3">
            <a:extLst>
              <a:ext uri="{FF2B5EF4-FFF2-40B4-BE49-F238E27FC236}">
                <a16:creationId xmlns:a16="http://schemas.microsoft.com/office/drawing/2014/main" id="{8E14E192-E124-961F-0B2F-7FBCE2460D3B}"/>
              </a:ext>
            </a:extLst>
          </p:cNvPr>
          <p:cNvPicPr>
            <a:picLocks noChangeAspect="1"/>
          </p:cNvPicPr>
          <p:nvPr/>
        </p:nvPicPr>
        <p:blipFill>
          <a:blip r:embed="rId2"/>
          <a:stretch>
            <a:fillRect/>
          </a:stretch>
        </p:blipFill>
        <p:spPr>
          <a:xfrm>
            <a:off x="345439" y="968240"/>
            <a:ext cx="5468562" cy="2674120"/>
          </a:xfrm>
          <a:prstGeom prst="rect">
            <a:avLst/>
          </a:prstGeom>
        </p:spPr>
      </p:pic>
      <p:pic>
        <p:nvPicPr>
          <p:cNvPr id="9" name="Picture 8">
            <a:extLst>
              <a:ext uri="{FF2B5EF4-FFF2-40B4-BE49-F238E27FC236}">
                <a16:creationId xmlns:a16="http://schemas.microsoft.com/office/drawing/2014/main" id="{51A5DB09-76FD-BBE4-4C69-B8DDBCC7D8DD}"/>
              </a:ext>
            </a:extLst>
          </p:cNvPr>
          <p:cNvPicPr>
            <a:picLocks noChangeAspect="1"/>
          </p:cNvPicPr>
          <p:nvPr/>
        </p:nvPicPr>
        <p:blipFill>
          <a:blip r:embed="rId3"/>
          <a:stretch>
            <a:fillRect/>
          </a:stretch>
        </p:blipFill>
        <p:spPr>
          <a:xfrm>
            <a:off x="6547502" y="968239"/>
            <a:ext cx="5468562" cy="2674121"/>
          </a:xfrm>
          <a:prstGeom prst="rect">
            <a:avLst/>
          </a:prstGeom>
        </p:spPr>
      </p:pic>
      <p:pic>
        <p:nvPicPr>
          <p:cNvPr id="11" name="Picture 10">
            <a:extLst>
              <a:ext uri="{FF2B5EF4-FFF2-40B4-BE49-F238E27FC236}">
                <a16:creationId xmlns:a16="http://schemas.microsoft.com/office/drawing/2014/main" id="{00A59CE2-6CE0-8FD2-1519-40562A61289B}"/>
              </a:ext>
            </a:extLst>
          </p:cNvPr>
          <p:cNvPicPr>
            <a:picLocks noChangeAspect="1"/>
          </p:cNvPicPr>
          <p:nvPr/>
        </p:nvPicPr>
        <p:blipFill>
          <a:blip r:embed="rId4"/>
          <a:stretch>
            <a:fillRect/>
          </a:stretch>
        </p:blipFill>
        <p:spPr>
          <a:xfrm>
            <a:off x="345439" y="4006080"/>
            <a:ext cx="5437903" cy="2674120"/>
          </a:xfrm>
          <a:prstGeom prst="rect">
            <a:avLst/>
          </a:prstGeom>
        </p:spPr>
      </p:pic>
      <p:pic>
        <p:nvPicPr>
          <p:cNvPr id="13" name="Picture 12">
            <a:extLst>
              <a:ext uri="{FF2B5EF4-FFF2-40B4-BE49-F238E27FC236}">
                <a16:creationId xmlns:a16="http://schemas.microsoft.com/office/drawing/2014/main" id="{FD32D652-EE75-553C-4FA0-B24B33F3DECB}"/>
              </a:ext>
            </a:extLst>
          </p:cNvPr>
          <p:cNvPicPr>
            <a:picLocks noChangeAspect="1"/>
          </p:cNvPicPr>
          <p:nvPr/>
        </p:nvPicPr>
        <p:blipFill>
          <a:blip r:embed="rId5"/>
          <a:stretch>
            <a:fillRect/>
          </a:stretch>
        </p:blipFill>
        <p:spPr>
          <a:xfrm>
            <a:off x="6594574" y="4006080"/>
            <a:ext cx="5421490" cy="2674120"/>
          </a:xfrm>
          <a:prstGeom prst="rect">
            <a:avLst/>
          </a:prstGeom>
        </p:spPr>
      </p:pic>
      <p:sp>
        <p:nvSpPr>
          <p:cNvPr id="16" name="TextBox 15">
            <a:extLst>
              <a:ext uri="{FF2B5EF4-FFF2-40B4-BE49-F238E27FC236}">
                <a16:creationId xmlns:a16="http://schemas.microsoft.com/office/drawing/2014/main" id="{D1F96644-BDCE-97B0-26ED-513238D197B6}"/>
              </a:ext>
            </a:extLst>
          </p:cNvPr>
          <p:cNvSpPr txBox="1"/>
          <p:nvPr/>
        </p:nvSpPr>
        <p:spPr>
          <a:xfrm>
            <a:off x="802639" y="-35221"/>
            <a:ext cx="6786882" cy="769441"/>
          </a:xfrm>
          <a:prstGeom prst="rect">
            <a:avLst/>
          </a:prstGeom>
          <a:noFill/>
        </p:spPr>
        <p:txBody>
          <a:bodyPr wrap="square">
            <a:spAutoFit/>
          </a:bodyPr>
          <a:lstStyle/>
          <a:p>
            <a:r>
              <a:rPr lang="en-US" sz="4400" b="1" dirty="0">
                <a:solidFill>
                  <a:schemeClr val="bg1"/>
                </a:solidFill>
              </a:rPr>
              <a:t>GUI</a:t>
            </a:r>
            <a:endParaRPr lang="en-IN" b="1" dirty="0">
              <a:solidFill>
                <a:schemeClr val="bg1"/>
              </a:solidFill>
            </a:endParaRPr>
          </a:p>
        </p:txBody>
      </p:sp>
    </p:spTree>
    <p:extLst>
      <p:ext uri="{BB962C8B-B14F-4D97-AF65-F5344CB8AC3E}">
        <p14:creationId xmlns:p14="http://schemas.microsoft.com/office/powerpoint/2010/main" val="8370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762134" y="283043"/>
            <a:ext cx="11214100" cy="978729"/>
          </a:xfrm>
        </p:spPr>
        <p:txBody>
          <a:bodyPr/>
          <a:lstStyle/>
          <a:p>
            <a:r>
              <a:rPr lang="en-US" dirty="0"/>
              <a:t>UseCase Diagram</a:t>
            </a:r>
            <a:br>
              <a:rPr lang="en-US" dirty="0"/>
            </a:b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668EEDF7-2C2B-7019-EFAD-A87B02D8D6D8}"/>
              </a:ext>
            </a:extLst>
          </p:cNvPr>
          <p:cNvPicPr>
            <a:picLocks noChangeAspect="1"/>
          </p:cNvPicPr>
          <p:nvPr/>
        </p:nvPicPr>
        <p:blipFill>
          <a:blip r:embed="rId2"/>
          <a:srcRect/>
          <a:stretch/>
        </p:blipFill>
        <p:spPr>
          <a:xfrm>
            <a:off x="842441" y="904775"/>
            <a:ext cx="10111108" cy="5775425"/>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839135" y="177800"/>
            <a:ext cx="11214100" cy="978729"/>
          </a:xfrm>
        </p:spPr>
        <p:txBody>
          <a:bodyPr/>
          <a:lstStyle/>
          <a:p>
            <a:r>
              <a:rPr lang="en-US" dirty="0"/>
              <a:t>Activity Diagram</a:t>
            </a:r>
            <a:br>
              <a:rPr lang="en-US" dirty="0"/>
            </a:b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a:extLst>
              <a:ext uri="{FF2B5EF4-FFF2-40B4-BE49-F238E27FC236}">
                <a16:creationId xmlns:a16="http://schemas.microsoft.com/office/drawing/2014/main" id="{91A2F87D-AFE1-DE31-84DD-DF5B7FBA7B67}"/>
              </a:ext>
            </a:extLst>
          </p:cNvPr>
          <p:cNvPicPr>
            <a:picLocks noChangeAspect="1"/>
          </p:cNvPicPr>
          <p:nvPr/>
        </p:nvPicPr>
        <p:blipFill>
          <a:blip r:embed="rId2"/>
          <a:srcRect/>
          <a:stretch/>
        </p:blipFill>
        <p:spPr>
          <a:xfrm>
            <a:off x="994611" y="973218"/>
            <a:ext cx="10202778" cy="5525168"/>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228</TotalTime>
  <Words>503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Minor Project - II</vt:lpstr>
      <vt:lpstr>ReuseU</vt:lpstr>
      <vt:lpstr>Problem Statement</vt:lpstr>
      <vt:lpstr>Solution</vt:lpstr>
      <vt:lpstr>Uniqueness</vt:lpstr>
      <vt:lpstr>Technology Stack</vt:lpstr>
      <vt:lpstr>PowerPoint Presentation</vt:lpstr>
      <vt:lpstr>UseCase Diagram </vt:lpstr>
      <vt:lpstr>Activity Diagram </vt:lpstr>
      <vt:lpstr>Data Flow Diagram</vt:lpstr>
      <vt:lpstr>Team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 I</dc:title>
  <dc:creator>Ayush Patel</dc:creator>
  <cp:lastModifiedBy>Abhishek Vishwakarma</cp:lastModifiedBy>
  <cp:revision>13</cp:revision>
  <dcterms:created xsi:type="dcterms:W3CDTF">2022-11-01T14:24:00Z</dcterms:created>
  <dcterms:modified xsi:type="dcterms:W3CDTF">2023-04-20T09:03:47Z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