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63" r:id="rId4"/>
    <p:sldId id="260" r:id="rId5"/>
    <p:sldId id="262" r:id="rId6"/>
    <p:sldId id="268" r:id="rId7"/>
    <p:sldId id="267" r:id="rId8"/>
    <p:sldId id="269" r:id="rId9"/>
    <p:sldId id="264" r:id="rId10"/>
    <p:sldId id="266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0" autoAdjust="0"/>
    <p:restoredTop sz="94954" autoAdjust="0"/>
  </p:normalViewPr>
  <p:slideViewPr>
    <p:cSldViewPr>
      <p:cViewPr varScale="1">
        <p:scale>
          <a:sx n="82" d="100"/>
          <a:sy n="82" d="100"/>
        </p:scale>
        <p:origin x="-9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47038-80CF-4D8C-B965-FAADC81E4E5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DBF9-6EFE-407D-9E11-7F4C2C3AA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CDBF9-6EFE-407D-9E11-7F4C2C3AA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0E0-C907-47AD-B26F-40E82B9DCFF6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8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A979-97EC-4387-B046-7390DFCEC81C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1C1-F52D-41BF-A41C-1B29B055E99B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2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B70D-6DC0-4398-ACCB-8CD4C3B59712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5190-3FD9-4F67-A8B9-E6A29DA12608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14C-E98F-4A31-9B7F-BB060BAE0A7B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EBD-B53C-460F-8116-10986D2D125C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7EE7-F10B-4299-A3D3-4FE2D244500E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531-ECA0-4574-B0E0-F8C47AEC903C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4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DD9-462F-4D5E-9DDF-A0CDCAAB064B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A43-2FF7-4059-B41D-4D5CDA8AFFBD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05A8-3C99-4143-B581-A619EFDE84FF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출처 </a:t>
            </a:r>
            <a:r>
              <a:rPr lang="en-US" altLang="ko-KR" smtClean="0"/>
              <a:t>:  </a:t>
            </a:r>
            <a:r>
              <a:rPr lang="ko-KR" altLang="en-US" smtClean="0"/>
              <a:t>아나운서와 함께 배우는 </a:t>
            </a:r>
            <a:r>
              <a:rPr lang="en-US" altLang="ko-KR" smtClean="0"/>
              <a:t>KBS </a:t>
            </a:r>
            <a:r>
              <a:rPr lang="ko-KR" altLang="en-US" smtClean="0"/>
              <a:t>한국어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95F7-AF1D-463D-BE3A-9750C769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ak Icon Png #297773 - Free Icons Library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0469" y1="36328" x2="30469" y2="36328"/>
                        <a14:foregroundMark x1="38086" y1="24805" x2="19336" y2="43359"/>
                        <a14:foregroundMark x1="33008" y1="31250" x2="38086" y2="65234"/>
                        <a14:foregroundMark x1="44531" y1="49219" x2="31641" y2="76367"/>
                        <a14:foregroundMark x1="47852" y1="41602" x2="33594" y2="71094"/>
                        <a14:foregroundMark x1="37500" y1="29297" x2="26563" y2="50586"/>
                        <a14:foregroundMark x1="21289" y1="35742" x2="29102" y2="67188"/>
                        <a14:foregroundMark x1="25195" y1="35156" x2="26563" y2="51172"/>
                        <a14:foregroundMark x1="24023" y1="36914" x2="27734" y2="62695"/>
                        <a14:foregroundMark x1="16211" y1="31836" x2="55469" y2="43359"/>
                        <a14:foregroundMark x1="36719" y1="23438" x2="36719" y2="23438"/>
                        <a14:foregroundMark x1="37500" y1="24023" x2="37500" y2="24023"/>
                        <a14:backgroundMark x1="84375" y1="55078" x2="84375" y2="55078"/>
                        <a14:backgroundMark x1="92188" y1="64063" x2="92188" y2="64063"/>
                        <a14:backgroundMark x1="93555" y1="64648" x2="79297" y2="64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33" y="2916911"/>
            <a:ext cx="674677" cy="6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 rot="20597363">
            <a:off x="1770744" y="2723647"/>
            <a:ext cx="1296144" cy="89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02637" flipV="1">
            <a:off x="1770744" y="3633211"/>
            <a:ext cx="1296144" cy="89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314096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설리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처음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 시 보이게 될 로고 화면입니다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3591" y="2881361"/>
            <a:ext cx="241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말문이 트이다</a:t>
            </a:r>
            <a:r>
              <a:rPr lang="en-US" altLang="ko-KR" sz="1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endParaRPr lang="ko-KR" altLang="en-US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93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선택을 하면 다음과 같이 발음법에 대한 설명과 예시를 보여줍니다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녹음을 하면 이를 인식하여 실시간으로 보여주어 적절한 피드백을 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 모양에 따라 달라지는 발음법에 관해서는 녹음이 아닌 영상 녹화 아이콘이 띄어집니다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562" y="1634386"/>
            <a:ext cx="21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이중 모음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562" y="2204864"/>
            <a:ext cx="222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용언의 활용형에 나타나는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져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쪄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쳐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쩌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발음합니다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09209" y="5877272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25712" y="587727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03760" y="5877272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51608" y="2701369"/>
            <a:ext cx="1116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가져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쪄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다쳐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1720" y="2701369"/>
            <a:ext cx="100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err="1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가저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</a:p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err="1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쩌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</a:p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다처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8142" y="3728065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위의 단어를 말씀해 보세요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1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26748" y="4442628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번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말해볼까요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표준어 규정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 표준 발음법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76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562" y="1634386"/>
            <a:ext cx="21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이중 모음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562" y="2204864"/>
            <a:ext cx="222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용언의 활용형에 나타나는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져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쪄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쳐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쩌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발음합니다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09209" y="5877272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25712" y="587727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03760" y="5877272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51608" y="2701369"/>
            <a:ext cx="1116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가져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쪄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다쳐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1720" y="2701369"/>
            <a:ext cx="100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err="1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가저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</a:p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err="1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쩌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</a:p>
          <a:p>
            <a:pPr algn="ctr"/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다처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4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938142" y="3728065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위의 단어를 말씀해 보세요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2389" y="4273932"/>
            <a:ext cx="25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가져</a:t>
            </a:r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8142" y="4710916"/>
            <a:ext cx="250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좋아요</a:t>
            </a:r>
            <a:r>
              <a:rPr lang="en-US" altLang="ko-KR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en-US" altLang="ko-KR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142" y="4027130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 하신 말은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하단에는 현재 배우는 발음법에 대한 설명이 담겨있는 페이지 수가 표시됩니다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좌우로 슬라이드 시 페이지가 넘어갑니다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037698" y="3138144"/>
            <a:ext cx="159940" cy="1421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표준어 규정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 표준 발음법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8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사용자가 발화하고 싶은 문장을 위의 빈 칸에다가 적어놓습니다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후 녹음을 시작하면 사용자가 말한 문장을 인식하여 아래 빈 칸이 채워지게 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594" y="164204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발음을 알고 싶은 문장을 적으세요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1543" y="1988840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8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996607" y="3212976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269" y="2924944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문장을 이렇게 말씀하셨어요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54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사용자가 적은 문장의 아래에는 발음 대로의 문장이 적혀집니다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사용자는 녹음을 시작하여 작성한 문장을 읽습니다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594" y="164204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발음을 알고 싶은 문장을 적으세요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1543" y="1988840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살이 쪄서 옷이 맞지 않는다</a:t>
            </a:r>
            <a:r>
              <a:rPr lang="en-US" altLang="ko-KR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사리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쩌서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오시 맞지 안는다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6607" y="3212976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살이 쪄서 옷이 맞지 않는다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269" y="2924944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문장을 이렇게 말씀하셨어요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4293096"/>
            <a:ext cx="253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훌륭해요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</a:p>
        </p:txBody>
      </p:sp>
      <p:pic>
        <p:nvPicPr>
          <p:cNvPr id="18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사용자가 발화한 내용과 작성한 문장이 일치하지 않을 시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어떤 음절이 일치하지 않는지 표시하고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간단한 피드백을 제공합니다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594" y="164204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발음을 알고 싶은 문장을 적으세요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1543" y="1988840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배고플 땐 치킨이 최고다</a:t>
            </a:r>
            <a:r>
              <a:rPr lang="en-US" altLang="ko-KR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배고플 땐 치키니 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6607" y="3212976"/>
            <a:ext cx="2442762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</a:t>
            </a:r>
            <a:r>
              <a:rPr lang="ko-KR" altLang="en-US" sz="1200" dirty="0" err="1" smtClean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</a:t>
            </a:r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땐 </a:t>
            </a:r>
            <a:r>
              <a:rPr lang="ko-KR" altLang="en-US" sz="1200" dirty="0" err="1" smtClean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지힝</a:t>
            </a:r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</a:t>
            </a:r>
            <a:r>
              <a:rPr lang="ko-KR" altLang="en-US" sz="12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죄</a:t>
            </a:r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고다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269" y="2924944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문장을 이렇게 말씀하셨어요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4232121"/>
            <a:ext cx="253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틀린 부분을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한 번 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공부해보시는 건 어떨까요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8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2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일상 대화가 가능한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챗봇입니다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사용자는 아래 녹음 버튼을 통해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챗봇의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질문에 대한 답을 줄 수 있습니다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8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ì¬ë ê°ë³ì ì¼ë¡ í¼ì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7" y="1642177"/>
            <a:ext cx="418313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사각형 설명선 24"/>
          <p:cNvSpPr/>
          <p:nvPr/>
        </p:nvSpPr>
        <p:spPr>
          <a:xfrm>
            <a:off x="1634802" y="1628800"/>
            <a:ext cx="1080784" cy="372222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안녕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잘 지냈어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 flipH="1">
            <a:off x="1922834" y="2132856"/>
            <a:ext cx="1281014" cy="398106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 .  .</a:t>
            </a:r>
            <a:endParaRPr lang="ko-KR" altLang="en-US" sz="20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48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사용자의 대답이 명확했으면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챗봇은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그에 상응하는 적절한 대답을 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194" name="Picture 2" descr="ì¬ë ê°ë³ì ì¼ë¡ í¼ì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7" y="1642177"/>
            <a:ext cx="418313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1634802" y="1628800"/>
            <a:ext cx="1080784" cy="372222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안녕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잘 지냈어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flipH="1">
            <a:off x="1922834" y="2132856"/>
            <a:ext cx="1281014" cy="398106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나야 잘 지내지</a:t>
            </a:r>
            <a:r>
              <a:rPr lang="en-US" altLang="ko-KR" sz="1100" dirty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ì¬ë ê°ë³ì ì¼ë¡ í¼ì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8" y="2564904"/>
            <a:ext cx="418313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1656793" y="2628551"/>
            <a:ext cx="1080784" cy="372222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요즘은 뭐하고 지내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76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사용자의 대답을 알아듣지 못하거나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챗봇에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학습되지 않은 내용의 경우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다시 한 번 말하길 권유합니다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07" y="4880193"/>
            <a:ext cx="236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말씀해 보세요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194" name="Picture 2" descr="ì¬ë ê°ë³ì ì¼ë¡ í¼ì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7" y="1642177"/>
            <a:ext cx="418313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1634802" y="1628800"/>
            <a:ext cx="1080784" cy="372222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안녕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잘 지냈어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flipH="1">
            <a:off x="1922834" y="2132856"/>
            <a:ext cx="1281014" cy="648072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갈 이내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/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요즘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 산업혁명에 대해 어떻게 생각해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ì¬ë ê°ë³ì ì¼ë¡ í¼ì - Pixabayì ë¬´ë£ ë²¡í° ê·¸ëí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6" y="3065139"/>
            <a:ext cx="418313" cy="4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1656793" y="2912761"/>
            <a:ext cx="1080784" cy="584425"/>
          </a:xfrm>
          <a:prstGeom prst="wedgeRoundRectCallout">
            <a:avLst>
              <a:gd name="adj1" fmla="val -69907"/>
              <a:gd name="adj2" fmla="val 21439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이해하지 못했는데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한 번 말해줄래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100" dirty="0"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6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설정입니다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 사용하는 장치에 관한 설정 기능을 탑재할 예정이고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 시 결제에 대해 관리할 수 있는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란이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있으며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어플에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대해 문의를 할 수 있는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란이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09920" y="1772816"/>
            <a:ext cx="275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9920" y="2276872"/>
            <a:ext cx="275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09920" y="2780928"/>
            <a:ext cx="275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920" y="1340768"/>
            <a:ext cx="217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584" y="1844824"/>
            <a:ext cx="217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결제 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2348880"/>
            <a:ext cx="217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54367" y="5517232"/>
            <a:ext cx="809321" cy="379130"/>
            <a:chOff x="1038533" y="1453211"/>
            <a:chExt cx="3047816" cy="1055789"/>
          </a:xfrm>
        </p:grpSpPr>
        <p:pic>
          <p:nvPicPr>
            <p:cNvPr id="34" name="Picture 4" descr="Speak Icon Png #297773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0469" y1="36328" x2="30469" y2="36328"/>
                          <a14:foregroundMark x1="38086" y1="24805" x2="19336" y2="43359"/>
                          <a14:foregroundMark x1="33008" y1="31250" x2="38086" y2="65234"/>
                          <a14:foregroundMark x1="44531" y1="49219" x2="31641" y2="76367"/>
                          <a14:foregroundMark x1="47852" y1="41602" x2="33594" y2="71094"/>
                          <a14:foregroundMark x1="37500" y1="29297" x2="26563" y2="50586"/>
                          <a14:foregroundMark x1="21289" y1="35742" x2="29102" y2="67188"/>
                          <a14:foregroundMark x1="25195" y1="35156" x2="26563" y2="51172"/>
                          <a14:foregroundMark x1="24023" y1="36914" x2="27734" y2="62695"/>
                          <a14:foregroundMark x1="16211" y1="31836" x2="55469" y2="43359"/>
                          <a14:foregroundMark x1="36719" y1="23438" x2="36719" y2="23438"/>
                          <a14:foregroundMark x1="37500" y1="24023" x2="37500" y2="24023"/>
                          <a14:backgroundMark x1="84375" y1="55078" x2="84375" y2="55078"/>
                          <a14:backgroundMark x1="92188" y1="64063" x2="92188" y2="64063"/>
                          <a14:backgroundMark x1="93555" y1="64648" x2="79297" y2="646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533" y="1646476"/>
              <a:ext cx="674677" cy="67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 rot="20597363">
              <a:off x="1770744" y="1453211"/>
              <a:ext cx="1296144" cy="896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002637" flipV="1">
              <a:off x="1770744" y="2362776"/>
              <a:ext cx="1296144" cy="896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67743" y="1870533"/>
              <a:ext cx="1818606" cy="63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설리</a:t>
              </a:r>
              <a:r>
                <a:rPr lang="ko-KR" altLang="en-US" sz="8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번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3591" y="1610925"/>
              <a:ext cx="2417507" cy="45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말문이 트이다</a:t>
              </a:r>
              <a:r>
                <a:rPr lang="en-US" altLang="ko-KR" sz="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endParaRPr lang="ko-KR" altLang="en-US" sz="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19672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인천광역시 </a:t>
            </a:r>
            <a:r>
              <a:rPr lang="en-US" altLang="ko-KR" sz="600" dirty="0" smtClean="0"/>
              <a:t>OO</a:t>
            </a:r>
            <a:r>
              <a:rPr lang="ko-KR" altLang="en-US" sz="600" dirty="0" smtClean="0"/>
              <a:t>구 </a:t>
            </a:r>
            <a:r>
              <a:rPr lang="en-US" altLang="ko-KR" sz="600" dirty="0" smtClean="0"/>
              <a:t>OO</a:t>
            </a:r>
            <a:r>
              <a:rPr lang="ko-KR" altLang="en-US" sz="600" dirty="0" smtClean="0"/>
              <a:t>로</a:t>
            </a:r>
            <a:endParaRPr lang="en-US" altLang="ko-KR" dirty="0" smtClean="0"/>
          </a:p>
          <a:p>
            <a:r>
              <a:rPr lang="en-US" altLang="ko-KR" sz="600" dirty="0" smtClean="0"/>
              <a:t>TEL : 010-xxxx-xxxx | abc123@abc.co.kr</a:t>
            </a:r>
          </a:p>
          <a:p>
            <a:r>
              <a:rPr lang="en-US" altLang="ko-KR" sz="600" dirty="0" smtClean="0"/>
              <a:t>COPYRIGHT </a:t>
            </a:r>
            <a:r>
              <a:rPr lang="ko-KR" altLang="en-US" sz="600" dirty="0" smtClean="0"/>
              <a:t>ⓒ </a:t>
            </a:r>
            <a:r>
              <a:rPr lang="en-US" altLang="ko-KR" sz="600" dirty="0" smtClean="0"/>
              <a:t>2020. Sullivan.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90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항목을 선택하여 발음 교육을 시작합니다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3130" y="1185159"/>
            <a:ext cx="809321" cy="379130"/>
            <a:chOff x="1038533" y="1453211"/>
            <a:chExt cx="3047816" cy="1055789"/>
          </a:xfrm>
        </p:grpSpPr>
        <p:pic>
          <p:nvPicPr>
            <p:cNvPr id="1028" name="Picture 4" descr="Speak Icon Png #297773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0469" y1="36328" x2="30469" y2="36328"/>
                          <a14:foregroundMark x1="38086" y1="24805" x2="19336" y2="43359"/>
                          <a14:foregroundMark x1="33008" y1="31250" x2="38086" y2="65234"/>
                          <a14:foregroundMark x1="44531" y1="49219" x2="31641" y2="76367"/>
                          <a14:foregroundMark x1="47852" y1="41602" x2="33594" y2="71094"/>
                          <a14:foregroundMark x1="37500" y1="29297" x2="26563" y2="50586"/>
                          <a14:foregroundMark x1="21289" y1="35742" x2="29102" y2="67188"/>
                          <a14:foregroundMark x1="25195" y1="35156" x2="26563" y2="51172"/>
                          <a14:foregroundMark x1="24023" y1="36914" x2="27734" y2="62695"/>
                          <a14:foregroundMark x1="16211" y1="31836" x2="55469" y2="43359"/>
                          <a14:foregroundMark x1="36719" y1="23438" x2="36719" y2="23438"/>
                          <a14:foregroundMark x1="37500" y1="24023" x2="37500" y2="24023"/>
                          <a14:backgroundMark x1="84375" y1="55078" x2="84375" y2="55078"/>
                          <a14:backgroundMark x1="92188" y1="64063" x2="92188" y2="64063"/>
                          <a14:backgroundMark x1="93555" y1="64648" x2="79297" y2="646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533" y="1646476"/>
              <a:ext cx="674677" cy="67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 rot="20597363">
              <a:off x="1770744" y="1453211"/>
              <a:ext cx="1296144" cy="896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002637" flipV="1">
              <a:off x="1770744" y="2362776"/>
              <a:ext cx="1296144" cy="896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7743" y="1870533"/>
              <a:ext cx="1818606" cy="63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설리</a:t>
              </a:r>
              <a:r>
                <a:rPr lang="ko-KR" altLang="en-US" sz="8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번</a:t>
              </a:r>
              <a:endPara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3591" y="1610925"/>
              <a:ext cx="2417507" cy="45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말문이 트이다</a:t>
              </a:r>
              <a:r>
                <a:rPr lang="en-US" altLang="ko-KR" sz="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endParaRPr lang="ko-KR" altLang="en-US" sz="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997837" y="2257291"/>
            <a:ext cx="1080000" cy="10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음절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61265" y="2257291"/>
            <a:ext cx="1080000" cy="10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23978" y="3462953"/>
            <a:ext cx="1080000" cy="10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106" name="Picture 10" descr="Image about pink in png by Þ on We Heart I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42" y="3651454"/>
            <a:ext cx="579072" cy="7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2287406" y="3462953"/>
            <a:ext cx="1080000" cy="10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챗봇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108" name="Picture 12" descr="ë¡ë´ ìì´ì½ ìëí ì¸ì´ ë³´ - Pixabayì ë¬´ë£ ë²¡í° ê·¸ëí½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56" y="3607903"/>
            <a:ext cx="790100" cy="7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835776" y="486916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098" name="Picture 2" descr="Speak It Into The Atmosphere - Esther by Design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53" b="96289" l="0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33482"/>
            <a:ext cx="754126" cy="7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4334" y="2612625"/>
            <a:ext cx="82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발음법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2381979"/>
            <a:ext cx="864096" cy="830997"/>
            <a:chOff x="4427984" y="234937"/>
            <a:chExt cx="864096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4427984" y="23493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ㄱ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ㄴ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0426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ㄷ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ㄹ</a:t>
              </a:r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4592" y="3818287"/>
            <a:ext cx="82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88193" y="3818287"/>
            <a:ext cx="82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챗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봇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110" name="Picture 14" descr="Settings Icon - Free Download, PNG and Vect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31" y="5014983"/>
            <a:ext cx="502289" cy="5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혀 뒤쪽을 입천장 안쪽에 대고 공기를 뿜어내며 발음합니다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어플은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음절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단어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문장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회화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설정 단위로 구성되어있습니다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중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음절 탭에 대한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기역부터 히읗까지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자음과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아부터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이까지의 모음을 수평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슬라이더를 통해 선택할 수 있습니다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자신이 배우길 원하는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음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절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선택하면 그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음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절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발성 방법을 그림과 설명을 통해 알려줍니다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748" y="4442628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번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말해볼까요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9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ㅐ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0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후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녹음 버튼을 눌러 발성을 시작하면 실시간으로 인식을 하여 어떤 발음이 나오고 있는지를 화면에 띄워줍니다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003"/>
            <a:ext cx="2753968" cy="47392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혀 뒤쪽을 입천장 안쪽에 대고 공기를 뿜어내며 발음합니다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8142" y="4027130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하신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발음은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389" y="4273932"/>
            <a:ext cx="25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</a:t>
            </a:r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5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38142" y="4710916"/>
            <a:ext cx="2509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좋아요</a:t>
            </a:r>
            <a:r>
              <a:rPr lang="en-US" altLang="ko-KR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en-US" altLang="ko-KR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발음을 시도해 보세요</a:t>
            </a:r>
            <a:r>
              <a:rPr lang="en-US" altLang="ko-KR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ㅐ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3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003"/>
            <a:ext cx="2753968" cy="47392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ㄱ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혀 뒤쪽을 입천장 안쪽에 대고 공기를 뿜어내며 발음합니다</a:t>
            </a:r>
            <a:r>
              <a: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인식된 발음이 현재 배우고 있는 자음과 상이할 시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다시 한 번 확인하고 다시금 발음할 수 있도록 피드백을 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8142" y="4027130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하신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발음은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389" y="4273932"/>
            <a:ext cx="25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</a:t>
            </a:r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8142" y="4710916"/>
            <a:ext cx="250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그림과 설명을 한 번 더 확인해볼까요</a:t>
            </a:r>
            <a:r>
              <a:rPr lang="en-US" altLang="ko-KR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r>
              <a:rPr lang="ko-KR" altLang="en-US" sz="11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ㅐ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003"/>
            <a:ext cx="2753968" cy="47392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ㄱ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아래턱을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조금 더 내리고 혀끝도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더 내립니다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 모양에 따라 좌우되는 발음 같은 경우는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사용자의 카메라를 통해 사용자가 발음하는 입 모양을 받아옵니다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48" y="2446598"/>
            <a:ext cx="77328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869045" y="5191777"/>
            <a:ext cx="613246" cy="6223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04213" y="5423813"/>
            <a:ext cx="154098" cy="15829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6748" y="4442628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번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말해볼까요</a:t>
            </a:r>
            <a:r>
              <a:rPr lang="en-US" altLang="ko-KR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94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003"/>
            <a:ext cx="2753968" cy="47392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ㄱ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아래턱을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조금 더 내리고 혀끝도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더 내립니다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자음을 인식할 때와 같이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어떤 발음을 하고 있는지를 인식하여 보여줍니다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때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발음이 유사한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경우는 구분이 힘들 수 도 있으니 유의해서 평가를 합니다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48" y="2446598"/>
            <a:ext cx="77328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869045" y="5191777"/>
            <a:ext cx="613246" cy="622363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04213" y="5423813"/>
            <a:ext cx="154098" cy="15829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38142" y="4027130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하신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발음은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2389" y="4273932"/>
            <a:ext cx="25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28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</a:t>
            </a:r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142" y="4710916"/>
            <a:ext cx="2509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ㅐ와</a:t>
            </a:r>
            <a:r>
              <a:rPr lang="ko-KR" altLang="en-US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err="1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ㅔ는</a:t>
            </a:r>
            <a:r>
              <a:rPr lang="en-US" altLang="ko-KR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발음이 유사합니다</a:t>
            </a:r>
            <a:r>
              <a:rPr lang="en-US" altLang="ko-KR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잘하고 계신 것 같네요</a:t>
            </a:r>
            <a:r>
              <a:rPr lang="en-US" altLang="ko-KR" sz="1100" dirty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ko-KR" altLang="en-US" sz="1100" dirty="0">
              <a:solidFill>
                <a:sysClr val="windowText" lastClr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028" name="Picture 4" descr="ì íê³ , íë°ë? ì ê±´ê°ë² 7 - ì½ë©ëë·ì»´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0" y="5244915"/>
            <a:ext cx="720000" cy="67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2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003"/>
            <a:ext cx="2753968" cy="47392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8142" y="1367522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ㄱ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8602" y="136738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ㄴ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3688" y="1366619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ㄷ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95736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ㄹ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27784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ㅁ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1367522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ㅂ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14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4202" y="2302582"/>
            <a:ext cx="1232968" cy="15584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9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아래턱을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조금 더 내리고 혀끝도 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더 내립니다</a:t>
            </a:r>
            <a:r>
              <a:rPr lang="en-US" altLang="ko-KR" sz="9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09" y="2446598"/>
            <a:ext cx="77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ë§ì´í¬ ì¤ëì¤ ë§ì´í¬ë¡ - Pixabayì ë¬´ë£ ë²¡í° ê·¸ëí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8" y="5191777"/>
            <a:ext cx="622363" cy="6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오른쪽 하단에는 사용자의 영상 중 입 부분을 위주로 받아 현재 어떠한 식으로 보완을 해야 할 지에 대해 피드백을 줍니다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아나운서와 함께 배우는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KBS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모서리가 둥근 직사각형 39"/>
          <p:cNvSpPr/>
          <p:nvPr/>
        </p:nvSpPr>
        <p:spPr>
          <a:xfrm>
            <a:off x="3480656" y="1367522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6526" y="1700808"/>
            <a:ext cx="288032" cy="274655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ㅏ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6986" y="1700674"/>
            <a:ext cx="288032" cy="274655"/>
          </a:xfrm>
          <a:prstGeom prst="roundRect">
            <a:avLst/>
          </a:prstGeom>
          <a:solidFill>
            <a:srgbClr val="FFFFCC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ㅐ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72072" y="1699905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ㅑ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04120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ㅒ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36168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ㅓ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68216" y="1700808"/>
            <a:ext cx="288032" cy="27465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ㅔ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모서리가 둥근 직사각형 39"/>
          <p:cNvSpPr/>
          <p:nvPr/>
        </p:nvSpPr>
        <p:spPr>
          <a:xfrm>
            <a:off x="3489040" y="1700808"/>
            <a:ext cx="72008" cy="274655"/>
          </a:xfrm>
          <a:custGeom>
            <a:avLst/>
            <a:gdLst/>
            <a:ahLst/>
            <a:cxnLst/>
            <a:rect l="l" t="t" r="r" b="b"/>
            <a:pathLst>
              <a:path w="72008" h="274655">
                <a:moveTo>
                  <a:pt x="45777" y="0"/>
                </a:moveTo>
                <a:lnTo>
                  <a:pt x="72008" y="0"/>
                </a:lnTo>
                <a:lnTo>
                  <a:pt x="72008" y="274655"/>
                </a:lnTo>
                <a:lnTo>
                  <a:pt x="45777" y="274655"/>
                </a:lnTo>
                <a:cubicBezTo>
                  <a:pt x="20495" y="274655"/>
                  <a:pt x="0" y="254160"/>
                  <a:pt x="0" y="228878"/>
                </a:cubicBezTo>
                <a:lnTo>
                  <a:pt x="0" y="45777"/>
                </a:lnTo>
                <a:cubicBezTo>
                  <a:pt x="0" y="20495"/>
                  <a:pt x="20495" y="0"/>
                  <a:pt x="45777" y="0"/>
                </a:cubicBezTo>
                <a:close/>
              </a:path>
            </a:pathLst>
          </a:cu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48" y="2446598"/>
            <a:ext cx="77328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869045" y="5191777"/>
            <a:ext cx="613246" cy="622363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04213" y="5423813"/>
            <a:ext cx="154098" cy="15829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38142" y="4027130"/>
            <a:ext cx="25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하신 </a:t>
            </a:r>
            <a:r>
              <a:rPr lang="ko-KR" altLang="en-US" sz="1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발음은</a:t>
            </a:r>
            <a:endParaRPr lang="ko-KR" altLang="en-US" sz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2389" y="4273932"/>
            <a:ext cx="25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</a:t>
            </a:r>
            <a:r>
              <a:rPr lang="en-US" altLang="ko-KR" sz="2800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142" y="4710916"/>
            <a:ext cx="250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입을 좌우로 조금 더 벌리세요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solidFill>
                <a:sysClr val="windowText" lastClr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0" name="Picture 4" descr="ì íê³ , íë°ë? ì ê±´ê°ë² 7 - ì½ë©ëë·ì»´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0" y="5244915"/>
            <a:ext cx="720000" cy="67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ì¼ë¡ ì¨ ì¬ì´ ìê¸°ë ë¶ìì©, ìê°ë³´ë¤ ì¬ê°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77" y="51917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7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ì¤ë§í¸ í° ì´ë¯¸ì§ - ë¬´ë£ ì¬ì§ ë¤ì´ë¡ë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" y="234937"/>
            <a:ext cx="3240360" cy="6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809920" y="921963"/>
            <a:ext cx="544476" cy="720080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음절</a:t>
            </a:r>
            <a:endParaRPr lang="ko-KR" altLang="en-US" sz="11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87824" y="922097"/>
            <a:ext cx="576064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</a:t>
            </a:r>
            <a:r>
              <a:rPr lang="ko-KR" altLang="en-US" sz="1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43348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</a:t>
            </a:r>
            <a:r>
              <a:rPr lang="ko-KR" altLang="en-US" sz="1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봇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98872" y="922097"/>
            <a:ext cx="544476" cy="7200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ko-KR" altLang="en-US" sz="11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문장</a:t>
            </a:r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54396" y="921963"/>
            <a:ext cx="544476" cy="720080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endParaRPr lang="ko-KR" altLang="en-US" sz="1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9920" y="1282137"/>
            <a:ext cx="2753968" cy="47391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05636" y="1135038"/>
            <a:ext cx="3816424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표준어 규정에 나와있는 표준 발음법 중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발화 시 참고해야 할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내용에 대해 모아놓은 모음집입니다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수직 슬라이더를 통해 배우길 원하는 부분으로 이동할 수 있습니다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388" y="935142"/>
            <a:ext cx="69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발음법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262" y="1641512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이중 모음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66380" y="2384167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받침 소리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3498" y="3126822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겹받침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87734" y="3869477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받침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ㅎ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+ ‘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ㄱ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ㄷ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ㅂ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ㅈ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29349" y="1719943"/>
            <a:ext cx="125786" cy="275185"/>
            <a:chOff x="4494710" y="589275"/>
            <a:chExt cx="509337" cy="9877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494710" y="589275"/>
              <a:ext cx="509337" cy="987732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5362" y="922153"/>
              <a:ext cx="28803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05362" y="1223041"/>
              <a:ext cx="28803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1280616" y="4612132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받침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ㄱ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ㄷ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ㅂ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ㅈ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+ ‘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ㅎ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94852" y="5354786"/>
            <a:ext cx="1836516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홑받침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쌍받침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36840" y="6525344"/>
            <a:ext cx="3471664" cy="365125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표준어 규정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 표준 발음법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37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1066</Words>
  <Application>Microsoft Office PowerPoint</Application>
  <PresentationFormat>화면 슬라이드 쇼(4:3)</PresentationFormat>
  <Paragraphs>326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</cp:revision>
  <dcterms:created xsi:type="dcterms:W3CDTF">2020-04-14T04:57:28Z</dcterms:created>
  <dcterms:modified xsi:type="dcterms:W3CDTF">2020-04-14T18:02:21Z</dcterms:modified>
</cp:coreProperties>
</file>