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5" r:id="rId2"/>
  </p:sldMasterIdLst>
  <p:notesMasterIdLst>
    <p:notesMasterId r:id="rId24"/>
  </p:notesMasterIdLst>
  <p:handoutMasterIdLst>
    <p:handoutMasterId r:id="rId25"/>
  </p:handoutMasterIdLst>
  <p:sldIdLst>
    <p:sldId id="285" r:id="rId3"/>
    <p:sldId id="257" r:id="rId4"/>
    <p:sldId id="273" r:id="rId5"/>
    <p:sldId id="274" r:id="rId6"/>
    <p:sldId id="271" r:id="rId7"/>
    <p:sldId id="270" r:id="rId8"/>
    <p:sldId id="276" r:id="rId9"/>
    <p:sldId id="275" r:id="rId10"/>
    <p:sldId id="277" r:id="rId11"/>
    <p:sldId id="261" r:id="rId12"/>
    <p:sldId id="262" r:id="rId13"/>
    <p:sldId id="265" r:id="rId14"/>
    <p:sldId id="278" r:id="rId15"/>
    <p:sldId id="279" r:id="rId16"/>
    <p:sldId id="281" r:id="rId17"/>
    <p:sldId id="282" r:id="rId18"/>
    <p:sldId id="283" r:id="rId19"/>
    <p:sldId id="284" r:id="rId20"/>
    <p:sldId id="286" r:id="rId21"/>
    <p:sldId id="287" r:id="rId22"/>
    <p:sldId id="28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32" autoAdjust="0"/>
  </p:normalViewPr>
  <p:slideViewPr>
    <p:cSldViewPr snapToGrid="0" snapToObjects="1">
      <p:cViewPr>
        <p:scale>
          <a:sx n="95" d="100"/>
          <a:sy n="95" d="100"/>
        </p:scale>
        <p:origin x="-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89504-9485-0445-A6B8-C4DC9985BA6A}" type="datetimeFigureOut">
              <a:rPr lang="en-US" smtClean="0"/>
              <a:t>5/17/17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1350A-E96E-7448-A374-2EBEE8ED9449}" type="slidenum">
              <a:rPr lang="en-US" smtClean="0"/>
              <a:t>‹#›</a:t>
            </a:fld>
            <a:endParaRPr lang="en-US"/>
          </a:p>
        </p:txBody>
      </p:sp>
    </p:spTree>
    <p:extLst>
      <p:ext uri="{BB962C8B-B14F-4D97-AF65-F5344CB8AC3E}">
        <p14:creationId xmlns:p14="http://schemas.microsoft.com/office/powerpoint/2010/main" val="3128573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479CCC-CE2A-444D-B281-4D1FB1A6F8E2}" type="datetimeFigureOut">
              <a:rPr lang="en-US" smtClean="0"/>
              <a:t>5/17/17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C0C25-9742-4C44-B1A9-9C93F9A8E5B7}" type="slidenum">
              <a:rPr lang="en-US" smtClean="0"/>
              <a:t>‹#›</a:t>
            </a:fld>
            <a:endParaRPr lang="en-US"/>
          </a:p>
        </p:txBody>
      </p:sp>
    </p:spTree>
    <p:extLst>
      <p:ext uri="{BB962C8B-B14F-4D97-AF65-F5344CB8AC3E}">
        <p14:creationId xmlns:p14="http://schemas.microsoft.com/office/powerpoint/2010/main" val="3937369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however many HTTP methods used in the protocol. The most commonly used in web applications are GET, POST, PATCH, PUT and DELETE. Typically you will see these mapped to data CRUD operations. POST is used to Create, GET is used for Reading, PUT and PATCH are used for Updating with PATCH used for partial updates and PUT used for complete overwriting and DELETE is for Deleting data.</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10</a:t>
            </a:fld>
            <a:endParaRPr lang="en-US"/>
          </a:p>
        </p:txBody>
      </p:sp>
    </p:spTree>
    <p:extLst>
      <p:ext uri="{BB962C8B-B14F-4D97-AF65-F5344CB8AC3E}">
        <p14:creationId xmlns:p14="http://schemas.microsoft.com/office/powerpoint/2010/main" val="2633715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responses we have seen so far have</a:t>
            </a:r>
            <a:r>
              <a:rPr lang="en-US" baseline="0" dirty="0" smtClean="0"/>
              <a:t> had a status code of 200. This is a standard HTTP response code for a successful request/response cycle. But there are many possible response codes. These codes are broken down into types which are designated by the first number in the code. I’m sure we’ve all come across a 404 message before. Also any developer working with server side code has likely come across a 500 error when they have an error in their code. It is important to know that these response codes are very specific, it can often aid in debugging an issue.</a:t>
            </a:r>
            <a:endParaRPr lang="en-US" dirty="0" smtClean="0"/>
          </a:p>
        </p:txBody>
      </p:sp>
      <p:sp>
        <p:nvSpPr>
          <p:cNvPr id="4" name="Slide Number Placeholder 3"/>
          <p:cNvSpPr>
            <a:spLocks noGrp="1"/>
          </p:cNvSpPr>
          <p:nvPr>
            <p:ph type="sldNum" sz="quarter" idx="10"/>
          </p:nvPr>
        </p:nvSpPr>
        <p:spPr/>
        <p:txBody>
          <a:bodyPr/>
          <a:lstStyle/>
          <a:p>
            <a:fld id="{82BC0C25-9742-4C44-B1A9-9C93F9A8E5B7}" type="slidenum">
              <a:rPr lang="en-US" smtClean="0"/>
              <a:t>11</a:t>
            </a:fld>
            <a:endParaRPr lang="en-US"/>
          </a:p>
        </p:txBody>
      </p:sp>
    </p:spTree>
    <p:extLst>
      <p:ext uri="{BB962C8B-B14F-4D97-AF65-F5344CB8AC3E}">
        <p14:creationId xmlns:p14="http://schemas.microsoft.com/office/powerpoint/2010/main" val="4219068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while a 404 means the resource can’t be found which is likely the bad unique ID or page name, a 400 is a bad request typically meaning there is something in the data</a:t>
            </a:r>
            <a:r>
              <a:rPr lang="en-US" baseline="0" dirty="0" smtClean="0"/>
              <a:t> being sent that is causing an error. These are two very different situations and likely point to different areas of code that should be investigated. While you are likely to become familiar with some status codes over time, the site </a:t>
            </a:r>
            <a:r>
              <a:rPr lang="en-US" baseline="0" dirty="0" err="1" smtClean="0"/>
              <a:t>httpstatuses.com</a:t>
            </a:r>
            <a:r>
              <a:rPr lang="en-US" baseline="0" dirty="0" smtClean="0"/>
              <a:t> is a handy resource for looking up status codes to know the exact meaning.</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12</a:t>
            </a:fld>
            <a:endParaRPr lang="en-US"/>
          </a:p>
        </p:txBody>
      </p:sp>
    </p:spTree>
    <p:extLst>
      <p:ext uri="{BB962C8B-B14F-4D97-AF65-F5344CB8AC3E}">
        <p14:creationId xmlns:p14="http://schemas.microsoft.com/office/powerpoint/2010/main" val="167460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Rails is a framework for building web applications in Ruby.</a:t>
            </a:r>
            <a:r>
              <a:rPr lang="en-US" baseline="0" dirty="0" smtClean="0"/>
              <a:t> It follows a model, view, controller or MVC architecture. In this architecture the model directly manages the data, logic and rules of the application. The view is the external representation of the data. This representation may be an HTML page presented to a user or a blog of JSON consumed by another application. Finally, the controller is the go between for the view and the model. The controller is responsible for translating view interactions into commands executed by the model.</a:t>
            </a:r>
            <a:endParaRPr lang="en-US" dirty="0" smtClean="0"/>
          </a:p>
        </p:txBody>
      </p:sp>
      <p:sp>
        <p:nvSpPr>
          <p:cNvPr id="4" name="Slide Number Placeholder 3"/>
          <p:cNvSpPr>
            <a:spLocks noGrp="1"/>
          </p:cNvSpPr>
          <p:nvPr>
            <p:ph type="sldNum" sz="quarter" idx="10"/>
          </p:nvPr>
        </p:nvSpPr>
        <p:spPr/>
        <p:txBody>
          <a:bodyPr/>
          <a:lstStyle/>
          <a:p>
            <a:fld id="{82BC0C25-9742-4C44-B1A9-9C93F9A8E5B7}" type="slidenum">
              <a:rPr lang="en-US" smtClean="0"/>
              <a:t>13</a:t>
            </a:fld>
            <a:endParaRPr lang="en-US"/>
          </a:p>
        </p:txBody>
      </p:sp>
    </p:spTree>
    <p:extLst>
      <p:ext uri="{BB962C8B-B14F-4D97-AF65-F5344CB8AC3E}">
        <p14:creationId xmlns:p14="http://schemas.microsoft.com/office/powerpoint/2010/main" val="3892825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can generate our models using the Rails generate command. Here we see we run the command to create a model called Article that is made up of two fields, a title which is a string and some text which is of type text. When we run this command we are automatically given a few files. The first is called a migration. Migrations are used for making changes to the underlying data store, most often a database. This migration will create a table called articles which will store the data for every article we create, allowing us to perform all of the CRUD activities on those articles.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are also given the beginning of a model file. This is where the logic for our articles will live. Any sorting, filtering or manipulation that happens on an article will be defined here within the model.</a:t>
            </a:r>
            <a:endParaRPr lang="en-US" dirty="0" smtClean="0"/>
          </a:p>
        </p:txBody>
      </p:sp>
      <p:sp>
        <p:nvSpPr>
          <p:cNvPr id="4" name="Slide Number Placeholder 3"/>
          <p:cNvSpPr>
            <a:spLocks noGrp="1"/>
          </p:cNvSpPr>
          <p:nvPr>
            <p:ph type="sldNum" sz="quarter" idx="10"/>
          </p:nvPr>
        </p:nvSpPr>
        <p:spPr/>
        <p:txBody>
          <a:bodyPr/>
          <a:lstStyle/>
          <a:p>
            <a:fld id="{82BC0C25-9742-4C44-B1A9-9C93F9A8E5B7}" type="slidenum">
              <a:rPr lang="en-US" smtClean="0"/>
              <a:t>14</a:t>
            </a:fld>
            <a:endParaRPr lang="en-US"/>
          </a:p>
        </p:txBody>
      </p:sp>
    </p:spTree>
    <p:extLst>
      <p:ext uri="{BB962C8B-B14F-4D97-AF65-F5344CB8AC3E}">
        <p14:creationId xmlns:p14="http://schemas.microsoft.com/office/powerpoint/2010/main" val="3892825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handle the interactions between the views and the model we would need to create a controller which we can also generate. Calling the rails generator for Articles will give us our empty class. The controller is where we would place our CRUD methods. For example we would have a create method which took parameters passed from the view which it would use to create and save a new Article record via the model. We would then redirect the use to that article for viewing. This of course would require a view.</a:t>
            </a:r>
            <a:endParaRPr lang="en-US" dirty="0" smtClean="0"/>
          </a:p>
        </p:txBody>
      </p:sp>
      <p:sp>
        <p:nvSpPr>
          <p:cNvPr id="4" name="Slide Number Placeholder 3"/>
          <p:cNvSpPr>
            <a:spLocks noGrp="1"/>
          </p:cNvSpPr>
          <p:nvPr>
            <p:ph type="sldNum" sz="quarter" idx="10"/>
          </p:nvPr>
        </p:nvSpPr>
        <p:spPr/>
        <p:txBody>
          <a:bodyPr/>
          <a:lstStyle/>
          <a:p>
            <a:fld id="{82BC0C25-9742-4C44-B1A9-9C93F9A8E5B7}" type="slidenum">
              <a:rPr lang="en-US" smtClean="0"/>
              <a:t>15</a:t>
            </a:fld>
            <a:endParaRPr lang="en-US"/>
          </a:p>
        </p:txBody>
      </p:sp>
    </p:spTree>
    <p:extLst>
      <p:ext uri="{BB962C8B-B14F-4D97-AF65-F5344CB8AC3E}">
        <p14:creationId xmlns:p14="http://schemas.microsoft.com/office/powerpoint/2010/main" val="3892825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Views are typically created using ERB which is HTML with embedded Ruby. This allows us to create the appropriate layout with HTML but to have access to data</a:t>
            </a:r>
            <a:r>
              <a:rPr lang="en-US" baseline="0" dirty="0" smtClean="0"/>
              <a:t> as well as flow of control such as branching and looping for defining how the data will be presented. Here we simply take the article in question and display its title and text with some spacing and labeling.</a:t>
            </a:r>
            <a:endParaRPr lang="en-US" dirty="0" smtClean="0"/>
          </a:p>
        </p:txBody>
      </p:sp>
      <p:sp>
        <p:nvSpPr>
          <p:cNvPr id="4" name="Slide Number Placeholder 3"/>
          <p:cNvSpPr>
            <a:spLocks noGrp="1"/>
          </p:cNvSpPr>
          <p:nvPr>
            <p:ph type="sldNum" sz="quarter" idx="10"/>
          </p:nvPr>
        </p:nvSpPr>
        <p:spPr/>
        <p:txBody>
          <a:bodyPr/>
          <a:lstStyle/>
          <a:p>
            <a:fld id="{82BC0C25-9742-4C44-B1A9-9C93F9A8E5B7}" type="slidenum">
              <a:rPr lang="en-US" smtClean="0"/>
              <a:t>16</a:t>
            </a:fld>
            <a:endParaRPr lang="en-US"/>
          </a:p>
        </p:txBody>
      </p:sp>
    </p:spTree>
    <p:extLst>
      <p:ext uri="{BB962C8B-B14F-4D97-AF65-F5344CB8AC3E}">
        <p14:creationId xmlns:p14="http://schemas.microsoft.com/office/powerpoint/2010/main" val="389282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Tying all of these concepts</a:t>
            </a:r>
            <a:r>
              <a:rPr lang="en-US" baseline="0" dirty="0" smtClean="0"/>
              <a:t> together is the routes file. The routes file defines how each request type is handled and which function is called.</a:t>
            </a:r>
            <a:endParaRPr lang="en-US" dirty="0" smtClean="0"/>
          </a:p>
        </p:txBody>
      </p:sp>
      <p:sp>
        <p:nvSpPr>
          <p:cNvPr id="4" name="Slide Number Placeholder 3"/>
          <p:cNvSpPr>
            <a:spLocks noGrp="1"/>
          </p:cNvSpPr>
          <p:nvPr>
            <p:ph type="sldNum" sz="quarter" idx="10"/>
          </p:nvPr>
        </p:nvSpPr>
        <p:spPr/>
        <p:txBody>
          <a:bodyPr/>
          <a:lstStyle/>
          <a:p>
            <a:fld id="{82BC0C25-9742-4C44-B1A9-9C93F9A8E5B7}" type="slidenum">
              <a:rPr lang="en-US" smtClean="0"/>
              <a:t>17</a:t>
            </a:fld>
            <a:endParaRPr lang="en-US"/>
          </a:p>
        </p:txBody>
      </p:sp>
    </p:spTree>
    <p:extLst>
      <p:ext uri="{BB962C8B-B14F-4D97-AF65-F5344CB8AC3E}">
        <p14:creationId xmlns:p14="http://schemas.microsoft.com/office/powerpoint/2010/main" val="3892825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we add resources</a:t>
            </a:r>
            <a:r>
              <a:rPr lang="en-US" baseline="0" dirty="0" smtClean="0"/>
              <a:t> for articles we see we are now provided with paths for the standard actions typically taken on a resource. Here we see that issuing a GET request for the path /articles will call the index method in the articles controller. By defining these methods in our controller we will be able to handle the types of request that would be made by a view. So we would likely see a workflow such as: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A user clicks on a new article button which sends a GET to the path /articles/new</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Because of our routing that request will call the new method within the articles controller</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The new method will do any setup necessary and then the </a:t>
            </a:r>
            <a:r>
              <a:rPr lang="en-US" baseline="0" dirty="0" err="1" smtClean="0"/>
              <a:t>new.html.erb</a:t>
            </a:r>
            <a:r>
              <a:rPr lang="en-US" baseline="0" dirty="0" smtClean="0"/>
              <a:t> view will be returned</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This view would be a form requesting all the information needed for creating a new article</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Submitting this form will send a POST to the path /articles which we see calls the create method in the articles controller</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As we previously defined the create method will take the parameters passed and create a new instance of an article which it then saves to the database</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Once the article is saved we are redirected to that article which will issue a GET to the path /articles/id (with the new article’s id) which we see calls the show method</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The show method will look up the article corresponding to that ID and then render the </a:t>
            </a:r>
            <a:r>
              <a:rPr lang="en-US" baseline="0" dirty="0" err="1" smtClean="0"/>
              <a:t>show.html.erb</a:t>
            </a:r>
            <a:r>
              <a:rPr lang="en-US" baseline="0" dirty="0" smtClean="0"/>
              <a:t> view with that data</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TADA the user sees the article they just created</a:t>
            </a:r>
            <a:endParaRPr lang="en-US" dirty="0" smtClean="0"/>
          </a:p>
        </p:txBody>
      </p:sp>
      <p:sp>
        <p:nvSpPr>
          <p:cNvPr id="4" name="Slide Number Placeholder 3"/>
          <p:cNvSpPr>
            <a:spLocks noGrp="1"/>
          </p:cNvSpPr>
          <p:nvPr>
            <p:ph type="sldNum" sz="quarter" idx="10"/>
          </p:nvPr>
        </p:nvSpPr>
        <p:spPr/>
        <p:txBody>
          <a:bodyPr/>
          <a:lstStyle/>
          <a:p>
            <a:fld id="{82BC0C25-9742-4C44-B1A9-9C93F9A8E5B7}" type="slidenum">
              <a:rPr lang="en-US" smtClean="0"/>
              <a:t>18</a:t>
            </a:fld>
            <a:endParaRPr lang="en-US"/>
          </a:p>
        </p:txBody>
      </p:sp>
    </p:spTree>
    <p:extLst>
      <p:ext uri="{BB962C8B-B14F-4D97-AF65-F5344CB8AC3E}">
        <p14:creationId xmlns:p14="http://schemas.microsoft.com/office/powerpoint/2010/main" val="389282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is a two-tiered architecture, you’ve got the client and the server. The client sends a request via the HTTP protocol</a:t>
            </a:r>
            <a:r>
              <a:rPr lang="en-US" baseline="0" dirty="0" smtClean="0"/>
              <a:t> which is received by the server. The server then sends a response back to the client. Many companies use full stack developers, meaning the developer is responsible for the code that runs on the server as well as the code that runs client-side in the browser. Other companies will split these two responsibilities having a group of front-end engineers and a separate group of back-end engineers. The decision will be based on the technology in use, team size and methodology used internally.</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2</a:t>
            </a:fld>
            <a:endParaRPr lang="en-US"/>
          </a:p>
        </p:txBody>
      </p:sp>
    </p:spTree>
    <p:extLst>
      <p:ext uri="{BB962C8B-B14F-4D97-AF65-F5344CB8AC3E}">
        <p14:creationId xmlns:p14="http://schemas.microsoft.com/office/powerpoint/2010/main" val="177820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that runs</a:t>
            </a:r>
            <a:r>
              <a:rPr lang="en-US" baseline="0" dirty="0" smtClean="0"/>
              <a:t> client side in the browser is made up of HTML (information layout), CSS (look and feel) and JavaScript (page behavior). Developing on the front end is all about crafting a positive user experience.</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3</a:t>
            </a:fld>
            <a:endParaRPr lang="en-US"/>
          </a:p>
        </p:txBody>
      </p:sp>
    </p:spTree>
    <p:extLst>
      <p:ext uri="{BB962C8B-B14F-4D97-AF65-F5344CB8AC3E}">
        <p14:creationId xmlns:p14="http://schemas.microsoft.com/office/powerpoint/2010/main" val="342661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Server-side development is typically focused heavily on processing</a:t>
            </a:r>
            <a:r>
              <a:rPr lang="en-US" baseline="0" dirty="0" smtClean="0"/>
              <a:t> data that will be used on the front-end. Developers are typically focused on performance and data integrity when developing server-side.</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4</a:t>
            </a:fld>
            <a:endParaRPr lang="en-US"/>
          </a:p>
        </p:txBody>
      </p:sp>
    </p:spTree>
    <p:extLst>
      <p:ext uri="{BB962C8B-B14F-4D97-AF65-F5344CB8AC3E}">
        <p14:creationId xmlns:p14="http://schemas.microsoft.com/office/powerpoint/2010/main" val="3426613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Browsers and servers communicate using the Hyper</a:t>
            </a:r>
            <a:r>
              <a:rPr lang="en-US" baseline="0" dirty="0" smtClean="0"/>
              <a:t> Text Transfer Protocol or HTTP. Each HTTP exchange is made up of one request and one response. When a user types an address into their URL bar in the browser, a request like we see here is created and sent along the network to the appropriate server. The request contains information about what resource we are seeking and what software we are using to make the request. This is important for the server to send the appropriate response back. What does that response look like?</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5</a:t>
            </a:fld>
            <a:endParaRPr lang="en-US"/>
          </a:p>
        </p:txBody>
      </p:sp>
    </p:spTree>
    <p:extLst>
      <p:ext uri="{BB962C8B-B14F-4D97-AF65-F5344CB8AC3E}">
        <p14:creationId xmlns:p14="http://schemas.microsoft.com/office/powerpoint/2010/main" val="172481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see the raw response we can use a tool like </a:t>
            </a:r>
            <a:r>
              <a:rPr lang="en-US" dirty="0" err="1" smtClean="0"/>
              <a:t>cURL</a:t>
            </a:r>
            <a:r>
              <a:rPr lang="en-US" dirty="0" smtClean="0"/>
              <a:t>. Let’s try it, open a terminal and use the </a:t>
            </a:r>
            <a:r>
              <a:rPr lang="en-US" dirty="0" err="1" smtClean="0"/>
              <a:t>cURL</a:t>
            </a:r>
            <a:r>
              <a:rPr lang="en-US" dirty="0" smtClean="0"/>
              <a:t> command (installed by default on Mac). We will set the –</a:t>
            </a:r>
            <a:r>
              <a:rPr lang="en-US" dirty="0" err="1" smtClean="0"/>
              <a:t>i</a:t>
            </a:r>
            <a:r>
              <a:rPr lang="en-US" baseline="0" dirty="0" smtClean="0"/>
              <a:t> option which tells </a:t>
            </a:r>
            <a:r>
              <a:rPr lang="en-US" baseline="0" dirty="0" err="1" smtClean="0"/>
              <a:t>cURL</a:t>
            </a:r>
            <a:r>
              <a:rPr lang="en-US" baseline="0" dirty="0" smtClean="0"/>
              <a:t> to include the headers so we see a full response.</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6</a:t>
            </a:fld>
            <a:endParaRPr lang="en-US"/>
          </a:p>
        </p:txBody>
      </p:sp>
    </p:spTree>
    <p:extLst>
      <p:ext uri="{BB962C8B-B14F-4D97-AF65-F5344CB8AC3E}">
        <p14:creationId xmlns:p14="http://schemas.microsoft.com/office/powerpoint/2010/main" val="34123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response begins with the headers, this is information for the browser to process.</a:t>
            </a:r>
            <a:r>
              <a:rPr lang="en-US" baseline="0" dirty="0" smtClean="0"/>
              <a:t> We see that the response code is a “200 OK” which means our request was processed correctly. See see a Set-Cookie header which tells our browser to store information in a cookie. We also see that the type of content being sent is HTML. After the header we then see the entire HTML and JavaScript of the page. Were this a browser being used to make the request, it would process this HTML and JavaScript to show us the page, </a:t>
            </a:r>
            <a:r>
              <a:rPr lang="en-US" baseline="0" dirty="0" err="1" smtClean="0"/>
              <a:t>cURL</a:t>
            </a:r>
            <a:r>
              <a:rPr lang="en-US" baseline="0" dirty="0" smtClean="0"/>
              <a:t> is giving us a look under the hood of what happens every time we request a webpage in a browser.</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7</a:t>
            </a:fld>
            <a:endParaRPr lang="en-US"/>
          </a:p>
        </p:txBody>
      </p:sp>
    </p:spTree>
    <p:extLst>
      <p:ext uri="{BB962C8B-B14F-4D97-AF65-F5344CB8AC3E}">
        <p14:creationId xmlns:p14="http://schemas.microsoft.com/office/powerpoint/2010/main" val="2249843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servers respond</a:t>
            </a:r>
            <a:r>
              <a:rPr lang="en-US" baseline="0" dirty="0" smtClean="0"/>
              <a:t> with HTML. Many back-end applications are written as APIs. This means they return structured data, typically JSON (JavaScript Object Notation) but other formats such as XML are possible. Let’s use </a:t>
            </a:r>
            <a:r>
              <a:rPr lang="en-US" baseline="0" dirty="0" err="1" smtClean="0"/>
              <a:t>cURL</a:t>
            </a:r>
            <a:r>
              <a:rPr lang="en-US" baseline="0" dirty="0" smtClean="0"/>
              <a:t> to send a request to the JSON IP service. As we can see (click to show response) we get a similar header giving us information about the server we are communicating with but this time out response Content-Type is JSON. And we can see in the response body a chunk of JSON which includes an entry for our IP address.</a:t>
            </a:r>
            <a:endParaRPr lang="en-US" dirty="0"/>
          </a:p>
        </p:txBody>
      </p:sp>
      <p:sp>
        <p:nvSpPr>
          <p:cNvPr id="4" name="Slide Number Placeholder 3"/>
          <p:cNvSpPr>
            <a:spLocks noGrp="1"/>
          </p:cNvSpPr>
          <p:nvPr>
            <p:ph type="sldNum" sz="quarter" idx="10"/>
          </p:nvPr>
        </p:nvSpPr>
        <p:spPr/>
        <p:txBody>
          <a:bodyPr/>
          <a:lstStyle/>
          <a:p>
            <a:fld id="{82BC0C25-9742-4C44-B1A9-9C93F9A8E5B7}" type="slidenum">
              <a:rPr lang="en-US" smtClean="0"/>
              <a:t>8</a:t>
            </a:fld>
            <a:endParaRPr lang="en-US"/>
          </a:p>
        </p:txBody>
      </p:sp>
    </p:spTree>
    <p:extLst>
      <p:ext uri="{BB962C8B-B14F-4D97-AF65-F5344CB8AC3E}">
        <p14:creationId xmlns:p14="http://schemas.microsoft.com/office/powerpoint/2010/main" val="3813022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Both of the requests we’ve made here are called GET requests. But</a:t>
            </a:r>
            <a:r>
              <a:rPr lang="en-US" baseline="0" dirty="0" smtClean="0"/>
              <a:t> this is only one of many HTTP methods used to communicate between client and server. You’ve all likely seen the two most common which are GET and POST. As we saw a GET is issued every time we enter an address in a URL, click on a link on a page or load an external resource in our code such as an image, CSS or JavaScript file. Let’s say we filled in a signup form to receive emails from SI. This form submission would likely utilize a POST request. (Click to show POST) A POST request is similar to a GET, the difference is that a POST request has a body which contains data that is required to process the request. While you can send data in a GET request in the form of URL parameters this is typically used only for identifying which resource we are requesting. For example we may see a parameter containing a unique ID or slug when requesting a specific blog post. However when submitted user information in a form it is best practice to use a POST so that the data is included in the body of the request. There are a number of reasons for this, most specifically security of the user’s information.</a:t>
            </a:r>
            <a:endParaRPr lang="en-US" dirty="0" smtClean="0"/>
          </a:p>
        </p:txBody>
      </p:sp>
      <p:sp>
        <p:nvSpPr>
          <p:cNvPr id="4" name="Slide Number Placeholder 3"/>
          <p:cNvSpPr>
            <a:spLocks noGrp="1"/>
          </p:cNvSpPr>
          <p:nvPr>
            <p:ph type="sldNum" sz="quarter" idx="10"/>
          </p:nvPr>
        </p:nvSpPr>
        <p:spPr/>
        <p:txBody>
          <a:bodyPr/>
          <a:lstStyle/>
          <a:p>
            <a:fld id="{82BC0C25-9742-4C44-B1A9-9C93F9A8E5B7}" type="slidenum">
              <a:rPr lang="en-US" smtClean="0"/>
              <a:t>9</a:t>
            </a:fld>
            <a:endParaRPr lang="en-US"/>
          </a:p>
        </p:txBody>
      </p:sp>
    </p:spTree>
    <p:extLst>
      <p:ext uri="{BB962C8B-B14F-4D97-AF65-F5344CB8AC3E}">
        <p14:creationId xmlns:p14="http://schemas.microsoft.com/office/powerpoint/2010/main" val="361730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slide=next"/><Relationship Id="rId4" Type="http://schemas.openxmlformats.org/officeDocument/2006/relationships/hyperlink" Target="#slide=previou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slide=next"/><Relationship Id="rId4" Type="http://schemas.openxmlformats.org/officeDocument/2006/relationships/hyperlink" Target="#slide=previou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21680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pic>
        <p:nvPicPr>
          <p:cNvPr id="11"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2" name="Picture 11"/>
          <p:cNvPicPr>
            <a:picLocks noChangeAspect="1"/>
          </p:cNvPicPr>
          <p:nvPr userDrawn="1"/>
        </p:nvPicPr>
        <p:blipFill>
          <a:blip r:embed="rId3"/>
          <a:stretch>
            <a:fillRect/>
          </a:stretch>
        </p:blipFill>
        <p:spPr>
          <a:xfrm>
            <a:off x="7200900" y="6264076"/>
            <a:ext cx="1409700" cy="5842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005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pic>
        <p:nvPicPr>
          <p:cNvPr id="11"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2" name="Picture 11"/>
          <p:cNvPicPr>
            <a:picLocks noChangeAspect="1"/>
          </p:cNvPicPr>
          <p:nvPr userDrawn="1"/>
        </p:nvPicPr>
        <p:blipFill>
          <a:blip r:embed="rId3"/>
          <a:stretch>
            <a:fillRect/>
          </a:stretch>
        </p:blipFill>
        <p:spPr>
          <a:xfrm>
            <a:off x="7200900" y="6264076"/>
            <a:ext cx="1409700" cy="584200"/>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670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bg>
      <p:bgPr>
        <a:solidFill>
          <a:srgbClr val="E0003E"/>
        </a:solidFill>
        <a:effectLst/>
      </p:bgPr>
    </p:bg>
    <p:spTree>
      <p:nvGrpSpPr>
        <p:cNvPr id="1" name="Shape 6"/>
        <p:cNvGrpSpPr/>
        <p:nvPr/>
      </p:nvGrpSpPr>
      <p:grpSpPr>
        <a:xfrm>
          <a:off x="0" y="0"/>
          <a:ext cx="0" cy="0"/>
          <a:chOff x="0" y="0"/>
          <a:chExt cx="0" cy="0"/>
        </a:xfrm>
      </p:grpSpPr>
    </p:spTree>
    <p:extLst>
      <p:ext uri="{BB962C8B-B14F-4D97-AF65-F5344CB8AC3E}">
        <p14:creationId xmlns:p14="http://schemas.microsoft.com/office/powerpoint/2010/main" val="865125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p:bg>
      <p:bgPr>
        <a:solidFill>
          <a:srgbClr val="E0003E"/>
        </a:solidFill>
        <a:effectLst/>
      </p:bgPr>
    </p:bg>
    <p:spTree>
      <p:nvGrpSpPr>
        <p:cNvPr id="1" name="Shape 6"/>
        <p:cNvGrpSpPr/>
        <p:nvPr/>
      </p:nvGrpSpPr>
      <p:grpSpPr>
        <a:xfrm>
          <a:off x="0" y="0"/>
          <a:ext cx="0" cy="0"/>
          <a:chOff x="0" y="0"/>
          <a:chExt cx="0" cy="0"/>
        </a:xfrm>
      </p:grpSpPr>
    </p:spTree>
    <p:extLst>
      <p:ext uri="{BB962C8B-B14F-4D97-AF65-F5344CB8AC3E}">
        <p14:creationId xmlns:p14="http://schemas.microsoft.com/office/powerpoint/2010/main" val="1093092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
        <p:cNvGrpSpPr/>
        <p:nvPr/>
      </p:nvGrpSpPr>
      <p:grpSpPr>
        <a:xfrm>
          <a:off x="0" y="0"/>
          <a:ext cx="0" cy="0"/>
          <a:chOff x="0" y="0"/>
          <a:chExt cx="0" cy="0"/>
        </a:xfrm>
      </p:grpSpPr>
      <p:sp>
        <p:nvSpPr>
          <p:cNvPr id="8" name="Shape 8"/>
          <p:cNvSpPr/>
          <p:nvPr/>
        </p:nvSpPr>
        <p:spPr>
          <a:xfrm>
            <a:off x="446" y="0"/>
            <a:ext cx="9143106" cy="6118014"/>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2400" b="0" i="0" u="none" strike="noStrike" cap="none">
              <a:latin typeface="Cabin"/>
              <a:ea typeface="Cabin"/>
              <a:cs typeface="Cabin"/>
              <a:sym typeface="Cabin"/>
            </a:endParaRPr>
          </a:p>
        </p:txBody>
      </p:sp>
      <p:grpSp>
        <p:nvGrpSpPr>
          <p:cNvPr id="9" name="Shape 9"/>
          <p:cNvGrpSpPr/>
          <p:nvPr/>
        </p:nvGrpSpPr>
        <p:grpSpPr>
          <a:xfrm>
            <a:off x="7810774" y="6228353"/>
            <a:ext cx="328613" cy="438151"/>
            <a:chOff x="20828727" y="12456703"/>
            <a:chExt cx="876301" cy="876301"/>
          </a:xfrm>
        </p:grpSpPr>
        <p:sp>
          <p:nvSpPr>
            <p:cNvPr id="10" name="Shape 10"/>
            <p:cNvSpPr/>
            <p:nvPr/>
          </p:nvSpPr>
          <p:spPr>
            <a:xfrm flipH="1">
              <a:off x="20828727" y="12456703"/>
              <a:ext cx="876301" cy="876301"/>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path>
              </a:pathLst>
            </a:custGeom>
            <a:solidFill>
              <a:srgbClr val="D92441"/>
            </a:solidFill>
            <a:ln>
              <a:noFill/>
            </a:ln>
          </p:spPr>
          <p:txBody>
            <a:bodyPr lIns="0" tIns="0" rIns="0" bIns="0" anchor="t" anchorCtr="0">
              <a:noAutofit/>
            </a:bodyPr>
            <a:lstStyle/>
            <a:p>
              <a:pPr marL="0" marR="0" lvl="0" indent="0" algn="l" rtl="0">
                <a:spcBef>
                  <a:spcPts val="0"/>
                </a:spcBef>
                <a:buNone/>
              </a:pPr>
              <a:endParaRPr sz="2400" b="0" i="0" u="none" strike="noStrike" cap="none">
                <a:latin typeface="Cabin"/>
                <a:ea typeface="Cabin"/>
                <a:cs typeface="Cabin"/>
                <a:sym typeface="Cabin"/>
              </a:endParaRPr>
            </a:p>
          </p:txBody>
        </p:sp>
        <p:pic>
          <p:nvPicPr>
            <p:cNvPr id="11" name="Shape 11"/>
            <p:cNvPicPr preferRelativeResize="0"/>
            <p:nvPr/>
          </p:nvPicPr>
          <p:blipFill rotWithShape="1">
            <a:blip r:embed="rId2">
              <a:alphaModFix/>
            </a:blip>
            <a:srcRect/>
            <a:stretch/>
          </p:blipFill>
          <p:spPr>
            <a:xfrm>
              <a:off x="21126006" y="12709928"/>
              <a:ext cx="236609" cy="373694"/>
            </a:xfrm>
            <a:prstGeom prst="rect">
              <a:avLst/>
            </a:prstGeom>
            <a:noFill/>
            <a:ln>
              <a:noFill/>
            </a:ln>
          </p:spPr>
        </p:pic>
      </p:grpSp>
      <p:grpSp>
        <p:nvGrpSpPr>
          <p:cNvPr id="12" name="Shape 12"/>
          <p:cNvGrpSpPr/>
          <p:nvPr/>
        </p:nvGrpSpPr>
        <p:grpSpPr>
          <a:xfrm>
            <a:off x="8305800" y="6229350"/>
            <a:ext cx="328613" cy="438150"/>
            <a:chOff x="22148798" y="12458700"/>
            <a:chExt cx="876301" cy="876300"/>
          </a:xfrm>
        </p:grpSpPr>
        <p:sp>
          <p:nvSpPr>
            <p:cNvPr id="13" name="Shape 13"/>
            <p:cNvSpPr/>
            <p:nvPr/>
          </p:nvSpPr>
          <p:spPr>
            <a:xfrm flipH="1">
              <a:off x="22148798" y="12458700"/>
              <a:ext cx="876301" cy="876300"/>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path>
              </a:pathLst>
            </a:custGeom>
            <a:solidFill>
              <a:srgbClr val="D92441"/>
            </a:solidFill>
            <a:ln>
              <a:noFill/>
            </a:ln>
          </p:spPr>
          <p:txBody>
            <a:bodyPr lIns="0" tIns="0" rIns="0" bIns="0" anchor="t" anchorCtr="0">
              <a:noAutofit/>
            </a:bodyPr>
            <a:lstStyle/>
            <a:p>
              <a:pPr marL="0" marR="0" lvl="0" indent="0" algn="l" rtl="0">
                <a:spcBef>
                  <a:spcPts val="0"/>
                </a:spcBef>
                <a:buNone/>
              </a:pPr>
              <a:endParaRPr sz="2400" b="0" i="0" u="none" strike="noStrike" cap="none">
                <a:latin typeface="Cabin"/>
                <a:ea typeface="Cabin"/>
                <a:cs typeface="Cabin"/>
                <a:sym typeface="Cabin"/>
              </a:endParaRPr>
            </a:p>
          </p:txBody>
        </p:sp>
        <p:pic>
          <p:nvPicPr>
            <p:cNvPr id="14" name="Shape 14"/>
            <p:cNvPicPr preferRelativeResize="0"/>
            <p:nvPr/>
          </p:nvPicPr>
          <p:blipFill rotWithShape="1">
            <a:blip r:embed="rId2">
              <a:alphaModFix/>
            </a:blip>
            <a:srcRect/>
            <a:stretch/>
          </p:blipFill>
          <p:spPr>
            <a:xfrm flipH="1">
              <a:off x="22497605" y="12696072"/>
              <a:ext cx="236609" cy="373694"/>
            </a:xfrm>
            <a:prstGeom prst="rect">
              <a:avLst/>
            </a:prstGeom>
            <a:noFill/>
            <a:ln>
              <a:noFill/>
            </a:ln>
          </p:spPr>
        </p:pic>
      </p:grpSp>
      <p:sp>
        <p:nvSpPr>
          <p:cNvPr id="15" name="Shape 15">
            <a:hlinkClick r:id="rId3"/>
          </p:cNvPr>
          <p:cNvSpPr/>
          <p:nvPr/>
        </p:nvSpPr>
        <p:spPr>
          <a:xfrm>
            <a:off x="8305800" y="6228353"/>
            <a:ext cx="328613" cy="43815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21336" tIns="21336" rIns="21336" bIns="21336" anchor="ctr" anchorCtr="0">
            <a:noAutofit/>
          </a:bodyPr>
          <a:lstStyle/>
          <a:p>
            <a:pPr marL="0" marR="0" lvl="0" indent="0" algn="ctr" rtl="0">
              <a:lnSpc>
                <a:spcPct val="100000"/>
              </a:lnSpc>
              <a:spcBef>
                <a:spcPts val="0"/>
              </a:spcBef>
              <a:spcAft>
                <a:spcPts val="0"/>
              </a:spcAft>
              <a:buFont typeface="Cabin"/>
              <a:buNone/>
            </a:pPr>
            <a:endParaRPr sz="1700" b="0" i="0" u="none" strike="noStrike" cap="none">
              <a:solidFill>
                <a:srgbClr val="FFFFFF"/>
              </a:solidFill>
              <a:latin typeface="Cabin"/>
              <a:ea typeface="Cabin"/>
              <a:cs typeface="Cabin"/>
              <a:sym typeface="Cabin"/>
            </a:endParaRPr>
          </a:p>
        </p:txBody>
      </p:sp>
      <p:sp>
        <p:nvSpPr>
          <p:cNvPr id="16" name="Shape 16">
            <a:hlinkClick r:id="rId4"/>
          </p:cNvPr>
          <p:cNvSpPr/>
          <p:nvPr/>
        </p:nvSpPr>
        <p:spPr>
          <a:xfrm>
            <a:off x="7810773" y="6228353"/>
            <a:ext cx="328613" cy="43815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21336" tIns="21336" rIns="21336" bIns="21336" anchor="ctr" anchorCtr="0">
            <a:noAutofit/>
          </a:bodyPr>
          <a:lstStyle/>
          <a:p>
            <a:pPr marL="0" marR="0" lvl="0" indent="0" algn="ctr" rtl="0">
              <a:lnSpc>
                <a:spcPct val="100000"/>
              </a:lnSpc>
              <a:spcBef>
                <a:spcPts val="0"/>
              </a:spcBef>
              <a:spcAft>
                <a:spcPts val="0"/>
              </a:spcAft>
              <a:buFont typeface="Cabin"/>
              <a:buNone/>
            </a:pPr>
            <a:endParaRPr sz="1700" b="0" i="0" u="none" strike="noStrike" cap="none">
              <a:solidFill>
                <a:srgbClr val="FFFFFF"/>
              </a:solidFill>
              <a:latin typeface="Cabin"/>
              <a:ea typeface="Cabin"/>
              <a:cs typeface="Cabin"/>
              <a:sym typeface="Cabin"/>
            </a:endParaRPr>
          </a:p>
        </p:txBody>
      </p:sp>
    </p:spTree>
    <p:extLst>
      <p:ext uri="{BB962C8B-B14F-4D97-AF65-F5344CB8AC3E}">
        <p14:creationId xmlns:p14="http://schemas.microsoft.com/office/powerpoint/2010/main" val="201004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White Page">
    <p:spTree>
      <p:nvGrpSpPr>
        <p:cNvPr id="1" name="Shape 17"/>
        <p:cNvGrpSpPr/>
        <p:nvPr/>
      </p:nvGrpSpPr>
      <p:grpSpPr>
        <a:xfrm>
          <a:off x="0" y="0"/>
          <a:ext cx="0" cy="0"/>
          <a:chOff x="0" y="0"/>
          <a:chExt cx="0" cy="0"/>
        </a:xfrm>
      </p:grpSpPr>
      <p:grpSp>
        <p:nvGrpSpPr>
          <p:cNvPr id="18" name="Shape 18"/>
          <p:cNvGrpSpPr/>
          <p:nvPr/>
        </p:nvGrpSpPr>
        <p:grpSpPr>
          <a:xfrm>
            <a:off x="495300" y="6099175"/>
            <a:ext cx="8148638" cy="6350"/>
            <a:chOff x="0" y="0"/>
            <a:chExt cx="21729699" cy="12700"/>
          </a:xfrm>
        </p:grpSpPr>
        <p:cxnSp>
          <p:nvCxnSpPr>
            <p:cNvPr id="19" name="Shape 19"/>
            <p:cNvCxnSpPr/>
            <p:nvPr/>
          </p:nvCxnSpPr>
          <p:spPr>
            <a:xfrm>
              <a:off x="0" y="0"/>
              <a:ext cx="21729699" cy="0"/>
            </a:xfrm>
            <a:prstGeom prst="straightConnector1">
              <a:avLst/>
            </a:prstGeom>
            <a:noFill/>
            <a:ln w="9525" cap="flat" cmpd="sng">
              <a:solidFill>
                <a:srgbClr val="CBCBCB"/>
              </a:solidFill>
              <a:prstDash val="solid"/>
              <a:round/>
              <a:headEnd type="none" w="med" len="med"/>
              <a:tailEnd type="none" w="med" len="med"/>
            </a:ln>
          </p:spPr>
        </p:cxnSp>
        <p:cxnSp>
          <p:nvCxnSpPr>
            <p:cNvPr id="20" name="Shape 20"/>
            <p:cNvCxnSpPr/>
            <p:nvPr/>
          </p:nvCxnSpPr>
          <p:spPr>
            <a:xfrm>
              <a:off x="0" y="12700"/>
              <a:ext cx="21729699" cy="0"/>
            </a:xfrm>
            <a:prstGeom prst="straightConnector1">
              <a:avLst/>
            </a:prstGeom>
            <a:noFill/>
            <a:ln w="9525" cap="flat" cmpd="sng">
              <a:solidFill>
                <a:srgbClr val="FFFFFF"/>
              </a:solidFill>
              <a:prstDash val="solid"/>
              <a:round/>
              <a:headEnd type="none" w="med" len="med"/>
              <a:tailEnd type="none" w="med" len="med"/>
            </a:ln>
          </p:spPr>
        </p:cxnSp>
      </p:grpSp>
      <p:grpSp>
        <p:nvGrpSpPr>
          <p:cNvPr id="21" name="Shape 21"/>
          <p:cNvGrpSpPr/>
          <p:nvPr/>
        </p:nvGrpSpPr>
        <p:grpSpPr>
          <a:xfrm>
            <a:off x="7810774" y="6228353"/>
            <a:ext cx="328613" cy="438151"/>
            <a:chOff x="20828727" y="12456703"/>
            <a:chExt cx="876301" cy="876301"/>
          </a:xfrm>
        </p:grpSpPr>
        <p:sp>
          <p:nvSpPr>
            <p:cNvPr id="22" name="Shape 22"/>
            <p:cNvSpPr/>
            <p:nvPr/>
          </p:nvSpPr>
          <p:spPr>
            <a:xfrm flipH="1">
              <a:off x="20828727" y="12456703"/>
              <a:ext cx="876301" cy="876301"/>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path>
              </a:pathLst>
            </a:custGeom>
            <a:solidFill>
              <a:srgbClr val="D92441"/>
            </a:solidFill>
            <a:ln>
              <a:noFill/>
            </a:ln>
          </p:spPr>
          <p:txBody>
            <a:bodyPr lIns="0" tIns="0" rIns="0" bIns="0" anchor="t" anchorCtr="0">
              <a:noAutofit/>
            </a:bodyPr>
            <a:lstStyle/>
            <a:p>
              <a:pPr marL="0" marR="0" lvl="0" indent="0" algn="l" rtl="0">
                <a:spcBef>
                  <a:spcPts val="0"/>
                </a:spcBef>
                <a:buNone/>
              </a:pPr>
              <a:endParaRPr sz="2400" b="0" i="0" u="none" strike="noStrike" cap="none">
                <a:latin typeface="Cabin"/>
                <a:ea typeface="Cabin"/>
                <a:cs typeface="Cabin"/>
                <a:sym typeface="Cabin"/>
              </a:endParaRPr>
            </a:p>
          </p:txBody>
        </p:sp>
        <p:pic>
          <p:nvPicPr>
            <p:cNvPr id="23" name="Shape 23"/>
            <p:cNvPicPr preferRelativeResize="0"/>
            <p:nvPr/>
          </p:nvPicPr>
          <p:blipFill rotWithShape="1">
            <a:blip r:embed="rId2">
              <a:alphaModFix/>
            </a:blip>
            <a:srcRect/>
            <a:stretch/>
          </p:blipFill>
          <p:spPr>
            <a:xfrm>
              <a:off x="21126006" y="12709928"/>
              <a:ext cx="236609" cy="373694"/>
            </a:xfrm>
            <a:prstGeom prst="rect">
              <a:avLst/>
            </a:prstGeom>
            <a:noFill/>
            <a:ln>
              <a:noFill/>
            </a:ln>
          </p:spPr>
        </p:pic>
      </p:grpSp>
      <p:grpSp>
        <p:nvGrpSpPr>
          <p:cNvPr id="24" name="Shape 24"/>
          <p:cNvGrpSpPr/>
          <p:nvPr/>
        </p:nvGrpSpPr>
        <p:grpSpPr>
          <a:xfrm>
            <a:off x="8305800" y="6229350"/>
            <a:ext cx="328613" cy="438150"/>
            <a:chOff x="22148798" y="12458700"/>
            <a:chExt cx="876301" cy="876300"/>
          </a:xfrm>
        </p:grpSpPr>
        <p:sp>
          <p:nvSpPr>
            <p:cNvPr id="25" name="Shape 25"/>
            <p:cNvSpPr/>
            <p:nvPr/>
          </p:nvSpPr>
          <p:spPr>
            <a:xfrm flipH="1">
              <a:off x="22148798" y="12458700"/>
              <a:ext cx="876301" cy="876300"/>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path>
              </a:pathLst>
            </a:custGeom>
            <a:solidFill>
              <a:srgbClr val="D92441"/>
            </a:solidFill>
            <a:ln>
              <a:noFill/>
            </a:ln>
          </p:spPr>
          <p:txBody>
            <a:bodyPr lIns="0" tIns="0" rIns="0" bIns="0" anchor="t" anchorCtr="0">
              <a:noAutofit/>
            </a:bodyPr>
            <a:lstStyle/>
            <a:p>
              <a:pPr marL="0" marR="0" lvl="0" indent="0" algn="l" rtl="0">
                <a:spcBef>
                  <a:spcPts val="0"/>
                </a:spcBef>
                <a:buNone/>
              </a:pPr>
              <a:endParaRPr sz="2400" b="0" i="0" u="none" strike="noStrike" cap="none">
                <a:latin typeface="Cabin"/>
                <a:ea typeface="Cabin"/>
                <a:cs typeface="Cabin"/>
                <a:sym typeface="Cabin"/>
              </a:endParaRPr>
            </a:p>
          </p:txBody>
        </p:sp>
        <p:pic>
          <p:nvPicPr>
            <p:cNvPr id="26" name="Shape 26"/>
            <p:cNvPicPr preferRelativeResize="0"/>
            <p:nvPr/>
          </p:nvPicPr>
          <p:blipFill rotWithShape="1">
            <a:blip r:embed="rId2">
              <a:alphaModFix/>
            </a:blip>
            <a:srcRect/>
            <a:stretch/>
          </p:blipFill>
          <p:spPr>
            <a:xfrm flipH="1">
              <a:off x="22497605" y="12696072"/>
              <a:ext cx="236609" cy="373694"/>
            </a:xfrm>
            <a:prstGeom prst="rect">
              <a:avLst/>
            </a:prstGeom>
            <a:noFill/>
            <a:ln>
              <a:noFill/>
            </a:ln>
          </p:spPr>
        </p:pic>
      </p:grpSp>
      <p:sp>
        <p:nvSpPr>
          <p:cNvPr id="27" name="Shape 27">
            <a:hlinkClick r:id="rId3"/>
          </p:cNvPr>
          <p:cNvSpPr/>
          <p:nvPr/>
        </p:nvSpPr>
        <p:spPr>
          <a:xfrm>
            <a:off x="8305800" y="6228353"/>
            <a:ext cx="328613" cy="43815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21336" tIns="21336" rIns="21336" bIns="21336" anchor="ctr" anchorCtr="0">
            <a:noAutofit/>
          </a:bodyPr>
          <a:lstStyle/>
          <a:p>
            <a:pPr marL="0" marR="0" lvl="0" indent="0" algn="ctr" rtl="0">
              <a:lnSpc>
                <a:spcPct val="100000"/>
              </a:lnSpc>
              <a:spcBef>
                <a:spcPts val="0"/>
              </a:spcBef>
              <a:spcAft>
                <a:spcPts val="0"/>
              </a:spcAft>
              <a:buFont typeface="Cabin"/>
              <a:buNone/>
            </a:pPr>
            <a:endParaRPr sz="1700" b="0" i="0" u="none" strike="noStrike" cap="none">
              <a:solidFill>
                <a:srgbClr val="FFFFFF"/>
              </a:solidFill>
              <a:latin typeface="Cabin"/>
              <a:ea typeface="Cabin"/>
              <a:cs typeface="Cabin"/>
              <a:sym typeface="Cabin"/>
            </a:endParaRPr>
          </a:p>
        </p:txBody>
      </p:sp>
      <p:sp>
        <p:nvSpPr>
          <p:cNvPr id="28" name="Shape 28">
            <a:hlinkClick r:id="rId4"/>
          </p:cNvPr>
          <p:cNvSpPr/>
          <p:nvPr/>
        </p:nvSpPr>
        <p:spPr>
          <a:xfrm>
            <a:off x="7810773" y="6228353"/>
            <a:ext cx="328613" cy="43815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21336" tIns="21336" rIns="21336" bIns="21336" anchor="ctr" anchorCtr="0">
            <a:noAutofit/>
          </a:bodyPr>
          <a:lstStyle/>
          <a:p>
            <a:pPr marL="0" marR="0" lvl="0" indent="0" algn="ctr" rtl="0">
              <a:lnSpc>
                <a:spcPct val="100000"/>
              </a:lnSpc>
              <a:spcBef>
                <a:spcPts val="0"/>
              </a:spcBef>
              <a:spcAft>
                <a:spcPts val="0"/>
              </a:spcAft>
              <a:buFont typeface="Cabin"/>
              <a:buNone/>
            </a:pPr>
            <a:endParaRPr sz="1700" b="0" i="0" u="none" strike="noStrike" cap="none">
              <a:solidFill>
                <a:srgbClr val="FFFFFF"/>
              </a:solidFill>
              <a:latin typeface="Cabin"/>
              <a:ea typeface="Cabin"/>
              <a:cs typeface="Cabin"/>
              <a:sym typeface="Cabin"/>
            </a:endParaRPr>
          </a:p>
        </p:txBody>
      </p:sp>
    </p:spTree>
    <p:extLst>
      <p:ext uri="{BB962C8B-B14F-4D97-AF65-F5344CB8AC3E}">
        <p14:creationId xmlns:p14="http://schemas.microsoft.com/office/powerpoint/2010/main" val="2752405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Blank">
    <p:spTree>
      <p:nvGrpSpPr>
        <p:cNvPr id="1" name="Shape 29"/>
        <p:cNvGrpSpPr/>
        <p:nvPr/>
      </p:nvGrpSpPr>
      <p:grpSpPr>
        <a:xfrm>
          <a:off x="0" y="0"/>
          <a:ext cx="0" cy="0"/>
          <a:chOff x="0" y="0"/>
          <a:chExt cx="0" cy="0"/>
        </a:xfrm>
      </p:grpSpPr>
      <p:grpSp>
        <p:nvGrpSpPr>
          <p:cNvPr id="30" name="Shape 30"/>
          <p:cNvGrpSpPr/>
          <p:nvPr/>
        </p:nvGrpSpPr>
        <p:grpSpPr>
          <a:xfrm>
            <a:off x="7810774" y="6228353"/>
            <a:ext cx="328613" cy="438151"/>
            <a:chOff x="20828727" y="12456703"/>
            <a:chExt cx="876301" cy="876301"/>
          </a:xfrm>
        </p:grpSpPr>
        <p:sp>
          <p:nvSpPr>
            <p:cNvPr id="31" name="Shape 31"/>
            <p:cNvSpPr/>
            <p:nvPr/>
          </p:nvSpPr>
          <p:spPr>
            <a:xfrm flipH="1">
              <a:off x="20828727" y="12456703"/>
              <a:ext cx="876301" cy="876301"/>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path>
              </a:pathLst>
            </a:custGeom>
            <a:solidFill>
              <a:srgbClr val="D92441"/>
            </a:solidFill>
            <a:ln>
              <a:noFill/>
            </a:ln>
          </p:spPr>
          <p:txBody>
            <a:bodyPr lIns="0" tIns="0" rIns="0" bIns="0" anchor="t" anchorCtr="0">
              <a:noAutofit/>
            </a:bodyPr>
            <a:lstStyle/>
            <a:p>
              <a:pPr marL="0" marR="0" lvl="0" indent="0" algn="l" rtl="0">
                <a:spcBef>
                  <a:spcPts val="0"/>
                </a:spcBef>
                <a:buNone/>
              </a:pPr>
              <a:endParaRPr sz="2400" b="0" i="0" u="none" strike="noStrike" cap="none">
                <a:latin typeface="Cabin"/>
                <a:ea typeface="Cabin"/>
                <a:cs typeface="Cabin"/>
                <a:sym typeface="Cabin"/>
              </a:endParaRPr>
            </a:p>
          </p:txBody>
        </p:sp>
        <p:pic>
          <p:nvPicPr>
            <p:cNvPr id="32" name="Shape 32"/>
            <p:cNvPicPr preferRelativeResize="0"/>
            <p:nvPr/>
          </p:nvPicPr>
          <p:blipFill rotWithShape="1">
            <a:blip r:embed="rId2">
              <a:alphaModFix/>
            </a:blip>
            <a:srcRect/>
            <a:stretch/>
          </p:blipFill>
          <p:spPr>
            <a:xfrm>
              <a:off x="21126006" y="12709928"/>
              <a:ext cx="236609" cy="373694"/>
            </a:xfrm>
            <a:prstGeom prst="rect">
              <a:avLst/>
            </a:prstGeom>
            <a:noFill/>
            <a:ln>
              <a:noFill/>
            </a:ln>
          </p:spPr>
        </p:pic>
      </p:grpSp>
      <p:grpSp>
        <p:nvGrpSpPr>
          <p:cNvPr id="33" name="Shape 33"/>
          <p:cNvGrpSpPr/>
          <p:nvPr/>
        </p:nvGrpSpPr>
        <p:grpSpPr>
          <a:xfrm>
            <a:off x="8305800" y="6229350"/>
            <a:ext cx="328613" cy="438150"/>
            <a:chOff x="22148798" y="12458700"/>
            <a:chExt cx="876301" cy="876300"/>
          </a:xfrm>
        </p:grpSpPr>
        <p:sp>
          <p:nvSpPr>
            <p:cNvPr id="34" name="Shape 34"/>
            <p:cNvSpPr/>
            <p:nvPr/>
          </p:nvSpPr>
          <p:spPr>
            <a:xfrm flipH="1">
              <a:off x="22148798" y="12458700"/>
              <a:ext cx="876301" cy="876300"/>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path>
              </a:pathLst>
            </a:custGeom>
            <a:solidFill>
              <a:srgbClr val="D92441"/>
            </a:solidFill>
            <a:ln>
              <a:noFill/>
            </a:ln>
          </p:spPr>
          <p:txBody>
            <a:bodyPr lIns="0" tIns="0" rIns="0" bIns="0" anchor="t" anchorCtr="0">
              <a:noAutofit/>
            </a:bodyPr>
            <a:lstStyle/>
            <a:p>
              <a:pPr marL="0" marR="0" lvl="0" indent="0" algn="l" rtl="0">
                <a:spcBef>
                  <a:spcPts val="0"/>
                </a:spcBef>
                <a:buNone/>
              </a:pPr>
              <a:endParaRPr sz="2400" b="0" i="0" u="none" strike="noStrike" cap="none">
                <a:latin typeface="Cabin"/>
                <a:ea typeface="Cabin"/>
                <a:cs typeface="Cabin"/>
                <a:sym typeface="Cabin"/>
              </a:endParaRPr>
            </a:p>
          </p:txBody>
        </p:sp>
        <p:pic>
          <p:nvPicPr>
            <p:cNvPr id="35" name="Shape 35"/>
            <p:cNvPicPr preferRelativeResize="0"/>
            <p:nvPr/>
          </p:nvPicPr>
          <p:blipFill rotWithShape="1">
            <a:blip r:embed="rId2">
              <a:alphaModFix/>
            </a:blip>
            <a:srcRect/>
            <a:stretch/>
          </p:blipFill>
          <p:spPr>
            <a:xfrm flipH="1">
              <a:off x="22497605" y="12696072"/>
              <a:ext cx="236609" cy="373694"/>
            </a:xfrm>
            <a:prstGeom prst="rect">
              <a:avLst/>
            </a:prstGeom>
            <a:noFill/>
            <a:ln>
              <a:noFill/>
            </a:ln>
          </p:spPr>
        </p:pic>
      </p:grpSp>
      <p:sp>
        <p:nvSpPr>
          <p:cNvPr id="36" name="Shape 36"/>
          <p:cNvSpPr/>
          <p:nvPr/>
        </p:nvSpPr>
        <p:spPr>
          <a:xfrm>
            <a:off x="8305800" y="6228353"/>
            <a:ext cx="328613" cy="43815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21336" tIns="21336" rIns="21336" bIns="21336" anchor="ctr" anchorCtr="0">
            <a:noAutofit/>
          </a:bodyPr>
          <a:lstStyle/>
          <a:p>
            <a:pPr marL="0" marR="0" lvl="0" indent="0" algn="ctr" rtl="0">
              <a:lnSpc>
                <a:spcPct val="100000"/>
              </a:lnSpc>
              <a:spcBef>
                <a:spcPts val="0"/>
              </a:spcBef>
              <a:spcAft>
                <a:spcPts val="0"/>
              </a:spcAft>
              <a:buFont typeface="Cabin"/>
              <a:buNone/>
            </a:pPr>
            <a:endParaRPr sz="1700" b="0" i="0" u="none" strike="noStrike" cap="none">
              <a:solidFill>
                <a:srgbClr val="FFFFFF"/>
              </a:solidFill>
              <a:latin typeface="Cabin"/>
              <a:ea typeface="Cabin"/>
              <a:cs typeface="Cabin"/>
              <a:sym typeface="Cabin"/>
            </a:endParaRPr>
          </a:p>
        </p:txBody>
      </p:sp>
      <p:sp>
        <p:nvSpPr>
          <p:cNvPr id="37" name="Shape 37"/>
          <p:cNvSpPr/>
          <p:nvPr/>
        </p:nvSpPr>
        <p:spPr>
          <a:xfrm>
            <a:off x="7810773" y="6228353"/>
            <a:ext cx="328613" cy="43815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21336" tIns="21336" rIns="21336" bIns="21336" anchor="ctr" anchorCtr="0">
            <a:noAutofit/>
          </a:bodyPr>
          <a:lstStyle/>
          <a:p>
            <a:pPr marL="0" marR="0" lvl="0" indent="0" algn="ctr" rtl="0">
              <a:lnSpc>
                <a:spcPct val="100000"/>
              </a:lnSpc>
              <a:spcBef>
                <a:spcPts val="0"/>
              </a:spcBef>
              <a:spcAft>
                <a:spcPts val="0"/>
              </a:spcAft>
              <a:buFont typeface="Cabin"/>
              <a:buNone/>
            </a:pPr>
            <a:endParaRPr sz="1700" b="0" i="0" u="none" strike="noStrike" cap="none">
              <a:solidFill>
                <a:srgbClr val="FFFFFF"/>
              </a:solidFill>
              <a:latin typeface="Cabin"/>
              <a:ea typeface="Cabin"/>
              <a:cs typeface="Cabin"/>
              <a:sym typeface="Cabin"/>
            </a:endParaRPr>
          </a:p>
        </p:txBody>
      </p:sp>
      <p:sp>
        <p:nvSpPr>
          <p:cNvPr id="38" name="Shape 38"/>
          <p:cNvSpPr/>
          <p:nvPr/>
        </p:nvSpPr>
        <p:spPr>
          <a:xfrm>
            <a:off x="-670" y="-7839"/>
            <a:ext cx="9145339" cy="6873677"/>
          </a:xfrm>
          <a:prstGeom prst="rect">
            <a:avLst/>
          </a:prstGeom>
          <a:solidFill>
            <a:srgbClr val="414141"/>
          </a:solidFill>
          <a:ln>
            <a:noFill/>
          </a:ln>
        </p:spPr>
        <p:txBody>
          <a:bodyPr lIns="0" tIns="0" rIns="0" bIns="0" anchor="ctr" anchorCtr="0">
            <a:noAutofit/>
          </a:bodyPr>
          <a:lstStyle/>
          <a:p>
            <a:pPr marL="0" marR="0" lvl="0" indent="0" algn="ctr" rtl="0">
              <a:spcBef>
                <a:spcPts val="0"/>
              </a:spcBef>
              <a:buNone/>
            </a:pPr>
            <a:endParaRPr sz="2400" b="0" i="0" u="none" strike="noStrike" cap="none">
              <a:latin typeface="Cabin"/>
              <a:ea typeface="Cabin"/>
              <a:cs typeface="Cabin"/>
              <a:sym typeface="Cabin"/>
            </a:endParaRPr>
          </a:p>
        </p:txBody>
      </p:sp>
    </p:spTree>
    <p:extLst>
      <p:ext uri="{BB962C8B-B14F-4D97-AF65-F5344CB8AC3E}">
        <p14:creationId xmlns:p14="http://schemas.microsoft.com/office/powerpoint/2010/main" val="168076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1" name="Picture 10"/>
          <p:cNvPicPr>
            <a:picLocks noChangeAspect="1"/>
          </p:cNvPicPr>
          <p:nvPr userDrawn="1"/>
        </p:nvPicPr>
        <p:blipFill>
          <a:blip r:embed="rId3"/>
          <a:stretch>
            <a:fillRect/>
          </a:stretch>
        </p:blipFill>
        <p:spPr>
          <a:xfrm>
            <a:off x="7200900" y="6264076"/>
            <a:ext cx="1409700" cy="584200"/>
          </a:xfrm>
          <a:prstGeom prst="rect">
            <a:avLst/>
          </a:prstGeom>
        </p:spPr>
      </p:pic>
    </p:spTree>
    <p:extLst>
      <p:ext uri="{BB962C8B-B14F-4D97-AF65-F5344CB8AC3E}">
        <p14:creationId xmlns:p14="http://schemas.microsoft.com/office/powerpoint/2010/main" val="263750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pic>
        <p:nvPicPr>
          <p:cNvPr id="13"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4" name="Picture 13"/>
          <p:cNvPicPr>
            <a:picLocks noChangeAspect="1"/>
          </p:cNvPicPr>
          <p:nvPr userDrawn="1"/>
        </p:nvPicPr>
        <p:blipFill>
          <a:blip r:embed="rId3"/>
          <a:stretch>
            <a:fillRect/>
          </a:stretch>
        </p:blipFill>
        <p:spPr>
          <a:xfrm>
            <a:off x="7200900" y="6264076"/>
            <a:ext cx="1409700" cy="584200"/>
          </a:xfrm>
          <a:prstGeom prst="rect">
            <a:avLst/>
          </a:prstGeom>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9757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pic>
        <p:nvPicPr>
          <p:cNvPr id="12"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3" name="Picture 12"/>
          <p:cNvPicPr>
            <a:picLocks noChangeAspect="1"/>
          </p:cNvPicPr>
          <p:nvPr userDrawn="1"/>
        </p:nvPicPr>
        <p:blipFill>
          <a:blip r:embed="rId3"/>
          <a:stretch>
            <a:fillRect/>
          </a:stretch>
        </p:blipFill>
        <p:spPr>
          <a:xfrm>
            <a:off x="7200900" y="6264076"/>
            <a:ext cx="1409700" cy="5842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839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pic>
        <p:nvPicPr>
          <p:cNvPr id="14"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5" name="Picture 14"/>
          <p:cNvPicPr>
            <a:picLocks noChangeAspect="1"/>
          </p:cNvPicPr>
          <p:nvPr userDrawn="1"/>
        </p:nvPicPr>
        <p:blipFill>
          <a:blip r:embed="rId3"/>
          <a:stretch>
            <a:fillRect/>
          </a:stretch>
        </p:blipFill>
        <p:spPr>
          <a:xfrm>
            <a:off x="7200900" y="6264076"/>
            <a:ext cx="1409700" cy="5842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10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pic>
        <p:nvPicPr>
          <p:cNvPr id="10"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1" name="Picture 10"/>
          <p:cNvPicPr>
            <a:picLocks noChangeAspect="1"/>
          </p:cNvPicPr>
          <p:nvPr userDrawn="1"/>
        </p:nvPicPr>
        <p:blipFill>
          <a:blip r:embed="rId3"/>
          <a:stretch>
            <a:fillRect/>
          </a:stretch>
        </p:blipFill>
        <p:spPr>
          <a:xfrm>
            <a:off x="7200900" y="6264076"/>
            <a:ext cx="1409700" cy="5842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279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pic>
        <p:nvPicPr>
          <p:cNvPr id="9"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0" name="Picture 9"/>
          <p:cNvPicPr>
            <a:picLocks noChangeAspect="1"/>
          </p:cNvPicPr>
          <p:nvPr userDrawn="1"/>
        </p:nvPicPr>
        <p:blipFill>
          <a:blip r:embed="rId3"/>
          <a:stretch>
            <a:fillRect/>
          </a:stretch>
        </p:blipFill>
        <p:spPr>
          <a:xfrm>
            <a:off x="7200900" y="6264076"/>
            <a:ext cx="1409700" cy="584200"/>
          </a:xfrm>
          <a:prstGeom prst="rect">
            <a:avLst/>
          </a:prstGeom>
        </p:spPr>
      </p:pic>
    </p:spTree>
    <p:extLst>
      <p:ext uri="{BB962C8B-B14F-4D97-AF65-F5344CB8AC3E}">
        <p14:creationId xmlns:p14="http://schemas.microsoft.com/office/powerpoint/2010/main" val="397734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pic>
        <p:nvPicPr>
          <p:cNvPr id="12"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3" name="Picture 12"/>
          <p:cNvPicPr>
            <a:picLocks noChangeAspect="1"/>
          </p:cNvPicPr>
          <p:nvPr userDrawn="1"/>
        </p:nvPicPr>
        <p:blipFill>
          <a:blip r:embed="rId3"/>
          <a:stretch>
            <a:fillRect/>
          </a:stretch>
        </p:blipFill>
        <p:spPr>
          <a:xfrm>
            <a:off x="7200900" y="6264076"/>
            <a:ext cx="1409700" cy="584200"/>
          </a:xfrm>
          <a:prstGeom prst="rect">
            <a:avLst/>
          </a:prstGeom>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153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Shape 8"/>
          <p:cNvSpPr/>
          <p:nvPr userDrawn="1"/>
        </p:nvSpPr>
        <p:spPr>
          <a:xfrm>
            <a:off x="0" y="0"/>
            <a:ext cx="9144000" cy="6251376"/>
          </a:xfrm>
          <a:prstGeom prst="rect">
            <a:avLst/>
          </a:prstGeom>
          <a:solidFill>
            <a:srgbClr val="F1F1F1"/>
          </a:solidFill>
          <a:ln>
            <a:noFill/>
          </a:ln>
        </p:spPr>
        <p:txBody>
          <a:bodyPr lIns="0" tIns="0" rIns="0" bIns="0" anchor="ctr" anchorCtr="0">
            <a:noAutofit/>
          </a:bodyPr>
          <a:lstStyle/>
          <a:p>
            <a:pPr marL="0" marR="0" lvl="0" indent="0" algn="ctr" rtl="0">
              <a:spcBef>
                <a:spcPts val="0"/>
              </a:spcBef>
              <a:buNone/>
            </a:pPr>
            <a:endParaRPr sz="5600" b="0" i="0" u="none" strike="noStrike" cap="none">
              <a:latin typeface="Cabin"/>
              <a:ea typeface="Cabin"/>
              <a:cs typeface="Cabin"/>
              <a:sym typeface="Cabin"/>
            </a:endParaRPr>
          </a:p>
        </p:txBody>
      </p:sp>
      <p:pic>
        <p:nvPicPr>
          <p:cNvPr id="12" name="Shape 49"/>
          <p:cNvPicPr preferRelativeResize="0"/>
          <p:nvPr userDrawn="1"/>
        </p:nvPicPr>
        <p:blipFill rotWithShape="1">
          <a:blip r:embed="rId2">
            <a:alphaModFix/>
          </a:blip>
          <a:srcRect/>
          <a:stretch/>
        </p:blipFill>
        <p:spPr>
          <a:xfrm>
            <a:off x="575734" y="6289476"/>
            <a:ext cx="1424084" cy="503034"/>
          </a:xfrm>
          <a:prstGeom prst="rect">
            <a:avLst/>
          </a:prstGeom>
          <a:noFill/>
          <a:ln>
            <a:noFill/>
          </a:ln>
        </p:spPr>
      </p:pic>
      <p:pic>
        <p:nvPicPr>
          <p:cNvPr id="13" name="Picture 12"/>
          <p:cNvPicPr>
            <a:picLocks noChangeAspect="1"/>
          </p:cNvPicPr>
          <p:nvPr userDrawn="1"/>
        </p:nvPicPr>
        <p:blipFill>
          <a:blip r:embed="rId3"/>
          <a:stretch>
            <a:fillRect/>
          </a:stretch>
        </p:blipFill>
        <p:spPr>
          <a:xfrm>
            <a:off x="7200900" y="6264076"/>
            <a:ext cx="1409700" cy="584200"/>
          </a:xfrm>
          <a:prstGeom prst="rect">
            <a:avLst/>
          </a:prstGeom>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38794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hyperlink" Target="#slide=next"/><Relationship Id="rId15" Type="http://schemas.openxmlformats.org/officeDocument/2006/relationships/hyperlink" Target="#slide=previou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hape 27">
            <a:hlinkClick r:id="rId14"/>
          </p:cNvPr>
          <p:cNvSpPr/>
          <p:nvPr userDrawn="1"/>
        </p:nvSpPr>
        <p:spPr>
          <a:xfrm>
            <a:off x="22148798" y="124567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9" name="Shape 28">
            <a:hlinkClick r:id="rId15"/>
          </p:cNvPr>
          <p:cNvSpPr/>
          <p:nvPr userDrawn="1"/>
        </p:nvSpPr>
        <p:spPr>
          <a:xfrm>
            <a:off x="20828726" y="124567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10" name="Shape 27">
            <a:hlinkClick r:id="rId14"/>
          </p:cNvPr>
          <p:cNvSpPr/>
          <p:nvPr userDrawn="1"/>
        </p:nvSpPr>
        <p:spPr>
          <a:xfrm>
            <a:off x="22301198" y="126091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11" name="Shape 28">
            <a:hlinkClick r:id="rId15"/>
          </p:cNvPr>
          <p:cNvSpPr/>
          <p:nvPr userDrawn="1"/>
        </p:nvSpPr>
        <p:spPr>
          <a:xfrm>
            <a:off x="20981126" y="126091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12" name="Shape 27">
            <a:hlinkClick r:id="rId14"/>
          </p:cNvPr>
          <p:cNvSpPr/>
          <p:nvPr userDrawn="1"/>
        </p:nvSpPr>
        <p:spPr>
          <a:xfrm>
            <a:off x="22453598" y="127615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13" name="Shape 28">
            <a:hlinkClick r:id="rId15"/>
          </p:cNvPr>
          <p:cNvSpPr/>
          <p:nvPr userDrawn="1"/>
        </p:nvSpPr>
        <p:spPr>
          <a:xfrm>
            <a:off x="21133526" y="127615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14" name="Shape 28">
            <a:hlinkClick r:id="rId15"/>
          </p:cNvPr>
          <p:cNvSpPr/>
          <p:nvPr userDrawn="1"/>
        </p:nvSpPr>
        <p:spPr>
          <a:xfrm>
            <a:off x="21285926" y="129139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25" name="Shape 27">
            <a:hlinkClick r:id="rId14"/>
          </p:cNvPr>
          <p:cNvSpPr/>
          <p:nvPr userDrawn="1"/>
        </p:nvSpPr>
        <p:spPr>
          <a:xfrm>
            <a:off x="8305800" y="6228353"/>
            <a:ext cx="328613" cy="43815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21336" tIns="21336" rIns="21336" bIns="21336" anchor="ctr" anchorCtr="0">
            <a:noAutofit/>
          </a:bodyPr>
          <a:lstStyle/>
          <a:p>
            <a:pPr marL="0" marR="0" lvl="0" indent="0" algn="ctr" rtl="0">
              <a:lnSpc>
                <a:spcPct val="100000"/>
              </a:lnSpc>
              <a:spcBef>
                <a:spcPts val="0"/>
              </a:spcBef>
              <a:spcAft>
                <a:spcPts val="0"/>
              </a:spcAft>
              <a:buFont typeface="Cabin"/>
              <a:buNone/>
            </a:pPr>
            <a:endParaRPr sz="1700" b="0" i="0" u="none" strike="noStrike" cap="none">
              <a:solidFill>
                <a:srgbClr val="FFFFFF"/>
              </a:solidFill>
              <a:latin typeface="Cabin"/>
              <a:ea typeface="Cabin"/>
              <a:cs typeface="Cabin"/>
              <a:sym typeface="Cabin"/>
            </a:endParaRPr>
          </a:p>
        </p:txBody>
      </p:sp>
      <p:sp>
        <p:nvSpPr>
          <p:cNvPr id="27" name="Shape 15">
            <a:hlinkClick r:id="rId14"/>
          </p:cNvPr>
          <p:cNvSpPr/>
          <p:nvPr userDrawn="1"/>
        </p:nvSpPr>
        <p:spPr>
          <a:xfrm>
            <a:off x="22605998" y="129139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28" name="Shape 15">
            <a:hlinkClick r:id="rId14"/>
          </p:cNvPr>
          <p:cNvSpPr/>
          <p:nvPr userDrawn="1"/>
        </p:nvSpPr>
        <p:spPr>
          <a:xfrm>
            <a:off x="22758398" y="130663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Tree>
    <p:extLst>
      <p:ext uri="{BB962C8B-B14F-4D97-AF65-F5344CB8AC3E}">
        <p14:creationId xmlns:p14="http://schemas.microsoft.com/office/powerpoint/2010/main" val="275829364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9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364911203"/>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hyperlink" Target="#slide=next"/><Relationship Id="rId6" Type="http://schemas.openxmlformats.org/officeDocument/2006/relationships/hyperlink" Target="#slide=previous"/><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3">
            <a:alphaModFix/>
          </a:blip>
          <a:srcRect/>
          <a:stretch/>
        </p:blipFill>
        <p:spPr>
          <a:xfrm>
            <a:off x="2800832" y="2152316"/>
            <a:ext cx="3519389" cy="1817008"/>
          </a:xfrm>
          <a:prstGeom prst="rect">
            <a:avLst/>
          </a:prstGeom>
          <a:noFill/>
          <a:ln>
            <a:noFill/>
          </a:ln>
        </p:spPr>
      </p:pic>
      <p:sp>
        <p:nvSpPr>
          <p:cNvPr id="44" name="Shape 44"/>
          <p:cNvSpPr/>
          <p:nvPr/>
        </p:nvSpPr>
        <p:spPr>
          <a:xfrm>
            <a:off x="2315782" y="4400550"/>
            <a:ext cx="4528850" cy="342901"/>
          </a:xfrm>
          <a:prstGeom prst="rect">
            <a:avLst/>
          </a:prstGeom>
          <a:noFill/>
          <a:ln>
            <a:noFill/>
          </a:ln>
        </p:spPr>
        <p:txBody>
          <a:bodyPr lIns="21336" tIns="21336" rIns="21336" bIns="21336" anchor="ctr" anchorCtr="0">
            <a:noAutofit/>
          </a:bodyPr>
          <a:lstStyle/>
          <a:p>
            <a:pPr algn="ctr">
              <a:buSzPct val="25000"/>
            </a:pPr>
            <a:r>
              <a:rPr lang="en-US" sz="1400" dirty="0">
                <a:solidFill>
                  <a:srgbClr val="FFFFFF"/>
                </a:solidFill>
                <a:latin typeface="Open Sans"/>
                <a:ea typeface="Open Sans"/>
                <a:cs typeface="Open Sans"/>
                <a:sym typeface="Open Sans"/>
              </a:rPr>
              <a:t>EDUCATION FOR THE INNOVATION ECONOMY</a:t>
            </a:r>
          </a:p>
        </p:txBody>
      </p:sp>
    </p:spTree>
    <p:extLst>
      <p:ext uri="{BB962C8B-B14F-4D97-AF65-F5344CB8AC3E}">
        <p14:creationId xmlns:p14="http://schemas.microsoft.com/office/powerpoint/2010/main" val="25322938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3" name="Content Placeholder 2"/>
          <p:cNvSpPr>
            <a:spLocks noGrp="1"/>
          </p:cNvSpPr>
          <p:nvPr>
            <p:ph idx="1"/>
          </p:nvPr>
        </p:nvSpPr>
        <p:spPr/>
        <p:txBody>
          <a:bodyPr>
            <a:noAutofit/>
          </a:bodyPr>
          <a:lstStyle/>
          <a:p>
            <a:pPr>
              <a:spcAft>
                <a:spcPts val="600"/>
              </a:spcAft>
            </a:pPr>
            <a:r>
              <a:rPr lang="en-US" sz="1600" b="1" dirty="0" smtClean="0"/>
              <a:t>GET – Requests a representation of the specified resources (data retrieval)</a:t>
            </a:r>
          </a:p>
          <a:p>
            <a:pPr>
              <a:spcAft>
                <a:spcPts val="600"/>
              </a:spcAft>
            </a:pPr>
            <a:r>
              <a:rPr lang="en-US" sz="1600" b="1" dirty="0" smtClean="0"/>
              <a:t>POST </a:t>
            </a:r>
            <a:r>
              <a:rPr lang="en-US" sz="1600" b="1" dirty="0"/>
              <a:t>– Requests that the server accept the entire enclosed in the request as a new subordinate of the web resource identified by the URI (ex. a message for a bulletin board or an item to add to a database)</a:t>
            </a:r>
            <a:r>
              <a:rPr lang="en-US" sz="1600" b="1" dirty="0" smtClean="0"/>
              <a:t>.</a:t>
            </a:r>
          </a:p>
          <a:p>
            <a:pPr>
              <a:spcAft>
                <a:spcPts val="600"/>
              </a:spcAft>
            </a:pPr>
            <a:r>
              <a:rPr lang="en-US" sz="1600" dirty="0" smtClean="0"/>
              <a:t>HEAD – Asks for the response identical to the one that would correspond to a GET request, but without the body.</a:t>
            </a:r>
            <a:endParaRPr lang="en-US" sz="1600" i="1" dirty="0" smtClean="0"/>
          </a:p>
          <a:p>
            <a:pPr>
              <a:spcAft>
                <a:spcPts val="600"/>
              </a:spcAft>
            </a:pPr>
            <a:r>
              <a:rPr lang="en-US" sz="1600" b="1" dirty="0" smtClean="0"/>
              <a:t>PATCH </a:t>
            </a:r>
            <a:r>
              <a:rPr lang="en-US" sz="1600" b="1" dirty="0"/>
              <a:t>– Applies partial modifications to a resource.</a:t>
            </a:r>
          </a:p>
          <a:p>
            <a:pPr>
              <a:spcAft>
                <a:spcPts val="600"/>
              </a:spcAft>
            </a:pPr>
            <a:r>
              <a:rPr lang="en-US" sz="1600" b="1" dirty="0" smtClean="0"/>
              <a:t>PUT – Requests that the enclosed entity be stored under the supplied URI.</a:t>
            </a:r>
          </a:p>
          <a:p>
            <a:pPr>
              <a:spcAft>
                <a:spcPts val="600"/>
              </a:spcAft>
            </a:pPr>
            <a:r>
              <a:rPr lang="en-US" sz="1600" b="1" dirty="0" smtClean="0"/>
              <a:t>DELETE – Deletes the specified resource.</a:t>
            </a:r>
          </a:p>
          <a:p>
            <a:pPr>
              <a:spcAft>
                <a:spcPts val="600"/>
              </a:spcAft>
            </a:pPr>
            <a:r>
              <a:rPr lang="en-US" sz="1600" dirty="0" smtClean="0"/>
              <a:t>TRACE – Echoes back the received request so that a client can see what changes have been made by intermediate servers.</a:t>
            </a:r>
          </a:p>
          <a:p>
            <a:pPr>
              <a:spcAft>
                <a:spcPts val="600"/>
              </a:spcAft>
            </a:pPr>
            <a:r>
              <a:rPr lang="en-US" sz="1600" dirty="0" smtClean="0"/>
              <a:t>OPTIONS – Returns the HTTP methods that the server supports for the specified URL.</a:t>
            </a:r>
          </a:p>
          <a:p>
            <a:pPr>
              <a:spcAft>
                <a:spcPts val="600"/>
              </a:spcAft>
            </a:pPr>
            <a:r>
              <a:rPr lang="en-US" sz="1600" dirty="0" smtClean="0"/>
              <a:t>CONNECT – Converts the request connection to a transparent TCP/IP tunnel, usually to facilitate SSL-encrypted communication through an unencrypted HTTP proxy.</a:t>
            </a:r>
          </a:p>
        </p:txBody>
      </p:sp>
    </p:spTree>
    <p:extLst>
      <p:ext uri="{BB962C8B-B14F-4D97-AF65-F5344CB8AC3E}">
        <p14:creationId xmlns:p14="http://schemas.microsoft.com/office/powerpoint/2010/main" val="3370412881"/>
      </p:ext>
    </p:extLst>
  </p:cSld>
  <p:clrMapOvr>
    <a:masterClrMapping/>
  </p:clrMapOvr>
  <p:timing>
    <p:tnLst>
      <p:par>
        <p:cTn xmlns:p14="http://schemas.microsoft.com/office/powerpoint/2010/main" id="1" dur="indefinite" restart="never" nodeType="tmRoot"/>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3" name="Content Placeholder 2"/>
          <p:cNvSpPr>
            <a:spLocks noGrp="1"/>
          </p:cNvSpPr>
          <p:nvPr>
            <p:ph idx="1"/>
          </p:nvPr>
        </p:nvSpPr>
        <p:spPr/>
        <p:txBody>
          <a:bodyPr/>
          <a:lstStyle/>
          <a:p>
            <a:r>
              <a:rPr lang="en-US" dirty="0" smtClean="0"/>
              <a:t>Informational – 1xx</a:t>
            </a:r>
          </a:p>
          <a:p>
            <a:r>
              <a:rPr lang="en-US" dirty="0" smtClean="0"/>
              <a:t>Successful – 2xx</a:t>
            </a:r>
          </a:p>
          <a:p>
            <a:r>
              <a:rPr lang="en-US" dirty="0" smtClean="0"/>
              <a:t>Redirection – 3xx</a:t>
            </a:r>
          </a:p>
          <a:p>
            <a:r>
              <a:rPr lang="en-US" dirty="0" smtClean="0"/>
              <a:t>Client Error – 4xx</a:t>
            </a:r>
          </a:p>
          <a:p>
            <a:r>
              <a:rPr lang="en-US" dirty="0" smtClean="0"/>
              <a:t>Server Error – 5xx</a:t>
            </a:r>
            <a:endParaRPr lang="en-US" dirty="0"/>
          </a:p>
        </p:txBody>
      </p:sp>
    </p:spTree>
    <p:extLst>
      <p:ext uri="{BB962C8B-B14F-4D97-AF65-F5344CB8AC3E}">
        <p14:creationId xmlns:p14="http://schemas.microsoft.com/office/powerpoint/2010/main" val="38928987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Codes</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t>400 Bad Request – The request code not be understood by the server due to malformed syntax.</a:t>
            </a:r>
          </a:p>
          <a:p>
            <a:endParaRPr lang="en-US" dirty="0" smtClean="0"/>
          </a:p>
          <a:p>
            <a:r>
              <a:rPr lang="en-US" dirty="0" smtClean="0"/>
              <a:t>404 Not Found – The server has not found anything matching the Request-URI.</a:t>
            </a:r>
            <a:endParaRPr lang="en-US" dirty="0"/>
          </a:p>
        </p:txBody>
      </p:sp>
      <p:sp>
        <p:nvSpPr>
          <p:cNvPr id="4" name="TextBox 3"/>
          <p:cNvSpPr txBox="1"/>
          <p:nvPr/>
        </p:nvSpPr>
        <p:spPr>
          <a:xfrm>
            <a:off x="1732896" y="5477139"/>
            <a:ext cx="5571632" cy="523220"/>
          </a:xfrm>
          <a:prstGeom prst="rect">
            <a:avLst/>
          </a:prstGeom>
          <a:noFill/>
        </p:spPr>
        <p:txBody>
          <a:bodyPr wrap="none" rtlCol="0">
            <a:spAutoFit/>
          </a:bodyPr>
          <a:lstStyle/>
          <a:p>
            <a:r>
              <a:rPr lang="en-US" sz="2800" b="1" dirty="0">
                <a:latin typeface="Andale Mono"/>
                <a:cs typeface="Andale Mono"/>
              </a:rPr>
              <a:t>https://</a:t>
            </a:r>
            <a:r>
              <a:rPr lang="en-US" sz="2800" b="1" dirty="0" err="1">
                <a:latin typeface="Andale Mono"/>
                <a:cs typeface="Andale Mono"/>
              </a:rPr>
              <a:t>httpstatuses.com</a:t>
            </a:r>
            <a:r>
              <a:rPr lang="en-US" sz="2800" b="1" dirty="0">
                <a:latin typeface="Andale Mono"/>
                <a:cs typeface="Andale Mono"/>
              </a:rPr>
              <a:t>/</a:t>
            </a:r>
          </a:p>
        </p:txBody>
      </p:sp>
    </p:spTree>
    <p:extLst>
      <p:ext uri="{BB962C8B-B14F-4D97-AF65-F5344CB8AC3E}">
        <p14:creationId xmlns:p14="http://schemas.microsoft.com/office/powerpoint/2010/main" val="13661403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a:t>
            </a:r>
            <a:endParaRPr lang="en-US" dirty="0"/>
          </a:p>
        </p:txBody>
      </p:sp>
      <p:pic>
        <p:nvPicPr>
          <p:cNvPr id="26" name="Picture 25"/>
          <p:cNvPicPr>
            <a:picLocks noChangeAspect="1"/>
          </p:cNvPicPr>
          <p:nvPr/>
        </p:nvPicPr>
        <p:blipFill>
          <a:blip r:embed="rId3"/>
          <a:stretch>
            <a:fillRect/>
          </a:stretch>
        </p:blipFill>
        <p:spPr>
          <a:xfrm>
            <a:off x="707800" y="2249067"/>
            <a:ext cx="767329" cy="767329"/>
          </a:xfrm>
          <a:prstGeom prst="rect">
            <a:avLst/>
          </a:prstGeom>
        </p:spPr>
      </p:pic>
      <p:sp>
        <p:nvSpPr>
          <p:cNvPr id="27" name="Rounded Rectangle 26"/>
          <p:cNvSpPr/>
          <p:nvPr/>
        </p:nvSpPr>
        <p:spPr>
          <a:xfrm>
            <a:off x="2923434" y="1640496"/>
            <a:ext cx="1772580" cy="396894"/>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Rails Router</a:t>
            </a:r>
            <a:endParaRPr lang="en-US" dirty="0"/>
          </a:p>
        </p:txBody>
      </p:sp>
      <p:sp>
        <p:nvSpPr>
          <p:cNvPr id="28" name="Diamond 27"/>
          <p:cNvSpPr/>
          <p:nvPr/>
        </p:nvSpPr>
        <p:spPr>
          <a:xfrm>
            <a:off x="2658871" y="2685649"/>
            <a:ext cx="2314936" cy="1389129"/>
          </a:xfrm>
          <a:prstGeom prst="diamond">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Controller</a:t>
            </a:r>
            <a:endParaRPr lang="en-US" dirty="0"/>
          </a:p>
        </p:txBody>
      </p:sp>
      <p:sp>
        <p:nvSpPr>
          <p:cNvPr id="29" name="Rounded Rectangle 28"/>
          <p:cNvSpPr/>
          <p:nvPr/>
        </p:nvSpPr>
        <p:spPr>
          <a:xfrm>
            <a:off x="5814074" y="3182025"/>
            <a:ext cx="1772580" cy="39689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Model</a:t>
            </a:r>
            <a:endParaRPr lang="en-US" dirty="0"/>
          </a:p>
        </p:txBody>
      </p:sp>
      <p:sp>
        <p:nvSpPr>
          <p:cNvPr id="30" name="Rounded Rectangle 29"/>
          <p:cNvSpPr/>
          <p:nvPr/>
        </p:nvSpPr>
        <p:spPr>
          <a:xfrm>
            <a:off x="2936662" y="5047427"/>
            <a:ext cx="1772580" cy="39689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View</a:t>
            </a:r>
            <a:endParaRPr lang="en-US" dirty="0"/>
          </a:p>
        </p:txBody>
      </p:sp>
      <p:sp>
        <p:nvSpPr>
          <p:cNvPr id="31" name="Can 30"/>
          <p:cNvSpPr/>
          <p:nvPr/>
        </p:nvSpPr>
        <p:spPr>
          <a:xfrm>
            <a:off x="7833856" y="4055190"/>
            <a:ext cx="852944" cy="1171094"/>
          </a:xfrm>
          <a:prstGeom prst="ca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DB</a:t>
            </a:r>
            <a:endParaRPr lang="en-US" dirty="0"/>
          </a:p>
        </p:txBody>
      </p:sp>
      <p:cxnSp>
        <p:nvCxnSpPr>
          <p:cNvPr id="33" name="Elbow Connector 32"/>
          <p:cNvCxnSpPr>
            <a:stCxn id="26" idx="0"/>
            <a:endCxn id="27" idx="1"/>
          </p:cNvCxnSpPr>
          <p:nvPr/>
        </p:nvCxnSpPr>
        <p:spPr>
          <a:xfrm rot="5400000" flipH="1" flipV="1">
            <a:off x="1802387" y="1128021"/>
            <a:ext cx="410124" cy="183196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7" idx="2"/>
            <a:endCxn id="28" idx="0"/>
          </p:cNvCxnSpPr>
          <p:nvPr/>
        </p:nvCxnSpPr>
        <p:spPr>
          <a:xfrm rot="16200000" flipH="1">
            <a:off x="3488902" y="2358211"/>
            <a:ext cx="648259" cy="661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9" idx="3"/>
            <a:endCxn id="31" idx="1"/>
          </p:cNvCxnSpPr>
          <p:nvPr/>
        </p:nvCxnSpPr>
        <p:spPr>
          <a:xfrm>
            <a:off x="7586654" y="3380472"/>
            <a:ext cx="673674" cy="674718"/>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8" idx="3"/>
            <a:endCxn id="29" idx="1"/>
          </p:cNvCxnSpPr>
          <p:nvPr/>
        </p:nvCxnSpPr>
        <p:spPr>
          <a:xfrm>
            <a:off x="4973807" y="3380214"/>
            <a:ext cx="840267" cy="25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8" idx="2"/>
            <a:endCxn id="30" idx="0"/>
          </p:cNvCxnSpPr>
          <p:nvPr/>
        </p:nvCxnSpPr>
        <p:spPr>
          <a:xfrm>
            <a:off x="3816339" y="4074778"/>
            <a:ext cx="6613" cy="97264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8" idx="1"/>
            <a:endCxn id="26" idx="2"/>
          </p:cNvCxnSpPr>
          <p:nvPr/>
        </p:nvCxnSpPr>
        <p:spPr>
          <a:xfrm rot="10800000">
            <a:off x="1091465" y="3016396"/>
            <a:ext cx="1567406" cy="36381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5644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a:t>
            </a:r>
            <a:endParaRPr lang="en-US" dirty="0"/>
          </a:p>
        </p:txBody>
      </p:sp>
      <p:sp>
        <p:nvSpPr>
          <p:cNvPr id="16" name="TextBox 15"/>
          <p:cNvSpPr txBox="1"/>
          <p:nvPr/>
        </p:nvSpPr>
        <p:spPr>
          <a:xfrm>
            <a:off x="225331" y="1361981"/>
            <a:ext cx="8826482" cy="558388"/>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dirty="0" smtClean="0">
                <a:solidFill>
                  <a:srgbClr val="FFFFFF"/>
                </a:solidFill>
                <a:latin typeface="Andale Mono"/>
                <a:cs typeface="Andale Mono"/>
              </a:rPr>
              <a:t>&gt; </a:t>
            </a:r>
            <a:r>
              <a:rPr lang="en-US" dirty="0">
                <a:solidFill>
                  <a:srgbClr val="FFFFFF"/>
                </a:solidFill>
                <a:latin typeface="Andale Mono"/>
                <a:cs typeface="Andale Mono"/>
              </a:rPr>
              <a:t>bin/rails generate model Article </a:t>
            </a:r>
            <a:r>
              <a:rPr lang="en-US" dirty="0" err="1">
                <a:solidFill>
                  <a:srgbClr val="FFFFFF"/>
                </a:solidFill>
                <a:latin typeface="Andale Mono"/>
                <a:cs typeface="Andale Mono"/>
              </a:rPr>
              <a:t>title:string</a:t>
            </a:r>
            <a:r>
              <a:rPr lang="en-US" dirty="0">
                <a:solidFill>
                  <a:srgbClr val="FFFFFF"/>
                </a:solidFill>
                <a:latin typeface="Andale Mono"/>
                <a:cs typeface="Andale Mono"/>
              </a:rPr>
              <a:t> </a:t>
            </a:r>
            <a:r>
              <a:rPr lang="en-US" dirty="0" err="1">
                <a:solidFill>
                  <a:srgbClr val="FFFFFF"/>
                </a:solidFill>
                <a:latin typeface="Andale Mono"/>
                <a:cs typeface="Andale Mono"/>
              </a:rPr>
              <a:t>text:text</a:t>
            </a:r>
            <a:endParaRPr lang="en-US" dirty="0">
              <a:solidFill>
                <a:srgbClr val="FFFFFF"/>
              </a:solidFill>
              <a:latin typeface="Andale Mono"/>
              <a:cs typeface="Andale Mono"/>
            </a:endParaRPr>
          </a:p>
        </p:txBody>
      </p:sp>
      <p:pic>
        <p:nvPicPr>
          <p:cNvPr id="3" name="Picture 2"/>
          <p:cNvPicPr>
            <a:picLocks noChangeAspect="1"/>
          </p:cNvPicPr>
          <p:nvPr/>
        </p:nvPicPr>
        <p:blipFill>
          <a:blip r:embed="rId3"/>
          <a:stretch>
            <a:fillRect/>
          </a:stretch>
        </p:blipFill>
        <p:spPr>
          <a:xfrm>
            <a:off x="225331" y="2281685"/>
            <a:ext cx="5842000" cy="2806700"/>
          </a:xfrm>
          <a:prstGeom prst="rect">
            <a:avLst/>
          </a:prstGeom>
        </p:spPr>
      </p:pic>
      <p:pic>
        <p:nvPicPr>
          <p:cNvPr id="7" name="Picture 6"/>
          <p:cNvPicPr>
            <a:picLocks noChangeAspect="1"/>
          </p:cNvPicPr>
          <p:nvPr/>
        </p:nvPicPr>
        <p:blipFill>
          <a:blip r:embed="rId4"/>
          <a:stretch>
            <a:fillRect/>
          </a:stretch>
        </p:blipFill>
        <p:spPr>
          <a:xfrm>
            <a:off x="4336372" y="5227786"/>
            <a:ext cx="4572000" cy="863600"/>
          </a:xfrm>
          <a:prstGeom prst="rect">
            <a:avLst/>
          </a:prstGeom>
        </p:spPr>
      </p:pic>
      <p:sp>
        <p:nvSpPr>
          <p:cNvPr id="9" name="TextBox 8"/>
          <p:cNvSpPr txBox="1"/>
          <p:nvPr/>
        </p:nvSpPr>
        <p:spPr>
          <a:xfrm>
            <a:off x="225331" y="1912353"/>
            <a:ext cx="4733688" cy="369332"/>
          </a:xfrm>
          <a:prstGeom prst="rect">
            <a:avLst/>
          </a:prstGeom>
          <a:noFill/>
        </p:spPr>
        <p:txBody>
          <a:bodyPr wrap="none" rtlCol="0">
            <a:spAutoFit/>
          </a:bodyPr>
          <a:lstStyle/>
          <a:p>
            <a:r>
              <a:rPr lang="en-US" dirty="0" err="1"/>
              <a:t>db</a:t>
            </a:r>
            <a:r>
              <a:rPr lang="en-US" dirty="0"/>
              <a:t>/migrate/20161010210922_create_articles.rb</a:t>
            </a:r>
          </a:p>
        </p:txBody>
      </p:sp>
      <p:sp>
        <p:nvSpPr>
          <p:cNvPr id="11" name="TextBox 10"/>
          <p:cNvSpPr txBox="1"/>
          <p:nvPr/>
        </p:nvSpPr>
        <p:spPr>
          <a:xfrm>
            <a:off x="6661656" y="4828857"/>
            <a:ext cx="2246716" cy="369332"/>
          </a:xfrm>
          <a:prstGeom prst="rect">
            <a:avLst/>
          </a:prstGeom>
          <a:noFill/>
        </p:spPr>
        <p:txBody>
          <a:bodyPr wrap="none" rtlCol="0">
            <a:spAutoFit/>
          </a:bodyPr>
          <a:lstStyle/>
          <a:p>
            <a:r>
              <a:rPr lang="en-US" dirty="0"/>
              <a:t>app/models/</a:t>
            </a:r>
            <a:r>
              <a:rPr lang="en-US" dirty="0" err="1"/>
              <a:t>article.rb</a:t>
            </a:r>
            <a:endParaRPr lang="en-US" dirty="0"/>
          </a:p>
        </p:txBody>
      </p:sp>
    </p:spTree>
    <p:extLst>
      <p:ext uri="{BB962C8B-B14F-4D97-AF65-F5344CB8AC3E}">
        <p14:creationId xmlns:p14="http://schemas.microsoft.com/office/powerpoint/2010/main" val="31430209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a:t>
            </a:r>
            <a:endParaRPr lang="en-US" dirty="0"/>
          </a:p>
        </p:txBody>
      </p:sp>
      <p:sp>
        <p:nvSpPr>
          <p:cNvPr id="16" name="TextBox 15"/>
          <p:cNvSpPr txBox="1"/>
          <p:nvPr/>
        </p:nvSpPr>
        <p:spPr>
          <a:xfrm>
            <a:off x="225331" y="1361981"/>
            <a:ext cx="8826482" cy="558388"/>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dirty="0" smtClean="0">
                <a:solidFill>
                  <a:srgbClr val="FFFFFF"/>
                </a:solidFill>
                <a:latin typeface="Andale Mono"/>
                <a:cs typeface="Andale Mono"/>
              </a:rPr>
              <a:t>&gt; </a:t>
            </a:r>
            <a:r>
              <a:rPr lang="en-US" dirty="0">
                <a:solidFill>
                  <a:srgbClr val="FFFFFF"/>
                </a:solidFill>
                <a:latin typeface="Andale Mono"/>
                <a:cs typeface="Andale Mono"/>
              </a:rPr>
              <a:t>bin/rails generate </a:t>
            </a:r>
            <a:r>
              <a:rPr lang="en-US" dirty="0" smtClean="0">
                <a:solidFill>
                  <a:srgbClr val="FFFFFF"/>
                </a:solidFill>
                <a:latin typeface="Andale Mono"/>
                <a:cs typeface="Andale Mono"/>
              </a:rPr>
              <a:t>controller Articles</a:t>
            </a:r>
            <a:endParaRPr lang="en-US" dirty="0">
              <a:solidFill>
                <a:srgbClr val="FFFFFF"/>
              </a:solidFill>
              <a:latin typeface="Andale Mono"/>
              <a:cs typeface="Andale Mono"/>
            </a:endParaRPr>
          </a:p>
        </p:txBody>
      </p:sp>
      <p:sp>
        <p:nvSpPr>
          <p:cNvPr id="9" name="TextBox 8"/>
          <p:cNvSpPr txBox="1"/>
          <p:nvPr/>
        </p:nvSpPr>
        <p:spPr>
          <a:xfrm>
            <a:off x="225331" y="2126241"/>
            <a:ext cx="3699563" cy="369332"/>
          </a:xfrm>
          <a:prstGeom prst="rect">
            <a:avLst/>
          </a:prstGeom>
          <a:noFill/>
        </p:spPr>
        <p:txBody>
          <a:bodyPr wrap="none" rtlCol="0">
            <a:spAutoFit/>
          </a:bodyPr>
          <a:lstStyle/>
          <a:p>
            <a:r>
              <a:rPr lang="en-US" dirty="0"/>
              <a:t>app/controllers/</a:t>
            </a:r>
            <a:r>
              <a:rPr lang="en-US" dirty="0" err="1"/>
              <a:t>articles_controller.rb</a:t>
            </a:r>
            <a:endParaRPr lang="en-US" dirty="0"/>
          </a:p>
        </p:txBody>
      </p:sp>
      <p:sp>
        <p:nvSpPr>
          <p:cNvPr id="11" name="TextBox 10"/>
          <p:cNvSpPr txBox="1"/>
          <p:nvPr/>
        </p:nvSpPr>
        <p:spPr>
          <a:xfrm>
            <a:off x="2850472" y="3367274"/>
            <a:ext cx="3699563" cy="369332"/>
          </a:xfrm>
          <a:prstGeom prst="rect">
            <a:avLst/>
          </a:prstGeom>
          <a:noFill/>
        </p:spPr>
        <p:txBody>
          <a:bodyPr wrap="none" rtlCol="0">
            <a:spAutoFit/>
          </a:bodyPr>
          <a:lstStyle/>
          <a:p>
            <a:r>
              <a:rPr lang="en-US" dirty="0"/>
              <a:t>app/controllers/</a:t>
            </a:r>
            <a:r>
              <a:rPr lang="en-US" dirty="0" err="1"/>
              <a:t>articles_controller.rb</a:t>
            </a:r>
            <a:endParaRPr lang="en-US" dirty="0"/>
          </a:p>
        </p:txBody>
      </p:sp>
      <p:pic>
        <p:nvPicPr>
          <p:cNvPr id="4" name="Picture 3"/>
          <p:cNvPicPr>
            <a:picLocks noChangeAspect="1"/>
          </p:cNvPicPr>
          <p:nvPr/>
        </p:nvPicPr>
        <p:blipFill>
          <a:blip r:embed="rId3"/>
          <a:stretch>
            <a:fillRect/>
          </a:stretch>
        </p:blipFill>
        <p:spPr>
          <a:xfrm>
            <a:off x="225331" y="2495573"/>
            <a:ext cx="6032500" cy="635000"/>
          </a:xfrm>
          <a:prstGeom prst="rect">
            <a:avLst/>
          </a:prstGeom>
        </p:spPr>
      </p:pic>
      <p:pic>
        <p:nvPicPr>
          <p:cNvPr id="5" name="Picture 4"/>
          <p:cNvPicPr>
            <a:picLocks noChangeAspect="1"/>
          </p:cNvPicPr>
          <p:nvPr/>
        </p:nvPicPr>
        <p:blipFill>
          <a:blip r:embed="rId4"/>
          <a:stretch>
            <a:fillRect/>
          </a:stretch>
        </p:blipFill>
        <p:spPr>
          <a:xfrm>
            <a:off x="2850472" y="3726254"/>
            <a:ext cx="6057900" cy="2222500"/>
          </a:xfrm>
          <a:prstGeom prst="rect">
            <a:avLst/>
          </a:prstGeom>
        </p:spPr>
      </p:pic>
    </p:spTree>
    <p:extLst>
      <p:ext uri="{BB962C8B-B14F-4D97-AF65-F5344CB8AC3E}">
        <p14:creationId xmlns:p14="http://schemas.microsoft.com/office/powerpoint/2010/main" val="22001033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a:t>
            </a:r>
            <a:endParaRPr lang="en-US" dirty="0"/>
          </a:p>
        </p:txBody>
      </p:sp>
      <p:sp>
        <p:nvSpPr>
          <p:cNvPr id="9" name="TextBox 8"/>
          <p:cNvSpPr txBox="1"/>
          <p:nvPr/>
        </p:nvSpPr>
        <p:spPr>
          <a:xfrm>
            <a:off x="225331" y="1631495"/>
            <a:ext cx="3375406" cy="369332"/>
          </a:xfrm>
          <a:prstGeom prst="rect">
            <a:avLst/>
          </a:prstGeom>
          <a:noFill/>
        </p:spPr>
        <p:txBody>
          <a:bodyPr wrap="none" rtlCol="0">
            <a:spAutoFit/>
          </a:bodyPr>
          <a:lstStyle/>
          <a:p>
            <a:r>
              <a:rPr lang="en-US" dirty="0"/>
              <a:t>app</a:t>
            </a:r>
            <a:r>
              <a:rPr lang="en-US" dirty="0" smtClean="0"/>
              <a:t>/views/articles/</a:t>
            </a:r>
            <a:r>
              <a:rPr lang="en-US" dirty="0" err="1" smtClean="0"/>
              <a:t>show.html.erb</a:t>
            </a:r>
            <a:endParaRPr lang="en-US" dirty="0"/>
          </a:p>
        </p:txBody>
      </p:sp>
      <p:pic>
        <p:nvPicPr>
          <p:cNvPr id="3" name="Picture 2"/>
          <p:cNvPicPr>
            <a:picLocks noChangeAspect="1"/>
          </p:cNvPicPr>
          <p:nvPr/>
        </p:nvPicPr>
        <p:blipFill>
          <a:blip r:embed="rId3"/>
          <a:stretch>
            <a:fillRect/>
          </a:stretch>
        </p:blipFill>
        <p:spPr>
          <a:xfrm>
            <a:off x="225331" y="2000827"/>
            <a:ext cx="3733800" cy="2489200"/>
          </a:xfrm>
          <a:prstGeom prst="rect">
            <a:avLst/>
          </a:prstGeom>
        </p:spPr>
      </p:pic>
    </p:spTree>
    <p:extLst>
      <p:ext uri="{BB962C8B-B14F-4D97-AF65-F5344CB8AC3E}">
        <p14:creationId xmlns:p14="http://schemas.microsoft.com/office/powerpoint/2010/main" val="38189372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a:t>
            </a:r>
            <a:endParaRPr lang="en-US" dirty="0"/>
          </a:p>
        </p:txBody>
      </p:sp>
      <p:sp>
        <p:nvSpPr>
          <p:cNvPr id="9" name="TextBox 8"/>
          <p:cNvSpPr txBox="1"/>
          <p:nvPr/>
        </p:nvSpPr>
        <p:spPr>
          <a:xfrm>
            <a:off x="225331" y="1631495"/>
            <a:ext cx="1711226" cy="369332"/>
          </a:xfrm>
          <a:prstGeom prst="rect">
            <a:avLst/>
          </a:prstGeom>
          <a:noFill/>
        </p:spPr>
        <p:txBody>
          <a:bodyPr wrap="none" rtlCol="0">
            <a:spAutoFit/>
          </a:bodyPr>
          <a:lstStyle/>
          <a:p>
            <a:r>
              <a:rPr lang="en-US" dirty="0" err="1" smtClean="0"/>
              <a:t>config</a:t>
            </a:r>
            <a:r>
              <a:rPr lang="en-US" dirty="0" smtClean="0"/>
              <a:t>/</a:t>
            </a:r>
            <a:r>
              <a:rPr lang="en-US" dirty="0" err="1" smtClean="0"/>
              <a:t>routes.rb</a:t>
            </a:r>
            <a:endParaRPr lang="en-US" dirty="0"/>
          </a:p>
        </p:txBody>
      </p:sp>
      <p:pic>
        <p:nvPicPr>
          <p:cNvPr id="4" name="Picture 3"/>
          <p:cNvPicPr>
            <a:picLocks noChangeAspect="1"/>
          </p:cNvPicPr>
          <p:nvPr/>
        </p:nvPicPr>
        <p:blipFill>
          <a:blip r:embed="rId3"/>
          <a:stretch>
            <a:fillRect/>
          </a:stretch>
        </p:blipFill>
        <p:spPr>
          <a:xfrm>
            <a:off x="225331" y="2000827"/>
            <a:ext cx="4419600" cy="622300"/>
          </a:xfrm>
          <a:prstGeom prst="rect">
            <a:avLst/>
          </a:prstGeom>
        </p:spPr>
      </p:pic>
      <p:sp>
        <p:nvSpPr>
          <p:cNvPr id="6" name="TextBox 5"/>
          <p:cNvSpPr txBox="1"/>
          <p:nvPr/>
        </p:nvSpPr>
        <p:spPr>
          <a:xfrm>
            <a:off x="417516" y="3028933"/>
            <a:ext cx="8339559" cy="2421743"/>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dirty="0" smtClean="0">
                <a:solidFill>
                  <a:srgbClr val="FFFFFF"/>
                </a:solidFill>
                <a:latin typeface="Andale Mono"/>
                <a:cs typeface="Andale Mono"/>
              </a:rPr>
              <a:t>&gt; bin/rake routes</a:t>
            </a:r>
            <a:endParaRPr lang="en-US" dirty="0">
              <a:solidFill>
                <a:srgbClr val="FFFFFF"/>
              </a:solidFill>
              <a:latin typeface="Andale Mono"/>
              <a:cs typeface="Andale Mono"/>
            </a:endParaRPr>
          </a:p>
          <a:p>
            <a:r>
              <a:rPr lang="en-US" dirty="0" smtClean="0">
                <a:solidFill>
                  <a:srgbClr val="FFFFFF"/>
                </a:solidFill>
                <a:latin typeface="Andale Mono"/>
                <a:cs typeface="Andale Mono"/>
              </a:rPr>
              <a:t>You don’t have any routes defined!</a:t>
            </a:r>
          </a:p>
          <a:p>
            <a:pPr marL="285750" indent="-285750">
              <a:buFont typeface="Wingdings" charset="0"/>
              <a:buChar char="Ø"/>
            </a:pPr>
            <a:endParaRPr lang="en-US" dirty="0">
              <a:solidFill>
                <a:srgbClr val="FFFFFF"/>
              </a:solidFill>
              <a:latin typeface="Andale Mono"/>
              <a:cs typeface="Andale Mono"/>
            </a:endParaRPr>
          </a:p>
          <a:p>
            <a:r>
              <a:rPr lang="en-US" dirty="0" smtClean="0">
                <a:solidFill>
                  <a:srgbClr val="FFFFFF"/>
                </a:solidFill>
                <a:latin typeface="Andale Mono"/>
                <a:cs typeface="Andale Mono"/>
              </a:rPr>
              <a:t>Please add some routes in </a:t>
            </a:r>
            <a:r>
              <a:rPr lang="en-US" dirty="0" err="1" smtClean="0">
                <a:solidFill>
                  <a:srgbClr val="FFFFFF"/>
                </a:solidFill>
                <a:latin typeface="Andale Mono"/>
                <a:cs typeface="Andale Mono"/>
              </a:rPr>
              <a:t>config</a:t>
            </a:r>
            <a:r>
              <a:rPr lang="en-US" dirty="0" smtClean="0">
                <a:solidFill>
                  <a:srgbClr val="FFFFFF"/>
                </a:solidFill>
                <a:latin typeface="Andale Mono"/>
                <a:cs typeface="Andale Mono"/>
              </a:rPr>
              <a:t>/</a:t>
            </a:r>
            <a:r>
              <a:rPr lang="en-US" dirty="0" err="1" smtClean="0">
                <a:solidFill>
                  <a:srgbClr val="FFFFFF"/>
                </a:solidFill>
                <a:latin typeface="Andale Mono"/>
                <a:cs typeface="Andale Mono"/>
              </a:rPr>
              <a:t>routes.rb</a:t>
            </a:r>
            <a:endParaRPr lang="en-US" dirty="0" smtClean="0">
              <a:solidFill>
                <a:srgbClr val="FFFFFF"/>
              </a:solidFill>
              <a:latin typeface="Andale Mono"/>
              <a:cs typeface="Andale Mono"/>
            </a:endParaRPr>
          </a:p>
          <a:p>
            <a:endParaRPr lang="en-US" dirty="0">
              <a:solidFill>
                <a:srgbClr val="FFFFFF"/>
              </a:solidFill>
              <a:latin typeface="Andale Mono"/>
              <a:cs typeface="Andale Mono"/>
            </a:endParaRPr>
          </a:p>
          <a:p>
            <a:r>
              <a:rPr lang="en-US" dirty="0">
                <a:solidFill>
                  <a:srgbClr val="FFFFFF"/>
                </a:solidFill>
                <a:latin typeface="Andale Mono"/>
                <a:cs typeface="Andale Mono"/>
              </a:rPr>
              <a:t>For more information about routes, see the Rails guide: http://</a:t>
            </a:r>
            <a:r>
              <a:rPr lang="en-US" dirty="0" err="1">
                <a:solidFill>
                  <a:srgbClr val="FFFFFF"/>
                </a:solidFill>
                <a:latin typeface="Andale Mono"/>
                <a:cs typeface="Andale Mono"/>
              </a:rPr>
              <a:t>guides.rubyonrails.org</a:t>
            </a:r>
            <a:r>
              <a:rPr lang="en-US" dirty="0">
                <a:solidFill>
                  <a:srgbClr val="FFFFFF"/>
                </a:solidFill>
                <a:latin typeface="Andale Mono"/>
                <a:cs typeface="Andale Mono"/>
              </a:rPr>
              <a:t>/</a:t>
            </a:r>
            <a:r>
              <a:rPr lang="en-US" dirty="0" err="1">
                <a:solidFill>
                  <a:srgbClr val="FFFFFF"/>
                </a:solidFill>
                <a:latin typeface="Andale Mono"/>
                <a:cs typeface="Andale Mono"/>
              </a:rPr>
              <a:t>routing.html</a:t>
            </a:r>
            <a:r>
              <a:rPr lang="en-US" dirty="0">
                <a:solidFill>
                  <a:srgbClr val="FFFFFF"/>
                </a:solidFill>
                <a:latin typeface="Andale Mono"/>
                <a:cs typeface="Andale Mono"/>
              </a:rPr>
              <a:t>.</a:t>
            </a:r>
          </a:p>
        </p:txBody>
      </p:sp>
    </p:spTree>
    <p:extLst>
      <p:ext uri="{BB962C8B-B14F-4D97-AF65-F5344CB8AC3E}">
        <p14:creationId xmlns:p14="http://schemas.microsoft.com/office/powerpoint/2010/main" val="22776120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on Rails</a:t>
            </a:r>
            <a:endParaRPr lang="en-US" dirty="0"/>
          </a:p>
        </p:txBody>
      </p:sp>
      <p:sp>
        <p:nvSpPr>
          <p:cNvPr id="9" name="TextBox 8"/>
          <p:cNvSpPr txBox="1"/>
          <p:nvPr/>
        </p:nvSpPr>
        <p:spPr>
          <a:xfrm>
            <a:off x="225331" y="1631495"/>
            <a:ext cx="1711226" cy="369332"/>
          </a:xfrm>
          <a:prstGeom prst="rect">
            <a:avLst/>
          </a:prstGeom>
          <a:noFill/>
        </p:spPr>
        <p:txBody>
          <a:bodyPr wrap="none" rtlCol="0">
            <a:spAutoFit/>
          </a:bodyPr>
          <a:lstStyle/>
          <a:p>
            <a:r>
              <a:rPr lang="en-US" dirty="0" err="1" smtClean="0"/>
              <a:t>config</a:t>
            </a:r>
            <a:r>
              <a:rPr lang="en-US" dirty="0" smtClean="0"/>
              <a:t>/</a:t>
            </a:r>
            <a:r>
              <a:rPr lang="en-US" dirty="0" err="1" smtClean="0"/>
              <a:t>routes.rb</a:t>
            </a:r>
            <a:endParaRPr lang="en-US" dirty="0"/>
          </a:p>
        </p:txBody>
      </p:sp>
      <p:sp>
        <p:nvSpPr>
          <p:cNvPr id="6" name="TextBox 5"/>
          <p:cNvSpPr txBox="1"/>
          <p:nvPr/>
        </p:nvSpPr>
        <p:spPr>
          <a:xfrm>
            <a:off x="119055" y="3227380"/>
            <a:ext cx="8862900" cy="2818641"/>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sz="1600" dirty="0" smtClean="0">
                <a:solidFill>
                  <a:srgbClr val="FFFFFF"/>
                </a:solidFill>
                <a:latin typeface="Andale Mono"/>
                <a:cs typeface="Andale Mono"/>
              </a:rPr>
              <a:t>&gt; bin/rake routes</a:t>
            </a:r>
            <a:endParaRPr lang="en-US" sz="1600" dirty="0">
              <a:solidFill>
                <a:srgbClr val="FFFFFF"/>
              </a:solidFill>
              <a:latin typeface="Andale Mono"/>
              <a:cs typeface="Andale Mono"/>
            </a:endParaRPr>
          </a:p>
          <a:p>
            <a:r>
              <a:rPr lang="en-US" sz="1600" dirty="0" smtClean="0">
                <a:solidFill>
                  <a:srgbClr val="FFFFFF"/>
                </a:solidFill>
                <a:latin typeface="Andale Mono"/>
                <a:cs typeface="Andale Mono"/>
              </a:rPr>
              <a:t>Prefix			Verb	URI Pattern						</a:t>
            </a:r>
            <a:r>
              <a:rPr lang="en-US" sz="1600" dirty="0" err="1" smtClean="0">
                <a:solidFill>
                  <a:srgbClr val="FFFFFF"/>
                </a:solidFill>
                <a:latin typeface="Andale Mono"/>
                <a:cs typeface="Andale Mono"/>
              </a:rPr>
              <a:t>Controller</a:t>
            </a:r>
            <a:r>
              <a:rPr lang="en-US" sz="1600" dirty="0" err="1">
                <a:solidFill>
                  <a:srgbClr val="FFFFFF"/>
                </a:solidFill>
                <a:latin typeface="Andale Mono"/>
                <a:cs typeface="Andale Mono"/>
              </a:rPr>
              <a:t>#Action</a:t>
            </a:r>
            <a:endParaRPr lang="en-US" sz="1600" dirty="0">
              <a:solidFill>
                <a:srgbClr val="FFFFFF"/>
              </a:solidFill>
              <a:latin typeface="Andale Mono"/>
              <a:cs typeface="Andale Mono"/>
            </a:endParaRPr>
          </a:p>
          <a:p>
            <a:r>
              <a:rPr lang="en-US" sz="1600" dirty="0">
                <a:solidFill>
                  <a:srgbClr val="FFFFFF"/>
                </a:solidFill>
                <a:latin typeface="Andale Mono"/>
                <a:cs typeface="Andale Mono"/>
              </a:rPr>
              <a:t> </a:t>
            </a:r>
            <a:r>
              <a:rPr lang="en-US" sz="1600" dirty="0" smtClean="0">
                <a:solidFill>
                  <a:srgbClr val="FFFFFF"/>
                </a:solidFill>
                <a:latin typeface="Andale Mono"/>
                <a:cs typeface="Andale Mono"/>
              </a:rPr>
              <a:t>articles		 GET	 /</a:t>
            </a:r>
            <a:r>
              <a:rPr lang="en-US" sz="1600" dirty="0">
                <a:solidFill>
                  <a:srgbClr val="FFFFFF"/>
                </a:solidFill>
                <a:latin typeface="Andale Mono"/>
                <a:cs typeface="Andale Mono"/>
              </a:rPr>
              <a:t>articles(.:format</a:t>
            </a:r>
            <a:r>
              <a:rPr lang="en-US" sz="1600" dirty="0" smtClean="0">
                <a:solidFill>
                  <a:srgbClr val="FFFFFF"/>
                </a:solidFill>
                <a:latin typeface="Andale Mono"/>
                <a:cs typeface="Andale Mono"/>
              </a:rPr>
              <a:t>)			 </a:t>
            </a:r>
            <a:r>
              <a:rPr lang="en-US" sz="1600" dirty="0" err="1" smtClean="0">
                <a:solidFill>
                  <a:srgbClr val="FFFFFF"/>
                </a:solidFill>
                <a:latin typeface="Andale Mono"/>
                <a:cs typeface="Andale Mono"/>
              </a:rPr>
              <a:t>articles</a:t>
            </a:r>
            <a:r>
              <a:rPr lang="en-US" sz="1600" dirty="0" err="1">
                <a:solidFill>
                  <a:srgbClr val="FFFFFF"/>
                </a:solidFill>
                <a:latin typeface="Andale Mono"/>
                <a:cs typeface="Andale Mono"/>
              </a:rPr>
              <a:t>#index</a:t>
            </a:r>
            <a:endParaRPr lang="en-US" sz="1600" dirty="0">
              <a:solidFill>
                <a:srgbClr val="FFFFFF"/>
              </a:solidFill>
              <a:latin typeface="Andale Mono"/>
              <a:cs typeface="Andale Mono"/>
            </a:endParaRPr>
          </a:p>
          <a:p>
            <a:r>
              <a:rPr lang="en-US" sz="1600" dirty="0" smtClean="0">
                <a:solidFill>
                  <a:srgbClr val="FFFFFF"/>
                </a:solidFill>
                <a:latin typeface="Andale Mono"/>
                <a:cs typeface="Andale Mono"/>
              </a:rPr>
              <a:t>				 POST	 /</a:t>
            </a:r>
            <a:r>
              <a:rPr lang="en-US" sz="1600" dirty="0">
                <a:solidFill>
                  <a:srgbClr val="FFFFFF"/>
                </a:solidFill>
                <a:latin typeface="Andale Mono"/>
                <a:cs typeface="Andale Mono"/>
              </a:rPr>
              <a:t>articles(.:format</a:t>
            </a:r>
            <a:r>
              <a:rPr lang="en-US" sz="1600" dirty="0" smtClean="0">
                <a:solidFill>
                  <a:srgbClr val="FFFFFF"/>
                </a:solidFill>
                <a:latin typeface="Andale Mono"/>
                <a:cs typeface="Andale Mono"/>
              </a:rPr>
              <a:t>)			 </a:t>
            </a:r>
            <a:r>
              <a:rPr lang="en-US" sz="1600" dirty="0" err="1" smtClean="0">
                <a:solidFill>
                  <a:srgbClr val="FFFFFF"/>
                </a:solidFill>
                <a:latin typeface="Andale Mono"/>
                <a:cs typeface="Andale Mono"/>
              </a:rPr>
              <a:t>articles</a:t>
            </a:r>
            <a:r>
              <a:rPr lang="en-US" sz="1600" dirty="0" err="1">
                <a:solidFill>
                  <a:srgbClr val="FFFFFF"/>
                </a:solidFill>
                <a:latin typeface="Andale Mono"/>
                <a:cs typeface="Andale Mono"/>
              </a:rPr>
              <a:t>#create</a:t>
            </a:r>
            <a:endParaRPr lang="en-US" sz="1600" dirty="0">
              <a:solidFill>
                <a:srgbClr val="FFFFFF"/>
              </a:solidFill>
              <a:latin typeface="Andale Mono"/>
              <a:cs typeface="Andale Mono"/>
            </a:endParaRPr>
          </a:p>
          <a:p>
            <a:r>
              <a:rPr lang="en-US" sz="1600" dirty="0">
                <a:solidFill>
                  <a:srgbClr val="FFFFFF"/>
                </a:solidFill>
                <a:latin typeface="Andale Mono"/>
                <a:cs typeface="Andale Mono"/>
              </a:rPr>
              <a:t> </a:t>
            </a:r>
            <a:r>
              <a:rPr lang="en-US" sz="1600" dirty="0" err="1" smtClean="0">
                <a:solidFill>
                  <a:srgbClr val="FFFFFF"/>
                </a:solidFill>
                <a:latin typeface="Andale Mono"/>
                <a:cs typeface="Andale Mono"/>
              </a:rPr>
              <a:t>new_article</a:t>
            </a:r>
            <a:r>
              <a:rPr lang="en-US" sz="1600" dirty="0">
                <a:solidFill>
                  <a:srgbClr val="FFFFFF"/>
                </a:solidFill>
                <a:latin typeface="Andale Mono"/>
                <a:cs typeface="Andale Mono"/>
              </a:rPr>
              <a:t>	</a:t>
            </a:r>
            <a:r>
              <a:rPr lang="en-US" sz="1600" dirty="0" smtClean="0">
                <a:solidFill>
                  <a:srgbClr val="FFFFFF"/>
                </a:solidFill>
                <a:latin typeface="Andale Mono"/>
                <a:cs typeface="Andale Mono"/>
              </a:rPr>
              <a:t> GET	 /</a:t>
            </a:r>
            <a:r>
              <a:rPr lang="en-US" sz="1600" dirty="0">
                <a:solidFill>
                  <a:srgbClr val="FFFFFF"/>
                </a:solidFill>
                <a:latin typeface="Andale Mono"/>
                <a:cs typeface="Andale Mono"/>
              </a:rPr>
              <a:t>articles/new(.:format</a:t>
            </a:r>
            <a:r>
              <a:rPr lang="en-US" sz="1600" dirty="0" smtClean="0">
                <a:solidFill>
                  <a:srgbClr val="FFFFFF"/>
                </a:solidFill>
                <a:latin typeface="Andale Mono"/>
                <a:cs typeface="Andale Mono"/>
              </a:rPr>
              <a:t>)		 </a:t>
            </a:r>
            <a:r>
              <a:rPr lang="en-US" sz="1600" dirty="0" err="1" smtClean="0">
                <a:solidFill>
                  <a:srgbClr val="FFFFFF"/>
                </a:solidFill>
                <a:latin typeface="Andale Mono"/>
                <a:cs typeface="Andale Mono"/>
              </a:rPr>
              <a:t>articles</a:t>
            </a:r>
            <a:r>
              <a:rPr lang="en-US" sz="1600" dirty="0" err="1">
                <a:solidFill>
                  <a:srgbClr val="FFFFFF"/>
                </a:solidFill>
                <a:latin typeface="Andale Mono"/>
                <a:cs typeface="Andale Mono"/>
              </a:rPr>
              <a:t>#new</a:t>
            </a:r>
            <a:endParaRPr lang="en-US" sz="1600" dirty="0">
              <a:solidFill>
                <a:srgbClr val="FFFFFF"/>
              </a:solidFill>
              <a:latin typeface="Andale Mono"/>
              <a:cs typeface="Andale Mono"/>
            </a:endParaRPr>
          </a:p>
          <a:p>
            <a:r>
              <a:rPr lang="en-US" sz="1600" dirty="0" smtClean="0">
                <a:solidFill>
                  <a:srgbClr val="FFFFFF"/>
                </a:solidFill>
                <a:latin typeface="Andale Mono"/>
                <a:cs typeface="Andale Mono"/>
              </a:rPr>
              <a:t> </a:t>
            </a:r>
            <a:r>
              <a:rPr lang="en-US" sz="1600" dirty="0" err="1" smtClean="0">
                <a:solidFill>
                  <a:srgbClr val="FFFFFF"/>
                </a:solidFill>
                <a:latin typeface="Andale Mono"/>
                <a:cs typeface="Andale Mono"/>
              </a:rPr>
              <a:t>edit_article</a:t>
            </a:r>
            <a:r>
              <a:rPr lang="en-US" sz="1600" dirty="0">
                <a:solidFill>
                  <a:srgbClr val="FFFFFF"/>
                </a:solidFill>
                <a:latin typeface="Andale Mono"/>
                <a:cs typeface="Andale Mono"/>
              </a:rPr>
              <a:t>	</a:t>
            </a:r>
            <a:r>
              <a:rPr lang="en-US" sz="1600" dirty="0" smtClean="0">
                <a:solidFill>
                  <a:srgbClr val="FFFFFF"/>
                </a:solidFill>
                <a:latin typeface="Andale Mono"/>
                <a:cs typeface="Andale Mono"/>
              </a:rPr>
              <a:t> GET	 /</a:t>
            </a:r>
            <a:r>
              <a:rPr lang="en-US" sz="1600" dirty="0">
                <a:solidFill>
                  <a:srgbClr val="FFFFFF"/>
                </a:solidFill>
                <a:latin typeface="Andale Mono"/>
                <a:cs typeface="Andale Mono"/>
              </a:rPr>
              <a:t>articles/:id/edit(.:format</a:t>
            </a:r>
            <a:r>
              <a:rPr lang="en-US" sz="1600" dirty="0" smtClean="0">
                <a:solidFill>
                  <a:srgbClr val="FFFFFF"/>
                </a:solidFill>
                <a:latin typeface="Andale Mono"/>
                <a:cs typeface="Andale Mono"/>
              </a:rPr>
              <a:t>)	 </a:t>
            </a:r>
            <a:r>
              <a:rPr lang="en-US" sz="1600" dirty="0" err="1" smtClean="0">
                <a:solidFill>
                  <a:srgbClr val="FFFFFF"/>
                </a:solidFill>
                <a:latin typeface="Andale Mono"/>
                <a:cs typeface="Andale Mono"/>
              </a:rPr>
              <a:t>articles</a:t>
            </a:r>
            <a:r>
              <a:rPr lang="en-US" sz="1600" dirty="0" err="1">
                <a:solidFill>
                  <a:srgbClr val="FFFFFF"/>
                </a:solidFill>
                <a:latin typeface="Andale Mono"/>
                <a:cs typeface="Andale Mono"/>
              </a:rPr>
              <a:t>#edit</a:t>
            </a:r>
            <a:endParaRPr lang="en-US" sz="1600" dirty="0">
              <a:solidFill>
                <a:srgbClr val="FFFFFF"/>
              </a:solidFill>
              <a:latin typeface="Andale Mono"/>
              <a:cs typeface="Andale Mono"/>
            </a:endParaRPr>
          </a:p>
          <a:p>
            <a:r>
              <a:rPr lang="en-US" sz="1600" dirty="0" smtClean="0">
                <a:solidFill>
                  <a:srgbClr val="FFFFFF"/>
                </a:solidFill>
                <a:latin typeface="Andale Mono"/>
                <a:cs typeface="Andale Mono"/>
              </a:rPr>
              <a:t> article		 GET	 /</a:t>
            </a:r>
            <a:r>
              <a:rPr lang="en-US" sz="1600" dirty="0">
                <a:solidFill>
                  <a:srgbClr val="FFFFFF"/>
                </a:solidFill>
                <a:latin typeface="Andale Mono"/>
                <a:cs typeface="Andale Mono"/>
              </a:rPr>
              <a:t>articles/:id(.:format</a:t>
            </a:r>
            <a:r>
              <a:rPr lang="en-US" sz="1600" dirty="0" smtClean="0">
                <a:solidFill>
                  <a:srgbClr val="FFFFFF"/>
                </a:solidFill>
                <a:latin typeface="Andale Mono"/>
                <a:cs typeface="Andale Mono"/>
              </a:rPr>
              <a:t>)		 </a:t>
            </a:r>
            <a:r>
              <a:rPr lang="en-US" sz="1600" dirty="0" err="1" smtClean="0">
                <a:solidFill>
                  <a:srgbClr val="FFFFFF"/>
                </a:solidFill>
                <a:latin typeface="Andale Mono"/>
                <a:cs typeface="Andale Mono"/>
              </a:rPr>
              <a:t>articles</a:t>
            </a:r>
            <a:r>
              <a:rPr lang="en-US" sz="1600" dirty="0" err="1">
                <a:solidFill>
                  <a:srgbClr val="FFFFFF"/>
                </a:solidFill>
                <a:latin typeface="Andale Mono"/>
                <a:cs typeface="Andale Mono"/>
              </a:rPr>
              <a:t>#show</a:t>
            </a:r>
            <a:endParaRPr lang="en-US" sz="1600" dirty="0">
              <a:solidFill>
                <a:srgbClr val="FFFFFF"/>
              </a:solidFill>
              <a:latin typeface="Andale Mono"/>
              <a:cs typeface="Andale Mono"/>
            </a:endParaRPr>
          </a:p>
          <a:p>
            <a:r>
              <a:rPr lang="en-US" sz="1600" dirty="0" smtClean="0">
                <a:solidFill>
                  <a:srgbClr val="FFFFFF"/>
                </a:solidFill>
                <a:latin typeface="Andale Mono"/>
                <a:cs typeface="Andale Mono"/>
              </a:rPr>
              <a:t>				 PATCH	 /</a:t>
            </a:r>
            <a:r>
              <a:rPr lang="en-US" sz="1600" dirty="0">
                <a:solidFill>
                  <a:srgbClr val="FFFFFF"/>
                </a:solidFill>
                <a:latin typeface="Andale Mono"/>
                <a:cs typeface="Andale Mono"/>
              </a:rPr>
              <a:t>articles/:id(.:format</a:t>
            </a:r>
            <a:r>
              <a:rPr lang="en-US" sz="1600" dirty="0" smtClean="0">
                <a:solidFill>
                  <a:srgbClr val="FFFFFF"/>
                </a:solidFill>
                <a:latin typeface="Andale Mono"/>
                <a:cs typeface="Andale Mono"/>
              </a:rPr>
              <a:t>)		 </a:t>
            </a:r>
            <a:r>
              <a:rPr lang="en-US" sz="1600" dirty="0" err="1" smtClean="0">
                <a:solidFill>
                  <a:srgbClr val="FFFFFF"/>
                </a:solidFill>
                <a:latin typeface="Andale Mono"/>
                <a:cs typeface="Andale Mono"/>
              </a:rPr>
              <a:t>articles</a:t>
            </a:r>
            <a:r>
              <a:rPr lang="en-US" sz="1600" dirty="0" err="1">
                <a:solidFill>
                  <a:srgbClr val="FFFFFF"/>
                </a:solidFill>
                <a:latin typeface="Andale Mono"/>
                <a:cs typeface="Andale Mono"/>
              </a:rPr>
              <a:t>#update</a:t>
            </a:r>
            <a:endParaRPr lang="en-US" sz="1600" dirty="0">
              <a:solidFill>
                <a:srgbClr val="FFFFFF"/>
              </a:solidFill>
              <a:latin typeface="Andale Mono"/>
              <a:cs typeface="Andale Mono"/>
            </a:endParaRPr>
          </a:p>
          <a:p>
            <a:r>
              <a:rPr lang="en-US" sz="1600" dirty="0" smtClean="0">
                <a:solidFill>
                  <a:srgbClr val="FFFFFF"/>
                </a:solidFill>
                <a:latin typeface="Andale Mono"/>
                <a:cs typeface="Andale Mono"/>
              </a:rPr>
              <a:t>				 PUT	 /</a:t>
            </a:r>
            <a:r>
              <a:rPr lang="en-US" sz="1600" dirty="0">
                <a:solidFill>
                  <a:srgbClr val="FFFFFF"/>
                </a:solidFill>
                <a:latin typeface="Andale Mono"/>
                <a:cs typeface="Andale Mono"/>
              </a:rPr>
              <a:t>articles/:id(.:</a:t>
            </a:r>
            <a:r>
              <a:rPr lang="en-US" sz="1600" dirty="0" smtClean="0">
                <a:solidFill>
                  <a:srgbClr val="FFFFFF"/>
                </a:solidFill>
                <a:latin typeface="Andale Mono"/>
                <a:cs typeface="Andale Mono"/>
              </a:rPr>
              <a:t>format)		 </a:t>
            </a:r>
            <a:r>
              <a:rPr lang="en-US" sz="1600" dirty="0" err="1" smtClean="0">
                <a:solidFill>
                  <a:srgbClr val="FFFFFF"/>
                </a:solidFill>
                <a:latin typeface="Andale Mono"/>
                <a:cs typeface="Andale Mono"/>
              </a:rPr>
              <a:t>articles</a:t>
            </a:r>
            <a:r>
              <a:rPr lang="en-US" sz="1600" dirty="0" err="1">
                <a:solidFill>
                  <a:srgbClr val="FFFFFF"/>
                </a:solidFill>
                <a:latin typeface="Andale Mono"/>
                <a:cs typeface="Andale Mono"/>
              </a:rPr>
              <a:t>#update</a:t>
            </a:r>
            <a:endParaRPr lang="en-US" sz="1600" dirty="0">
              <a:solidFill>
                <a:srgbClr val="FFFFFF"/>
              </a:solidFill>
              <a:latin typeface="Andale Mono"/>
              <a:cs typeface="Andale Mono"/>
            </a:endParaRPr>
          </a:p>
          <a:p>
            <a:r>
              <a:rPr lang="en-US" sz="1600" dirty="0" smtClean="0">
                <a:solidFill>
                  <a:srgbClr val="FFFFFF"/>
                </a:solidFill>
                <a:latin typeface="Andale Mono"/>
                <a:cs typeface="Andale Mono"/>
              </a:rPr>
              <a:t>				 DELETE	 /</a:t>
            </a:r>
            <a:r>
              <a:rPr lang="en-US" sz="1600" dirty="0">
                <a:solidFill>
                  <a:srgbClr val="FFFFFF"/>
                </a:solidFill>
                <a:latin typeface="Andale Mono"/>
                <a:cs typeface="Andale Mono"/>
              </a:rPr>
              <a:t>articles/:id(.:format</a:t>
            </a:r>
            <a:r>
              <a:rPr lang="en-US" sz="1600" dirty="0" smtClean="0">
                <a:solidFill>
                  <a:srgbClr val="FFFFFF"/>
                </a:solidFill>
                <a:latin typeface="Andale Mono"/>
                <a:cs typeface="Andale Mono"/>
              </a:rPr>
              <a:t>)		 </a:t>
            </a:r>
            <a:r>
              <a:rPr lang="en-US" sz="1600" dirty="0" err="1" smtClean="0">
                <a:solidFill>
                  <a:srgbClr val="FFFFFF"/>
                </a:solidFill>
                <a:latin typeface="Andale Mono"/>
                <a:cs typeface="Andale Mono"/>
              </a:rPr>
              <a:t>articles</a:t>
            </a:r>
            <a:r>
              <a:rPr lang="en-US" sz="1600" dirty="0" err="1">
                <a:solidFill>
                  <a:srgbClr val="FFFFFF"/>
                </a:solidFill>
                <a:latin typeface="Andale Mono"/>
                <a:cs typeface="Andale Mono"/>
              </a:rPr>
              <a:t>#destroy</a:t>
            </a:r>
            <a:endParaRPr lang="en-US" sz="1600" dirty="0">
              <a:solidFill>
                <a:srgbClr val="FFFFFF"/>
              </a:solidFill>
              <a:latin typeface="Andale Mono"/>
              <a:cs typeface="Andale Mono"/>
            </a:endParaRPr>
          </a:p>
        </p:txBody>
      </p:sp>
      <p:pic>
        <p:nvPicPr>
          <p:cNvPr id="5" name="Picture 4"/>
          <p:cNvPicPr>
            <a:picLocks noChangeAspect="1"/>
          </p:cNvPicPr>
          <p:nvPr/>
        </p:nvPicPr>
        <p:blipFill>
          <a:blip r:embed="rId3"/>
          <a:stretch>
            <a:fillRect/>
          </a:stretch>
        </p:blipFill>
        <p:spPr>
          <a:xfrm>
            <a:off x="225331" y="2000827"/>
            <a:ext cx="4521200" cy="914400"/>
          </a:xfrm>
          <a:prstGeom prst="rect">
            <a:avLst/>
          </a:prstGeom>
        </p:spPr>
      </p:pic>
    </p:spTree>
    <p:extLst>
      <p:ext uri="{BB962C8B-B14F-4D97-AF65-F5344CB8AC3E}">
        <p14:creationId xmlns:p14="http://schemas.microsoft.com/office/powerpoint/2010/main" val="220430335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The web is a two-tiered architecture consisting of a client and a server.</a:t>
            </a:r>
          </a:p>
          <a:p>
            <a:r>
              <a:rPr lang="en-US" dirty="0" smtClean="0"/>
              <a:t>The HTTP protocol governs the way requests and responses are exchanged between the client and server.</a:t>
            </a:r>
          </a:p>
          <a:p>
            <a:r>
              <a:rPr lang="en-US" dirty="0" smtClean="0"/>
              <a:t>Each request has an HTTP method such as GET or PUT which governs the way it expects to interact with the server.</a:t>
            </a:r>
            <a:endParaRPr lang="en-US" dirty="0"/>
          </a:p>
        </p:txBody>
      </p:sp>
    </p:spTree>
    <p:extLst>
      <p:ext uri="{BB962C8B-B14F-4D97-AF65-F5344CB8AC3E}">
        <p14:creationId xmlns:p14="http://schemas.microsoft.com/office/powerpoint/2010/main" val="31537135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614707" y="2315969"/>
            <a:ext cx="1059838" cy="1303079"/>
          </a:xfrm>
          <a:prstGeom prst="rect">
            <a:avLst/>
          </a:prstGeom>
        </p:spPr>
      </p:pic>
      <p:pic>
        <p:nvPicPr>
          <p:cNvPr id="7" name="Picture 6" descr="Google-Chrome_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0473" y="2564840"/>
            <a:ext cx="1716400" cy="1054208"/>
          </a:xfrm>
          <a:prstGeom prst="rect">
            <a:avLst/>
          </a:prstGeom>
        </p:spPr>
      </p:pic>
      <p:sp>
        <p:nvSpPr>
          <p:cNvPr id="25" name="TextBox 24"/>
          <p:cNvSpPr txBox="1"/>
          <p:nvPr/>
        </p:nvSpPr>
        <p:spPr>
          <a:xfrm>
            <a:off x="2149751" y="3671968"/>
            <a:ext cx="727145" cy="369332"/>
          </a:xfrm>
          <a:prstGeom prst="rect">
            <a:avLst/>
          </a:prstGeom>
          <a:noFill/>
        </p:spPr>
        <p:txBody>
          <a:bodyPr wrap="none" rtlCol="0">
            <a:spAutoFit/>
          </a:bodyPr>
          <a:lstStyle/>
          <a:p>
            <a:r>
              <a:rPr lang="en-US" dirty="0" smtClean="0"/>
              <a:t>Client</a:t>
            </a:r>
            <a:endParaRPr lang="en-US" dirty="0"/>
          </a:p>
        </p:txBody>
      </p:sp>
      <p:sp>
        <p:nvSpPr>
          <p:cNvPr id="26" name="TextBox 25"/>
          <p:cNvSpPr txBox="1"/>
          <p:nvPr/>
        </p:nvSpPr>
        <p:spPr>
          <a:xfrm>
            <a:off x="5614707" y="3640237"/>
            <a:ext cx="787395" cy="369332"/>
          </a:xfrm>
          <a:prstGeom prst="rect">
            <a:avLst/>
          </a:prstGeom>
          <a:noFill/>
        </p:spPr>
        <p:txBody>
          <a:bodyPr wrap="none" rtlCol="0">
            <a:spAutoFit/>
          </a:bodyPr>
          <a:lstStyle/>
          <a:p>
            <a:r>
              <a:rPr lang="en-US" dirty="0" smtClean="0"/>
              <a:t>Server</a:t>
            </a:r>
            <a:endParaRPr lang="en-US" dirty="0"/>
          </a:p>
        </p:txBody>
      </p:sp>
      <p:cxnSp>
        <p:nvCxnSpPr>
          <p:cNvPr id="29" name="Straight Arrow Connector 28"/>
          <p:cNvCxnSpPr/>
          <p:nvPr/>
        </p:nvCxnSpPr>
        <p:spPr>
          <a:xfrm>
            <a:off x="3633760" y="2927002"/>
            <a:ext cx="14878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4119752" y="3595899"/>
            <a:ext cx="10019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06436" y="2564840"/>
            <a:ext cx="954107" cy="369332"/>
          </a:xfrm>
          <a:prstGeom prst="rect">
            <a:avLst/>
          </a:prstGeom>
          <a:noFill/>
        </p:spPr>
        <p:txBody>
          <a:bodyPr wrap="none" rtlCol="0">
            <a:spAutoFit/>
          </a:bodyPr>
          <a:lstStyle/>
          <a:p>
            <a:r>
              <a:rPr lang="en-US" dirty="0" smtClean="0"/>
              <a:t>Request</a:t>
            </a:r>
            <a:endParaRPr lang="en-US" dirty="0"/>
          </a:p>
        </p:txBody>
      </p:sp>
      <p:sp>
        <p:nvSpPr>
          <p:cNvPr id="38" name="TextBox 37"/>
          <p:cNvSpPr txBox="1"/>
          <p:nvPr/>
        </p:nvSpPr>
        <p:spPr>
          <a:xfrm>
            <a:off x="4099311" y="3618539"/>
            <a:ext cx="1084552" cy="369332"/>
          </a:xfrm>
          <a:prstGeom prst="rect">
            <a:avLst/>
          </a:prstGeom>
          <a:noFill/>
        </p:spPr>
        <p:txBody>
          <a:bodyPr wrap="none" rtlCol="0">
            <a:spAutoFit/>
          </a:bodyPr>
          <a:lstStyle/>
          <a:p>
            <a:r>
              <a:rPr lang="en-US" dirty="0" smtClean="0"/>
              <a:t>Response</a:t>
            </a:r>
            <a:endParaRPr lang="en-US" dirty="0"/>
          </a:p>
        </p:txBody>
      </p:sp>
      <p:sp>
        <p:nvSpPr>
          <p:cNvPr id="27" name="Shape 15">
            <a:hlinkClick r:id="rId5"/>
          </p:cNvPr>
          <p:cNvSpPr/>
          <p:nvPr/>
        </p:nvSpPr>
        <p:spPr>
          <a:xfrm>
            <a:off x="22148798" y="124567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30" name="Shape 16">
            <a:hlinkClick r:id="rId6"/>
          </p:cNvPr>
          <p:cNvSpPr/>
          <p:nvPr/>
        </p:nvSpPr>
        <p:spPr>
          <a:xfrm>
            <a:off x="20828726" y="124567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32" name="Shape 15">
            <a:hlinkClick r:id="rId5"/>
          </p:cNvPr>
          <p:cNvSpPr/>
          <p:nvPr/>
        </p:nvSpPr>
        <p:spPr>
          <a:xfrm>
            <a:off x="22301198" y="126091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33" name="Shape 16">
            <a:hlinkClick r:id="rId6"/>
          </p:cNvPr>
          <p:cNvSpPr/>
          <p:nvPr/>
        </p:nvSpPr>
        <p:spPr>
          <a:xfrm>
            <a:off x="20981126" y="126091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39" name="Shape 16">
            <a:hlinkClick r:id="rId6"/>
          </p:cNvPr>
          <p:cNvSpPr/>
          <p:nvPr/>
        </p:nvSpPr>
        <p:spPr>
          <a:xfrm>
            <a:off x="21133526" y="127615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sp>
        <p:nvSpPr>
          <p:cNvPr id="40" name="Shape 16">
            <a:hlinkClick r:id="rId6"/>
          </p:cNvPr>
          <p:cNvSpPr/>
          <p:nvPr/>
        </p:nvSpPr>
        <p:spPr>
          <a:xfrm>
            <a:off x="21285926" y="12913903"/>
            <a:ext cx="876301" cy="876301"/>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Font typeface="Cabin"/>
              <a:buNone/>
            </a:pPr>
            <a:endParaRPr sz="4000" b="0" i="0" u="none" strike="noStrike" cap="none">
              <a:solidFill>
                <a:srgbClr val="FFFFFF"/>
              </a:solidFill>
              <a:latin typeface="Cabin"/>
              <a:ea typeface="Cabin"/>
              <a:cs typeface="Cabin"/>
              <a:sym typeface="Cabin"/>
            </a:endParaRPr>
          </a:p>
        </p:txBody>
      </p:sp>
      <p:pic>
        <p:nvPicPr>
          <p:cNvPr id="41" name="Shape 49"/>
          <p:cNvPicPr preferRelativeResize="0"/>
          <p:nvPr/>
        </p:nvPicPr>
        <p:blipFill rotWithShape="1">
          <a:blip r:embed="rId7">
            <a:alphaModFix/>
          </a:blip>
          <a:srcRect/>
          <a:stretch/>
        </p:blipFill>
        <p:spPr>
          <a:xfrm>
            <a:off x="1342145" y="12427590"/>
            <a:ext cx="1965951" cy="813428"/>
          </a:xfrm>
          <a:prstGeom prst="rect">
            <a:avLst/>
          </a:prstGeom>
          <a:noFill/>
          <a:ln>
            <a:noFill/>
          </a:ln>
        </p:spPr>
      </p:pic>
      <p:pic>
        <p:nvPicPr>
          <p:cNvPr id="42" name="Shape 49"/>
          <p:cNvPicPr preferRelativeResize="0"/>
          <p:nvPr/>
        </p:nvPicPr>
        <p:blipFill rotWithShape="1">
          <a:blip r:embed="rId7">
            <a:alphaModFix/>
          </a:blip>
          <a:srcRect/>
          <a:stretch/>
        </p:blipFill>
        <p:spPr>
          <a:xfrm>
            <a:off x="1494545" y="12579990"/>
            <a:ext cx="1965951" cy="813428"/>
          </a:xfrm>
          <a:prstGeom prst="rect">
            <a:avLst/>
          </a:prstGeom>
          <a:noFill/>
          <a:ln>
            <a:noFill/>
          </a:ln>
        </p:spPr>
      </p:pic>
    </p:spTree>
    <p:extLst>
      <p:ext uri="{BB962C8B-B14F-4D97-AF65-F5344CB8AC3E}">
        <p14:creationId xmlns:p14="http://schemas.microsoft.com/office/powerpoint/2010/main" val="7184945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Each response includes a status code such as 200 or 404 which provides information about the way the request was handled.</a:t>
            </a:r>
          </a:p>
          <a:p>
            <a:r>
              <a:rPr lang="en-US" dirty="0"/>
              <a:t>Rails is an MVC architecture made up of models, views and controllers.</a:t>
            </a:r>
          </a:p>
          <a:p>
            <a:r>
              <a:rPr lang="en-US" dirty="0" smtClean="0"/>
              <a:t>Rails utilizes the various HTTP methods in order to route requests to specific functions in the controller.</a:t>
            </a:r>
          </a:p>
        </p:txBody>
      </p:sp>
    </p:spTree>
    <p:extLst>
      <p:ext uri="{BB962C8B-B14F-4D97-AF65-F5344CB8AC3E}">
        <p14:creationId xmlns:p14="http://schemas.microsoft.com/office/powerpoint/2010/main" val="1360712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92500"/>
          </a:bodyPr>
          <a:lstStyle/>
          <a:p>
            <a:r>
              <a:rPr lang="en-US" dirty="0" smtClean="0"/>
              <a:t>Models represent application data and contain the business logic for interacting with that data.</a:t>
            </a:r>
          </a:p>
          <a:p>
            <a:r>
              <a:rPr lang="en-US" dirty="0" smtClean="0"/>
              <a:t>Views are front end representations of data state which may be user-focused HTML or machine-focused structured data such as JSON.</a:t>
            </a:r>
          </a:p>
          <a:p>
            <a:r>
              <a:rPr lang="en-US" dirty="0" smtClean="0"/>
              <a:t>Controllers map user actions from the views to the appropriate logic implemented in models.</a:t>
            </a:r>
            <a:endParaRPr lang="en-US" dirty="0"/>
          </a:p>
        </p:txBody>
      </p:sp>
    </p:spTree>
    <p:extLst>
      <p:ext uri="{BB962C8B-B14F-4D97-AF65-F5344CB8AC3E}">
        <p14:creationId xmlns:p14="http://schemas.microsoft.com/office/powerpoint/2010/main" val="32708579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Development</a:t>
            </a:r>
            <a:endParaRPr lang="en-US" dirty="0"/>
          </a:p>
        </p:txBody>
      </p:sp>
      <p:sp>
        <p:nvSpPr>
          <p:cNvPr id="3" name="Content Placeholder 2"/>
          <p:cNvSpPr>
            <a:spLocks noGrp="1"/>
          </p:cNvSpPr>
          <p:nvPr>
            <p:ph idx="1"/>
          </p:nvPr>
        </p:nvSpPr>
        <p:spPr/>
        <p:txBody>
          <a:bodyPr/>
          <a:lstStyle/>
          <a:p>
            <a:r>
              <a:rPr lang="en-US" dirty="0" smtClean="0"/>
              <a:t>Languages:</a:t>
            </a:r>
          </a:p>
          <a:p>
            <a:pPr lvl="1"/>
            <a:r>
              <a:rPr lang="en-US" dirty="0" smtClean="0"/>
              <a:t>HTML</a:t>
            </a:r>
          </a:p>
          <a:p>
            <a:pPr lvl="1"/>
            <a:r>
              <a:rPr lang="en-US" dirty="0" smtClean="0"/>
              <a:t>CSS</a:t>
            </a:r>
          </a:p>
          <a:p>
            <a:pPr lvl="1"/>
            <a:r>
              <a:rPr lang="en-US" dirty="0" smtClean="0"/>
              <a:t>JavaScript</a:t>
            </a:r>
          </a:p>
          <a:p>
            <a:r>
              <a:rPr lang="en-US" dirty="0" smtClean="0"/>
              <a:t>Popular Frameworks</a:t>
            </a:r>
          </a:p>
          <a:p>
            <a:pPr lvl="1"/>
            <a:r>
              <a:rPr lang="en-US" dirty="0" smtClean="0"/>
              <a:t>Boot Strap, Foundation (CSS)</a:t>
            </a:r>
          </a:p>
          <a:p>
            <a:pPr lvl="1"/>
            <a:r>
              <a:rPr lang="en-US" dirty="0" smtClean="0"/>
              <a:t>Angular, React, Ember (JavaScript)</a:t>
            </a:r>
          </a:p>
          <a:p>
            <a:pPr lvl="1"/>
            <a:endParaRPr lang="en-US" dirty="0" smtClean="0"/>
          </a:p>
        </p:txBody>
      </p:sp>
      <p:pic>
        <p:nvPicPr>
          <p:cNvPr id="4" name="Picture 3" descr="Google-Chrome_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197" y="1600199"/>
            <a:ext cx="3342603" cy="2053017"/>
          </a:xfrm>
          <a:prstGeom prst="rect">
            <a:avLst/>
          </a:prstGeom>
        </p:spPr>
      </p:pic>
    </p:spTree>
    <p:extLst>
      <p:ext uri="{BB962C8B-B14F-4D97-AF65-F5344CB8AC3E}">
        <p14:creationId xmlns:p14="http://schemas.microsoft.com/office/powerpoint/2010/main" val="13777187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End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Languages:</a:t>
            </a:r>
          </a:p>
          <a:p>
            <a:pPr lvl="1"/>
            <a:r>
              <a:rPr lang="en-US" dirty="0" smtClean="0"/>
              <a:t>Ruby</a:t>
            </a:r>
          </a:p>
          <a:p>
            <a:pPr lvl="1"/>
            <a:r>
              <a:rPr lang="en-US" dirty="0" smtClean="0"/>
              <a:t>Python</a:t>
            </a:r>
          </a:p>
          <a:p>
            <a:pPr lvl="1"/>
            <a:r>
              <a:rPr lang="en-US" dirty="0" smtClean="0"/>
              <a:t>PHP</a:t>
            </a:r>
          </a:p>
          <a:p>
            <a:pPr lvl="1"/>
            <a:r>
              <a:rPr lang="en-US" dirty="0" smtClean="0"/>
              <a:t>Java</a:t>
            </a:r>
          </a:p>
          <a:p>
            <a:pPr lvl="1"/>
            <a:r>
              <a:rPr lang="en-US" dirty="0" smtClean="0"/>
              <a:t>JavaScript</a:t>
            </a:r>
          </a:p>
          <a:p>
            <a:r>
              <a:rPr lang="en-US" dirty="0" smtClean="0"/>
              <a:t>Popular Frameworks</a:t>
            </a:r>
          </a:p>
          <a:p>
            <a:pPr lvl="1"/>
            <a:r>
              <a:rPr lang="en-US" dirty="0" smtClean="0"/>
              <a:t>Rails</a:t>
            </a:r>
          </a:p>
          <a:p>
            <a:pPr lvl="1"/>
            <a:r>
              <a:rPr lang="en-US" dirty="0" err="1" smtClean="0"/>
              <a:t>Django</a:t>
            </a:r>
            <a:endParaRPr lang="en-US" dirty="0"/>
          </a:p>
          <a:p>
            <a:pPr lvl="1"/>
            <a:r>
              <a:rPr lang="en-US" dirty="0" smtClean="0"/>
              <a:t>Flask</a:t>
            </a:r>
          </a:p>
          <a:p>
            <a:pPr lvl="1"/>
            <a:r>
              <a:rPr lang="en-US" dirty="0" smtClean="0"/>
              <a:t>Node</a:t>
            </a:r>
          </a:p>
          <a:p>
            <a:pPr lvl="1"/>
            <a:endParaRPr lang="en-US" dirty="0" smtClean="0"/>
          </a:p>
        </p:txBody>
      </p:sp>
      <p:pic>
        <p:nvPicPr>
          <p:cNvPr id="5" name="Picture 4"/>
          <p:cNvPicPr>
            <a:picLocks noChangeAspect="1"/>
          </p:cNvPicPr>
          <p:nvPr/>
        </p:nvPicPr>
        <p:blipFill>
          <a:blip r:embed="rId3"/>
          <a:stretch>
            <a:fillRect/>
          </a:stretch>
        </p:blipFill>
        <p:spPr>
          <a:xfrm>
            <a:off x="6614105" y="1410353"/>
            <a:ext cx="1968648" cy="2420468"/>
          </a:xfrm>
          <a:prstGeom prst="rect">
            <a:avLst/>
          </a:prstGeom>
        </p:spPr>
      </p:pic>
    </p:spTree>
    <p:extLst>
      <p:ext uri="{BB962C8B-B14F-4D97-AF65-F5344CB8AC3E}">
        <p14:creationId xmlns:p14="http://schemas.microsoft.com/office/powerpoint/2010/main" val="16176705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Text Transfer Protocol</a:t>
            </a:r>
            <a:endParaRPr lang="en-US" dirty="0"/>
          </a:p>
        </p:txBody>
      </p:sp>
      <p:sp>
        <p:nvSpPr>
          <p:cNvPr id="4" name="TextBox 3"/>
          <p:cNvSpPr txBox="1"/>
          <p:nvPr/>
        </p:nvSpPr>
        <p:spPr>
          <a:xfrm>
            <a:off x="225331" y="2140486"/>
            <a:ext cx="8826482" cy="1458022"/>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dirty="0" smtClean="0">
                <a:solidFill>
                  <a:schemeClr val="bg1"/>
                </a:solidFill>
                <a:latin typeface="Andale Mono"/>
                <a:cs typeface="Andale Mono"/>
              </a:rPr>
              <a:t>GET </a:t>
            </a:r>
            <a:r>
              <a:rPr lang="en-US" dirty="0">
                <a:solidFill>
                  <a:schemeClr val="bg1"/>
                </a:solidFill>
                <a:latin typeface="Andale Mono"/>
                <a:cs typeface="Andale Mono"/>
              </a:rPr>
              <a:t>/ HTTP/1.1</a:t>
            </a:r>
          </a:p>
          <a:p>
            <a:r>
              <a:rPr lang="en-US" dirty="0" smtClean="0">
                <a:solidFill>
                  <a:schemeClr val="bg1"/>
                </a:solidFill>
                <a:latin typeface="Andale Mono"/>
                <a:cs typeface="Andale Mono"/>
              </a:rPr>
              <a:t>Host</a:t>
            </a:r>
            <a:r>
              <a:rPr lang="en-US" dirty="0">
                <a:solidFill>
                  <a:schemeClr val="bg1"/>
                </a:solidFill>
                <a:latin typeface="Andale Mono"/>
                <a:cs typeface="Andale Mono"/>
              </a:rPr>
              <a:t>: www.startupinstitute.com</a:t>
            </a:r>
          </a:p>
          <a:p>
            <a:r>
              <a:rPr lang="ro-RO" dirty="0" smtClean="0">
                <a:solidFill>
                  <a:schemeClr val="bg1"/>
                </a:solidFill>
                <a:latin typeface="Andale Mono"/>
                <a:cs typeface="Andale Mono"/>
              </a:rPr>
              <a:t>User</a:t>
            </a:r>
            <a:r>
              <a:rPr lang="ro-RO" dirty="0">
                <a:solidFill>
                  <a:schemeClr val="bg1"/>
                </a:solidFill>
                <a:latin typeface="Andale Mono"/>
                <a:cs typeface="Andale Mono"/>
              </a:rPr>
              <a:t>-Agent: curl/7.43.0</a:t>
            </a:r>
          </a:p>
          <a:p>
            <a:r>
              <a:rPr lang="ro-RO" dirty="0" smtClean="0">
                <a:solidFill>
                  <a:schemeClr val="bg1"/>
                </a:solidFill>
                <a:latin typeface="Andale Mono"/>
                <a:cs typeface="Andale Mono"/>
              </a:rPr>
              <a:t>Accept</a:t>
            </a:r>
            <a:r>
              <a:rPr lang="ro-RO" dirty="0">
                <a:solidFill>
                  <a:schemeClr val="bg1"/>
                </a:solidFill>
                <a:latin typeface="Andale Mono"/>
                <a:cs typeface="Andale Mono"/>
              </a:rPr>
              <a:t>: */*</a:t>
            </a:r>
            <a:endParaRPr lang="en-US" dirty="0">
              <a:solidFill>
                <a:schemeClr val="bg1"/>
              </a:solidFill>
              <a:latin typeface="Andale Mono"/>
              <a:cs typeface="Andale Mono"/>
            </a:endParaRPr>
          </a:p>
        </p:txBody>
      </p:sp>
    </p:spTree>
    <p:extLst>
      <p:ext uri="{BB962C8B-B14F-4D97-AF65-F5344CB8AC3E}">
        <p14:creationId xmlns:p14="http://schemas.microsoft.com/office/powerpoint/2010/main" val="22095789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cURLing</a:t>
            </a:r>
            <a:r>
              <a:rPr lang="en-US" dirty="0" smtClean="0"/>
              <a:t> Me Softly</a:t>
            </a:r>
            <a:endParaRPr lang="en-US" dirty="0"/>
          </a:p>
        </p:txBody>
      </p:sp>
      <p:sp>
        <p:nvSpPr>
          <p:cNvPr id="3" name="Content Placeholder 2"/>
          <p:cNvSpPr>
            <a:spLocks noGrp="1"/>
          </p:cNvSpPr>
          <p:nvPr>
            <p:ph idx="1"/>
          </p:nvPr>
        </p:nvSpPr>
        <p:spPr/>
        <p:txBody>
          <a:bodyPr>
            <a:normAutofit/>
          </a:bodyPr>
          <a:lstStyle/>
          <a:p>
            <a:r>
              <a:rPr lang="en-US" dirty="0" err="1" smtClean="0"/>
              <a:t>cURL</a:t>
            </a:r>
            <a:r>
              <a:rPr lang="en-US" dirty="0" smtClean="0"/>
              <a:t> is a tool for client-side URL transfers which supports multiple protocols including HTTP</a:t>
            </a:r>
          </a:p>
        </p:txBody>
      </p:sp>
      <p:sp>
        <p:nvSpPr>
          <p:cNvPr id="4" name="TextBox 3"/>
          <p:cNvSpPr txBox="1"/>
          <p:nvPr/>
        </p:nvSpPr>
        <p:spPr>
          <a:xfrm>
            <a:off x="1402515" y="3748816"/>
            <a:ext cx="6283074" cy="558919"/>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pPr algn="ctr"/>
            <a:r>
              <a:rPr lang="en-US" dirty="0" smtClean="0">
                <a:solidFill>
                  <a:schemeClr val="bg1"/>
                </a:solidFill>
                <a:latin typeface="Andale Mono"/>
                <a:cs typeface="Andale Mono"/>
              </a:rPr>
              <a:t>&gt; curl –</a:t>
            </a:r>
            <a:r>
              <a:rPr lang="en-US" dirty="0" err="1" smtClean="0">
                <a:solidFill>
                  <a:schemeClr val="bg1"/>
                </a:solidFill>
                <a:latin typeface="Andale Mono"/>
                <a:cs typeface="Andale Mono"/>
              </a:rPr>
              <a:t>i</a:t>
            </a:r>
            <a:r>
              <a:rPr lang="en-US" dirty="0" smtClean="0">
                <a:solidFill>
                  <a:schemeClr val="bg1"/>
                </a:solidFill>
                <a:latin typeface="Andale Mono"/>
                <a:cs typeface="Andale Mono"/>
              </a:rPr>
              <a:t> https://</a:t>
            </a:r>
            <a:r>
              <a:rPr lang="en-US" dirty="0" err="1" smtClean="0">
                <a:solidFill>
                  <a:schemeClr val="bg1"/>
                </a:solidFill>
                <a:latin typeface="Andale Mono"/>
                <a:cs typeface="Andale Mono"/>
              </a:rPr>
              <a:t>www.startupinstitute.com</a:t>
            </a:r>
            <a:endParaRPr lang="en-US" dirty="0">
              <a:solidFill>
                <a:schemeClr val="bg1"/>
              </a:solidFill>
              <a:latin typeface="Andale Mono"/>
              <a:cs typeface="Andale Mono"/>
            </a:endParaRPr>
          </a:p>
        </p:txBody>
      </p:sp>
    </p:spTree>
    <p:extLst>
      <p:ext uri="{BB962C8B-B14F-4D97-AF65-F5344CB8AC3E}">
        <p14:creationId xmlns:p14="http://schemas.microsoft.com/office/powerpoint/2010/main" val="33072813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331" y="1756820"/>
            <a:ext cx="8826482" cy="4262739"/>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dirty="0" smtClean="0">
                <a:solidFill>
                  <a:srgbClr val="FFFFFF"/>
                </a:solidFill>
                <a:latin typeface="Andale Mono"/>
                <a:cs typeface="Andale Mono"/>
              </a:rPr>
              <a:t>HTTP</a:t>
            </a:r>
            <a:r>
              <a:rPr lang="en-US" dirty="0">
                <a:solidFill>
                  <a:srgbClr val="FFFFFF"/>
                </a:solidFill>
                <a:latin typeface="Andale Mono"/>
                <a:cs typeface="Andale Mono"/>
              </a:rPr>
              <a:t>/1.1 200 OK</a:t>
            </a:r>
          </a:p>
          <a:p>
            <a:r>
              <a:rPr lang="en-US" dirty="0" smtClean="0">
                <a:solidFill>
                  <a:srgbClr val="FFFFFF"/>
                </a:solidFill>
                <a:latin typeface="Andale Mono"/>
                <a:cs typeface="Andale Mono"/>
              </a:rPr>
              <a:t>Connection</a:t>
            </a:r>
            <a:r>
              <a:rPr lang="en-US" dirty="0">
                <a:solidFill>
                  <a:srgbClr val="FFFFFF"/>
                </a:solidFill>
                <a:latin typeface="Andale Mono"/>
                <a:cs typeface="Andale Mono"/>
              </a:rPr>
              <a:t>: keep-alive</a:t>
            </a:r>
          </a:p>
          <a:p>
            <a:r>
              <a:rPr lang="en-US" dirty="0" smtClean="0">
                <a:solidFill>
                  <a:srgbClr val="FFFFFF"/>
                </a:solidFill>
                <a:latin typeface="Andale Mono"/>
                <a:cs typeface="Andale Mono"/>
              </a:rPr>
              <a:t>Server</a:t>
            </a:r>
            <a:r>
              <a:rPr lang="en-US" dirty="0">
                <a:solidFill>
                  <a:srgbClr val="FFFFFF"/>
                </a:solidFill>
                <a:latin typeface="Andale Mono"/>
                <a:cs typeface="Andale Mono"/>
              </a:rPr>
              <a:t>: </a:t>
            </a:r>
            <a:r>
              <a:rPr lang="en-US" dirty="0" err="1">
                <a:solidFill>
                  <a:srgbClr val="FFFFFF"/>
                </a:solidFill>
                <a:latin typeface="Andale Mono"/>
                <a:cs typeface="Andale Mono"/>
              </a:rPr>
              <a:t>gunicorn</a:t>
            </a:r>
            <a:r>
              <a:rPr lang="en-US" dirty="0">
                <a:solidFill>
                  <a:srgbClr val="FFFFFF"/>
                </a:solidFill>
                <a:latin typeface="Andale Mono"/>
                <a:cs typeface="Andale Mono"/>
              </a:rPr>
              <a:t>/0.16.1</a:t>
            </a:r>
          </a:p>
          <a:p>
            <a:r>
              <a:rPr lang="en-US" dirty="0" smtClean="0">
                <a:solidFill>
                  <a:srgbClr val="FFFFFF"/>
                </a:solidFill>
                <a:latin typeface="Andale Mono"/>
                <a:cs typeface="Andale Mono"/>
              </a:rPr>
              <a:t>Date</a:t>
            </a:r>
            <a:r>
              <a:rPr lang="en-US" dirty="0">
                <a:solidFill>
                  <a:srgbClr val="FFFFFF"/>
                </a:solidFill>
                <a:latin typeface="Andale Mono"/>
                <a:cs typeface="Andale Mono"/>
              </a:rPr>
              <a:t>: Sun, 09 Oct 2016 22:14:32 GMT</a:t>
            </a:r>
          </a:p>
          <a:p>
            <a:r>
              <a:rPr lang="en-US" dirty="0" smtClean="0">
                <a:solidFill>
                  <a:srgbClr val="FFFFFF"/>
                </a:solidFill>
                <a:latin typeface="Andale Mono"/>
                <a:cs typeface="Andale Mono"/>
              </a:rPr>
              <a:t>Transfer</a:t>
            </a:r>
            <a:r>
              <a:rPr lang="en-US" dirty="0">
                <a:solidFill>
                  <a:srgbClr val="FFFFFF"/>
                </a:solidFill>
                <a:latin typeface="Andale Mono"/>
                <a:cs typeface="Andale Mono"/>
              </a:rPr>
              <a:t>-Encoding: chunked</a:t>
            </a:r>
          </a:p>
          <a:p>
            <a:r>
              <a:rPr lang="en-US" dirty="0" smtClean="0">
                <a:solidFill>
                  <a:srgbClr val="FFFFFF"/>
                </a:solidFill>
                <a:latin typeface="Andale Mono"/>
                <a:cs typeface="Andale Mono"/>
              </a:rPr>
              <a:t>X</a:t>
            </a:r>
            <a:r>
              <a:rPr lang="en-US" dirty="0">
                <a:solidFill>
                  <a:srgbClr val="FFFFFF"/>
                </a:solidFill>
                <a:latin typeface="Andale Mono"/>
                <a:cs typeface="Andale Mono"/>
              </a:rPr>
              <a:t>-Frame-Options: DENY</a:t>
            </a:r>
          </a:p>
          <a:p>
            <a:r>
              <a:rPr lang="en-US" dirty="0" smtClean="0">
                <a:solidFill>
                  <a:srgbClr val="FFFFFF"/>
                </a:solidFill>
                <a:latin typeface="Andale Mono"/>
                <a:cs typeface="Andale Mono"/>
              </a:rPr>
              <a:t>Content</a:t>
            </a:r>
            <a:r>
              <a:rPr lang="en-US" dirty="0">
                <a:solidFill>
                  <a:srgbClr val="FFFFFF"/>
                </a:solidFill>
                <a:latin typeface="Andale Mono"/>
                <a:cs typeface="Andale Mono"/>
              </a:rPr>
              <a:t>-Type: text/html; charset=utf-8</a:t>
            </a:r>
          </a:p>
          <a:p>
            <a:r>
              <a:rPr lang="en-US" dirty="0" smtClean="0">
                <a:solidFill>
                  <a:srgbClr val="FFFFFF"/>
                </a:solidFill>
                <a:latin typeface="Andale Mono"/>
                <a:cs typeface="Andale Mono"/>
              </a:rPr>
              <a:t>X</a:t>
            </a:r>
            <a:r>
              <a:rPr lang="en-US" dirty="0">
                <a:solidFill>
                  <a:srgbClr val="FFFFFF"/>
                </a:solidFill>
                <a:latin typeface="Andale Mono"/>
                <a:cs typeface="Andale Mono"/>
              </a:rPr>
              <a:t>-</a:t>
            </a:r>
            <a:r>
              <a:rPr lang="en-US" dirty="0" err="1">
                <a:solidFill>
                  <a:srgbClr val="FFFFFF"/>
                </a:solidFill>
                <a:latin typeface="Andale Mono"/>
                <a:cs typeface="Andale Mono"/>
              </a:rPr>
              <a:t>Xss</a:t>
            </a:r>
            <a:r>
              <a:rPr lang="en-US" dirty="0">
                <a:solidFill>
                  <a:srgbClr val="FFFFFF"/>
                </a:solidFill>
                <a:latin typeface="Andale Mono"/>
                <a:cs typeface="Andale Mono"/>
              </a:rPr>
              <a:t>-Protection: 1; mode=block</a:t>
            </a:r>
          </a:p>
          <a:p>
            <a:r>
              <a:rPr lang="en-US" dirty="0" smtClean="0">
                <a:solidFill>
                  <a:srgbClr val="FFFFFF"/>
                </a:solidFill>
                <a:latin typeface="Andale Mono"/>
                <a:cs typeface="Andale Mono"/>
              </a:rPr>
              <a:t>Vary</a:t>
            </a:r>
            <a:r>
              <a:rPr lang="en-US" dirty="0">
                <a:solidFill>
                  <a:srgbClr val="FFFFFF"/>
                </a:solidFill>
                <a:latin typeface="Andale Mono"/>
                <a:cs typeface="Andale Mono"/>
              </a:rPr>
              <a:t>: SI_REGION, Cookie, Host</a:t>
            </a:r>
          </a:p>
          <a:p>
            <a:r>
              <a:rPr lang="en-US" dirty="0" smtClean="0">
                <a:solidFill>
                  <a:srgbClr val="FFFFFF"/>
                </a:solidFill>
                <a:latin typeface="Andale Mono"/>
                <a:cs typeface="Andale Mono"/>
              </a:rPr>
              <a:t>Strict</a:t>
            </a:r>
            <a:r>
              <a:rPr lang="en-US" dirty="0">
                <a:solidFill>
                  <a:srgbClr val="FFFFFF"/>
                </a:solidFill>
                <a:latin typeface="Andale Mono"/>
                <a:cs typeface="Andale Mono"/>
              </a:rPr>
              <a:t>-Transport-Security: max-age=1</a:t>
            </a:r>
          </a:p>
          <a:p>
            <a:r>
              <a:rPr lang="en-US" dirty="0" smtClean="0">
                <a:solidFill>
                  <a:srgbClr val="FFFFFF"/>
                </a:solidFill>
                <a:latin typeface="Andale Mono"/>
                <a:cs typeface="Andale Mono"/>
              </a:rPr>
              <a:t>X</a:t>
            </a:r>
            <a:r>
              <a:rPr lang="en-US" dirty="0">
                <a:solidFill>
                  <a:srgbClr val="FFFFFF"/>
                </a:solidFill>
                <a:latin typeface="Andale Mono"/>
                <a:cs typeface="Andale Mono"/>
              </a:rPr>
              <a:t>-Content-Type-Options: </a:t>
            </a:r>
            <a:r>
              <a:rPr lang="en-US" dirty="0" err="1">
                <a:solidFill>
                  <a:srgbClr val="FFFFFF"/>
                </a:solidFill>
                <a:latin typeface="Andale Mono"/>
                <a:cs typeface="Andale Mono"/>
              </a:rPr>
              <a:t>nosniff</a:t>
            </a:r>
            <a:endParaRPr lang="en-US" dirty="0">
              <a:solidFill>
                <a:srgbClr val="FFFFFF"/>
              </a:solidFill>
              <a:latin typeface="Andale Mono"/>
              <a:cs typeface="Andale Mono"/>
            </a:endParaRPr>
          </a:p>
          <a:p>
            <a:r>
              <a:rPr lang="en-US" dirty="0" smtClean="0">
                <a:solidFill>
                  <a:srgbClr val="FFFFFF"/>
                </a:solidFill>
                <a:latin typeface="Andale Mono"/>
                <a:cs typeface="Andale Mono"/>
              </a:rPr>
              <a:t>Set</a:t>
            </a:r>
            <a:r>
              <a:rPr lang="en-US" dirty="0">
                <a:solidFill>
                  <a:srgbClr val="FFFFFF"/>
                </a:solidFill>
                <a:latin typeface="Andale Mono"/>
                <a:cs typeface="Andale Mono"/>
              </a:rPr>
              <a:t>-Cookie: </a:t>
            </a:r>
            <a:r>
              <a:rPr lang="en-US" dirty="0" err="1">
                <a:solidFill>
                  <a:srgbClr val="FFFFFF"/>
                </a:solidFill>
                <a:latin typeface="Andale Mono"/>
                <a:cs typeface="Andale Mono"/>
              </a:rPr>
              <a:t>csrftoken</a:t>
            </a:r>
            <a:r>
              <a:rPr lang="en-US" dirty="0">
                <a:solidFill>
                  <a:srgbClr val="FFFFFF"/>
                </a:solidFill>
                <a:latin typeface="Andale Mono"/>
                <a:cs typeface="Andale Mono"/>
              </a:rPr>
              <a:t>=8jJL0hjUdTdO20eCZFu3tdZNwRHz2004; expires=Sun, 08-Oct-2017 22:14:32 GMT; Max-Age=31449600; Path=/</a:t>
            </a:r>
          </a:p>
          <a:p>
            <a:r>
              <a:rPr lang="is-IS" dirty="0" smtClean="0">
                <a:solidFill>
                  <a:srgbClr val="FFFFFF"/>
                </a:solidFill>
                <a:latin typeface="Andale Mono"/>
                <a:cs typeface="Andale Mono"/>
              </a:rPr>
              <a:t>Via</a:t>
            </a:r>
            <a:r>
              <a:rPr lang="is-IS" dirty="0">
                <a:solidFill>
                  <a:srgbClr val="FFFFFF"/>
                </a:solidFill>
                <a:latin typeface="Andale Mono"/>
                <a:cs typeface="Andale Mono"/>
              </a:rPr>
              <a:t>: 1.1 vegur</a:t>
            </a:r>
            <a:endParaRPr lang="en-US" dirty="0">
              <a:solidFill>
                <a:srgbClr val="FFFFFF"/>
              </a:solidFill>
              <a:latin typeface="Andale Mono"/>
              <a:cs typeface="Andale Mono"/>
            </a:endParaRPr>
          </a:p>
        </p:txBody>
      </p:sp>
      <p:sp>
        <p:nvSpPr>
          <p:cNvPr id="5" name="Title 1"/>
          <p:cNvSpPr>
            <a:spLocks noGrp="1"/>
          </p:cNvSpPr>
          <p:nvPr>
            <p:ph type="title"/>
          </p:nvPr>
        </p:nvSpPr>
        <p:spPr>
          <a:xfrm>
            <a:off x="457200" y="274638"/>
            <a:ext cx="8229600" cy="1143000"/>
          </a:xfrm>
        </p:spPr>
        <p:txBody>
          <a:bodyPr/>
          <a:lstStyle/>
          <a:p>
            <a:r>
              <a:rPr lang="en-US" dirty="0" smtClean="0"/>
              <a:t>Hyper Text Transfer Protocol</a:t>
            </a:r>
            <a:endParaRPr lang="en-US" dirty="0"/>
          </a:p>
        </p:txBody>
      </p:sp>
    </p:spTree>
    <p:extLst>
      <p:ext uri="{BB962C8B-B14F-4D97-AF65-F5344CB8AC3E}">
        <p14:creationId xmlns:p14="http://schemas.microsoft.com/office/powerpoint/2010/main" val="4594931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REST APIs?</a:t>
            </a:r>
            <a:endParaRPr lang="en-US" dirty="0"/>
          </a:p>
        </p:txBody>
      </p:sp>
      <p:sp>
        <p:nvSpPr>
          <p:cNvPr id="4" name="TextBox 3"/>
          <p:cNvSpPr txBox="1"/>
          <p:nvPr/>
        </p:nvSpPr>
        <p:spPr>
          <a:xfrm>
            <a:off x="2447544" y="1724491"/>
            <a:ext cx="4219473" cy="614811"/>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pPr algn="ctr"/>
            <a:r>
              <a:rPr lang="en-US" dirty="0">
                <a:solidFill>
                  <a:schemeClr val="bg1"/>
                </a:solidFill>
                <a:latin typeface="Andale Mono"/>
                <a:cs typeface="Andale Mono"/>
              </a:rPr>
              <a:t>curl </a:t>
            </a:r>
            <a:r>
              <a:rPr lang="en-US" dirty="0" smtClean="0">
                <a:solidFill>
                  <a:schemeClr val="bg1"/>
                </a:solidFill>
                <a:latin typeface="Andale Mono"/>
                <a:cs typeface="Andale Mono"/>
              </a:rPr>
              <a:t>–</a:t>
            </a:r>
            <a:r>
              <a:rPr lang="en-US" dirty="0" err="1" smtClean="0">
                <a:solidFill>
                  <a:schemeClr val="bg1"/>
                </a:solidFill>
                <a:latin typeface="Andale Mono"/>
                <a:cs typeface="Andale Mono"/>
              </a:rPr>
              <a:t>i</a:t>
            </a:r>
            <a:r>
              <a:rPr lang="en-US" dirty="0" smtClean="0">
                <a:solidFill>
                  <a:schemeClr val="bg1"/>
                </a:solidFill>
                <a:latin typeface="Andale Mono"/>
                <a:cs typeface="Andale Mono"/>
              </a:rPr>
              <a:t> http</a:t>
            </a:r>
            <a:r>
              <a:rPr lang="en-US" dirty="0">
                <a:solidFill>
                  <a:schemeClr val="bg1"/>
                </a:solidFill>
                <a:latin typeface="Andale Mono"/>
                <a:cs typeface="Andale Mono"/>
              </a:rPr>
              <a:t>://</a:t>
            </a:r>
            <a:r>
              <a:rPr lang="en-US" dirty="0" err="1">
                <a:solidFill>
                  <a:schemeClr val="bg1"/>
                </a:solidFill>
                <a:latin typeface="Andale Mono"/>
                <a:cs typeface="Andale Mono"/>
              </a:rPr>
              <a:t>jsonip.com</a:t>
            </a:r>
            <a:endParaRPr lang="en-US" dirty="0">
              <a:solidFill>
                <a:schemeClr val="bg1"/>
              </a:solidFill>
              <a:latin typeface="Andale Mono"/>
              <a:cs typeface="Andale Mono"/>
            </a:endParaRPr>
          </a:p>
        </p:txBody>
      </p:sp>
      <p:sp>
        <p:nvSpPr>
          <p:cNvPr id="7" name="TextBox 6"/>
          <p:cNvSpPr txBox="1"/>
          <p:nvPr/>
        </p:nvSpPr>
        <p:spPr>
          <a:xfrm>
            <a:off x="330706" y="2497156"/>
            <a:ext cx="8624792" cy="3558726"/>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sz="1600" dirty="0">
                <a:solidFill>
                  <a:srgbClr val="FFFFFF"/>
                </a:solidFill>
                <a:latin typeface="Andale Mono"/>
                <a:cs typeface="Andale Mono"/>
              </a:rPr>
              <a:t>HTTP/1.1 200 OK</a:t>
            </a:r>
          </a:p>
          <a:p>
            <a:r>
              <a:rPr lang="en-US" sz="1600" dirty="0">
                <a:solidFill>
                  <a:srgbClr val="FFFFFF"/>
                </a:solidFill>
                <a:latin typeface="Andale Mono"/>
                <a:cs typeface="Andale Mono"/>
              </a:rPr>
              <a:t>Server: </a:t>
            </a:r>
            <a:r>
              <a:rPr lang="en-US" sz="1600" dirty="0" err="1">
                <a:solidFill>
                  <a:srgbClr val="FFFFFF"/>
                </a:solidFill>
                <a:latin typeface="Andale Mono"/>
                <a:cs typeface="Andale Mono"/>
              </a:rPr>
              <a:t>nginx</a:t>
            </a:r>
            <a:r>
              <a:rPr lang="en-US" sz="1600" dirty="0">
                <a:solidFill>
                  <a:srgbClr val="FFFFFF"/>
                </a:solidFill>
                <a:latin typeface="Andale Mono"/>
                <a:cs typeface="Andale Mono"/>
              </a:rPr>
              <a:t>/1.10.0 (Ubuntu)</a:t>
            </a:r>
          </a:p>
          <a:p>
            <a:r>
              <a:rPr lang="en-US" sz="1600" dirty="0">
                <a:solidFill>
                  <a:srgbClr val="FFFFFF"/>
                </a:solidFill>
                <a:latin typeface="Andale Mono"/>
                <a:cs typeface="Andale Mono"/>
              </a:rPr>
              <a:t>Date: Mon, 10 Oct 2016 14:31:58 GMT</a:t>
            </a:r>
          </a:p>
          <a:p>
            <a:r>
              <a:rPr lang="en-US" sz="1600" dirty="0">
                <a:solidFill>
                  <a:srgbClr val="FFFFFF"/>
                </a:solidFill>
                <a:latin typeface="Andale Mono"/>
                <a:cs typeface="Andale Mono"/>
              </a:rPr>
              <a:t>Content-Type: application/</a:t>
            </a:r>
            <a:r>
              <a:rPr lang="en-US" sz="1600" dirty="0" err="1">
                <a:solidFill>
                  <a:srgbClr val="FFFFFF"/>
                </a:solidFill>
                <a:latin typeface="Andale Mono"/>
                <a:cs typeface="Andale Mono"/>
              </a:rPr>
              <a:t>json</a:t>
            </a:r>
            <a:r>
              <a:rPr lang="en-US" sz="1600" dirty="0">
                <a:solidFill>
                  <a:srgbClr val="FFFFFF"/>
                </a:solidFill>
                <a:latin typeface="Andale Mono"/>
                <a:cs typeface="Andale Mono"/>
              </a:rPr>
              <a:t>; charset=utf-8</a:t>
            </a:r>
          </a:p>
          <a:p>
            <a:r>
              <a:rPr lang="en-US" sz="1600" dirty="0">
                <a:solidFill>
                  <a:srgbClr val="FFFFFF"/>
                </a:solidFill>
                <a:latin typeface="Andale Mono"/>
                <a:cs typeface="Andale Mono"/>
              </a:rPr>
              <a:t>Transfer-Encoding: chunked</a:t>
            </a:r>
          </a:p>
          <a:p>
            <a:r>
              <a:rPr lang="en-US" sz="1600" dirty="0">
                <a:solidFill>
                  <a:srgbClr val="FFFFFF"/>
                </a:solidFill>
                <a:latin typeface="Andale Mono"/>
                <a:cs typeface="Andale Mono"/>
              </a:rPr>
              <a:t>Connection: keep-alive</a:t>
            </a:r>
          </a:p>
          <a:p>
            <a:r>
              <a:rPr lang="en-US" sz="1600" dirty="0">
                <a:solidFill>
                  <a:srgbClr val="FFFFFF"/>
                </a:solidFill>
                <a:latin typeface="Andale Mono"/>
                <a:cs typeface="Andale Mono"/>
              </a:rPr>
              <a:t>Vary: Accept-Encoding</a:t>
            </a:r>
          </a:p>
          <a:p>
            <a:r>
              <a:rPr lang="en-US" sz="1600" dirty="0">
                <a:solidFill>
                  <a:srgbClr val="FFFFFF"/>
                </a:solidFill>
                <a:latin typeface="Andale Mono"/>
                <a:cs typeface="Andale Mono"/>
              </a:rPr>
              <a:t>Access-Control-Allow-Origin: *</a:t>
            </a:r>
          </a:p>
          <a:p>
            <a:r>
              <a:rPr lang="en-US" sz="1600" dirty="0">
                <a:solidFill>
                  <a:srgbClr val="FFFFFF"/>
                </a:solidFill>
                <a:latin typeface="Andale Mono"/>
                <a:cs typeface="Andale Mono"/>
              </a:rPr>
              <a:t>Access-Control-Allow-Methods: GET</a:t>
            </a:r>
          </a:p>
          <a:p>
            <a:r>
              <a:rPr lang="en-US" sz="1600" dirty="0">
                <a:solidFill>
                  <a:srgbClr val="FFFFFF"/>
                </a:solidFill>
                <a:latin typeface="Andale Mono"/>
                <a:cs typeface="Andale Mono"/>
              </a:rPr>
              <a:t>Strict-Transport-Security: max-age=31536000; </a:t>
            </a:r>
            <a:r>
              <a:rPr lang="en-US" sz="1600" dirty="0" err="1">
                <a:solidFill>
                  <a:srgbClr val="FFFFFF"/>
                </a:solidFill>
                <a:latin typeface="Andale Mono"/>
                <a:cs typeface="Andale Mono"/>
              </a:rPr>
              <a:t>includeSubDomains</a:t>
            </a:r>
            <a:endParaRPr lang="en-US" sz="1600" dirty="0">
              <a:solidFill>
                <a:srgbClr val="FFFFFF"/>
              </a:solidFill>
              <a:latin typeface="Andale Mono"/>
              <a:cs typeface="Andale Mono"/>
            </a:endParaRPr>
          </a:p>
          <a:p>
            <a:endParaRPr lang="en-US" sz="1600" dirty="0">
              <a:solidFill>
                <a:srgbClr val="FFFFFF"/>
              </a:solidFill>
              <a:latin typeface="Andale Mono"/>
              <a:cs typeface="Andale Mono"/>
            </a:endParaRPr>
          </a:p>
          <a:p>
            <a:r>
              <a:rPr lang="en-US" sz="1600" dirty="0">
                <a:solidFill>
                  <a:srgbClr val="FFFFFF"/>
                </a:solidFill>
                <a:latin typeface="Andale Mono"/>
                <a:cs typeface="Andale Mono"/>
              </a:rPr>
              <a:t>{"ip":"67.186.134.136","about":"/</a:t>
            </a:r>
            <a:r>
              <a:rPr lang="en-US" sz="1600" dirty="0" err="1">
                <a:solidFill>
                  <a:srgbClr val="FFFFFF"/>
                </a:solidFill>
                <a:latin typeface="Andale Mono"/>
                <a:cs typeface="Andale Mono"/>
              </a:rPr>
              <a:t>about","Pro</a:t>
            </a:r>
            <a:r>
              <a:rPr lang="en-US" sz="1600" dirty="0">
                <a:solidFill>
                  <a:srgbClr val="FFFFFF"/>
                </a:solidFill>
                <a:latin typeface="Andale Mono"/>
                <a:cs typeface="Andale Mono"/>
              </a:rPr>
              <a:t>!":"http://</a:t>
            </a:r>
            <a:r>
              <a:rPr lang="en-US" sz="1600" dirty="0" err="1">
                <a:solidFill>
                  <a:srgbClr val="FFFFFF"/>
                </a:solidFill>
                <a:latin typeface="Andale Mono"/>
                <a:cs typeface="Andale Mono"/>
              </a:rPr>
              <a:t>getjsonip.com</a:t>
            </a:r>
            <a:r>
              <a:rPr lang="en-US" sz="1600" dirty="0">
                <a:solidFill>
                  <a:srgbClr val="FFFFFF"/>
                </a:solidFill>
                <a:latin typeface="Andale Mono"/>
                <a:cs typeface="Andale Mono"/>
              </a:rPr>
              <a:t>"}</a:t>
            </a:r>
          </a:p>
        </p:txBody>
      </p:sp>
    </p:spTree>
    <p:extLst>
      <p:ext uri="{BB962C8B-B14F-4D97-AF65-F5344CB8AC3E}">
        <p14:creationId xmlns:p14="http://schemas.microsoft.com/office/powerpoint/2010/main" val="1068005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4" name="TextBox 3"/>
          <p:cNvSpPr txBox="1"/>
          <p:nvPr/>
        </p:nvSpPr>
        <p:spPr>
          <a:xfrm>
            <a:off x="225331" y="1812497"/>
            <a:ext cx="8826482" cy="1458023"/>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dirty="0" smtClean="0">
                <a:solidFill>
                  <a:schemeClr val="bg1"/>
                </a:solidFill>
                <a:latin typeface="Andale Mono"/>
                <a:cs typeface="Andale Mono"/>
              </a:rPr>
              <a:t>GET </a:t>
            </a:r>
            <a:r>
              <a:rPr lang="en-US" dirty="0">
                <a:solidFill>
                  <a:schemeClr val="bg1"/>
                </a:solidFill>
                <a:latin typeface="Andale Mono"/>
                <a:cs typeface="Andale Mono"/>
              </a:rPr>
              <a:t>/ HTTP/1.1</a:t>
            </a:r>
          </a:p>
          <a:p>
            <a:r>
              <a:rPr lang="en-US" dirty="0" smtClean="0">
                <a:solidFill>
                  <a:schemeClr val="bg1"/>
                </a:solidFill>
                <a:latin typeface="Andale Mono"/>
                <a:cs typeface="Andale Mono"/>
              </a:rPr>
              <a:t>Host</a:t>
            </a:r>
            <a:r>
              <a:rPr lang="en-US" dirty="0">
                <a:solidFill>
                  <a:schemeClr val="bg1"/>
                </a:solidFill>
                <a:latin typeface="Andale Mono"/>
                <a:cs typeface="Andale Mono"/>
              </a:rPr>
              <a:t>: www.startupinstitute.com</a:t>
            </a:r>
          </a:p>
          <a:p>
            <a:r>
              <a:rPr lang="ro-RO" dirty="0" smtClean="0">
                <a:solidFill>
                  <a:schemeClr val="bg1"/>
                </a:solidFill>
                <a:latin typeface="Andale Mono"/>
                <a:cs typeface="Andale Mono"/>
              </a:rPr>
              <a:t>User</a:t>
            </a:r>
            <a:r>
              <a:rPr lang="ro-RO" dirty="0">
                <a:solidFill>
                  <a:schemeClr val="bg1"/>
                </a:solidFill>
                <a:latin typeface="Andale Mono"/>
                <a:cs typeface="Andale Mono"/>
              </a:rPr>
              <a:t>-Agent: curl/7.43.0</a:t>
            </a:r>
          </a:p>
          <a:p>
            <a:r>
              <a:rPr lang="ro-RO" dirty="0" smtClean="0">
                <a:solidFill>
                  <a:schemeClr val="bg1"/>
                </a:solidFill>
                <a:latin typeface="Andale Mono"/>
                <a:cs typeface="Andale Mono"/>
              </a:rPr>
              <a:t>Accept</a:t>
            </a:r>
            <a:r>
              <a:rPr lang="ro-RO" dirty="0">
                <a:solidFill>
                  <a:schemeClr val="bg1"/>
                </a:solidFill>
                <a:latin typeface="Andale Mono"/>
                <a:cs typeface="Andale Mono"/>
              </a:rPr>
              <a:t>: */*</a:t>
            </a:r>
            <a:endParaRPr lang="en-US" dirty="0">
              <a:solidFill>
                <a:schemeClr val="bg1"/>
              </a:solidFill>
              <a:latin typeface="Andale Mono"/>
              <a:cs typeface="Andale Mono"/>
            </a:endParaRPr>
          </a:p>
        </p:txBody>
      </p:sp>
      <p:sp>
        <p:nvSpPr>
          <p:cNvPr id="5" name="TextBox 4"/>
          <p:cNvSpPr txBox="1"/>
          <p:nvPr/>
        </p:nvSpPr>
        <p:spPr>
          <a:xfrm>
            <a:off x="225331" y="3671542"/>
            <a:ext cx="8826482" cy="1593920"/>
          </a:xfrm>
          <a:prstGeom prst="rect">
            <a:avLst/>
          </a:prstGeom>
          <a:solidFill>
            <a:schemeClr val="tx1"/>
          </a:solidFill>
          <a:ln w="19050">
            <a:solidFill>
              <a:schemeClr val="accent5">
                <a:lumMod val="60000"/>
                <a:lumOff val="40000"/>
              </a:schemeClr>
            </a:solidFill>
          </a:ln>
        </p:spPr>
        <p:txBody>
          <a:bodyPr wrap="square" rtlCol="0" anchor="ctr" anchorCtr="0">
            <a:noAutofit/>
          </a:bodyPr>
          <a:lstStyle/>
          <a:p>
            <a:r>
              <a:rPr lang="en-US" dirty="0" smtClean="0">
                <a:solidFill>
                  <a:schemeClr val="bg1"/>
                </a:solidFill>
                <a:latin typeface="Andale Mono"/>
                <a:cs typeface="Andale Mono"/>
              </a:rPr>
              <a:t>POST /signup </a:t>
            </a:r>
            <a:r>
              <a:rPr lang="en-US" dirty="0">
                <a:solidFill>
                  <a:schemeClr val="bg1"/>
                </a:solidFill>
                <a:latin typeface="Andale Mono"/>
                <a:cs typeface="Andale Mono"/>
              </a:rPr>
              <a:t>HTTP/1.1</a:t>
            </a:r>
          </a:p>
          <a:p>
            <a:r>
              <a:rPr lang="en-US" dirty="0" smtClean="0">
                <a:solidFill>
                  <a:schemeClr val="bg1"/>
                </a:solidFill>
                <a:latin typeface="Andale Mono"/>
                <a:cs typeface="Andale Mono"/>
              </a:rPr>
              <a:t>Host</a:t>
            </a:r>
            <a:r>
              <a:rPr lang="en-US" dirty="0">
                <a:solidFill>
                  <a:schemeClr val="bg1"/>
                </a:solidFill>
                <a:latin typeface="Andale Mono"/>
                <a:cs typeface="Andale Mono"/>
              </a:rPr>
              <a:t>: www.startupinstitute.com</a:t>
            </a:r>
          </a:p>
          <a:p>
            <a:r>
              <a:rPr lang="en-US" dirty="0">
                <a:solidFill>
                  <a:srgbClr val="FFFFFF"/>
                </a:solidFill>
                <a:latin typeface="Andale Mono"/>
                <a:cs typeface="Andale Mono"/>
              </a:rPr>
              <a:t>Content-Type: application/x-www-form-</a:t>
            </a:r>
            <a:r>
              <a:rPr lang="en-US" dirty="0" err="1">
                <a:solidFill>
                  <a:srgbClr val="FFFFFF"/>
                </a:solidFill>
                <a:latin typeface="Andale Mono"/>
                <a:cs typeface="Andale Mono"/>
              </a:rPr>
              <a:t>urlencoded</a:t>
            </a:r>
            <a:endParaRPr lang="en-US" dirty="0">
              <a:solidFill>
                <a:srgbClr val="FFFFFF"/>
              </a:solidFill>
              <a:latin typeface="Andale Mono"/>
              <a:cs typeface="Andale Mono"/>
            </a:endParaRPr>
          </a:p>
          <a:p>
            <a:endParaRPr lang="en-US" dirty="0" smtClean="0">
              <a:solidFill>
                <a:schemeClr val="bg1"/>
              </a:solidFill>
              <a:latin typeface="Andale Mono"/>
              <a:cs typeface="Andale Mono"/>
            </a:endParaRPr>
          </a:p>
          <a:p>
            <a:r>
              <a:rPr lang="en-US" dirty="0">
                <a:solidFill>
                  <a:schemeClr val="bg1"/>
                </a:solidFill>
                <a:latin typeface="Andale Mono"/>
                <a:cs typeface="Andale Mono"/>
              </a:rPr>
              <a:t>e</a:t>
            </a:r>
            <a:r>
              <a:rPr lang="en-US" dirty="0" smtClean="0">
                <a:solidFill>
                  <a:schemeClr val="bg1"/>
                </a:solidFill>
                <a:latin typeface="Andale Mono"/>
                <a:cs typeface="Andale Mono"/>
              </a:rPr>
              <a:t>mail=jlcarmic%40gmail%2Ecom</a:t>
            </a:r>
            <a:endParaRPr lang="en-US" dirty="0">
              <a:solidFill>
                <a:schemeClr val="bg1"/>
              </a:solidFill>
              <a:latin typeface="Andale Mono"/>
              <a:cs typeface="Andale Mono"/>
            </a:endParaRPr>
          </a:p>
        </p:txBody>
      </p:sp>
    </p:spTree>
    <p:extLst>
      <p:ext uri="{BB962C8B-B14F-4D97-AF65-F5344CB8AC3E}">
        <p14:creationId xmlns:p14="http://schemas.microsoft.com/office/powerpoint/2010/main" val="8929734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8766</TotalTime>
  <Words>2795</Words>
  <Application>Microsoft Macintosh PowerPoint</Application>
  <PresentationFormat>On-screen Show (4:3)</PresentationFormat>
  <Paragraphs>186</Paragraphs>
  <Slides>21</Slides>
  <Notes>18</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White</vt:lpstr>
      <vt:lpstr>PowerPoint Presentation</vt:lpstr>
      <vt:lpstr>PowerPoint Presentation</vt:lpstr>
      <vt:lpstr>Front End Development</vt:lpstr>
      <vt:lpstr>Back End Development</vt:lpstr>
      <vt:lpstr>Hyper Text Transfer Protocol</vt:lpstr>
      <vt:lpstr>cURLing Me Softly</vt:lpstr>
      <vt:lpstr>Hyper Text Transfer Protocol</vt:lpstr>
      <vt:lpstr>What About REST APIs?</vt:lpstr>
      <vt:lpstr>HTTP Methods</vt:lpstr>
      <vt:lpstr>HTTP Methods</vt:lpstr>
      <vt:lpstr>HTTP Status Codes</vt:lpstr>
      <vt:lpstr>HTTP Status Codes</vt:lpstr>
      <vt:lpstr>Ruby on Rails</vt:lpstr>
      <vt:lpstr>Ruby on Rails</vt:lpstr>
      <vt:lpstr>Ruby on Rails</vt:lpstr>
      <vt:lpstr>Ruby on Rails</vt:lpstr>
      <vt:lpstr>Ruby on Rails</vt:lpstr>
      <vt:lpstr>Ruby on Rails</vt:lpstr>
      <vt:lpstr>Review</vt:lpstr>
      <vt:lpstr>Review</vt:lpstr>
      <vt:lpstr>Review</vt:lpstr>
    </vt:vector>
  </TitlesOfParts>
  <Company>WeSpire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APIs in NodeJS</dc:title>
  <dc:creator>John Carmichael</dc:creator>
  <cp:lastModifiedBy>David Zabner</cp:lastModifiedBy>
  <cp:revision>69</cp:revision>
  <dcterms:created xsi:type="dcterms:W3CDTF">2015-07-29T14:59:02Z</dcterms:created>
  <dcterms:modified xsi:type="dcterms:W3CDTF">2017-05-17T20:08:22Z</dcterms:modified>
</cp:coreProperties>
</file>