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23"/>
  </p:notesMasterIdLst>
  <p:sldIdLst>
    <p:sldId id="257" r:id="rId4"/>
    <p:sldId id="259" r:id="rId5"/>
    <p:sldId id="260" r:id="rId6"/>
    <p:sldId id="281" r:id="rId7"/>
    <p:sldId id="306" r:id="rId8"/>
    <p:sldId id="360" r:id="rId9"/>
    <p:sldId id="307" r:id="rId10"/>
    <p:sldId id="261" r:id="rId11"/>
    <p:sldId id="305" r:id="rId12"/>
    <p:sldId id="363" r:id="rId13"/>
    <p:sldId id="365" r:id="rId14"/>
    <p:sldId id="366" r:id="rId15"/>
    <p:sldId id="361" r:id="rId16"/>
    <p:sldId id="265" r:id="rId17"/>
    <p:sldId id="362" r:id="rId18"/>
    <p:sldId id="280" r:id="rId19"/>
    <p:sldId id="267" r:id="rId20"/>
    <p:sldId id="268" r:id="rId21"/>
    <p:sldId id="269" r:id="rId22"/>
    <p:sldId id="270" r:id="rId24"/>
    <p:sldId id="262" r:id="rId25"/>
    <p:sldId id="271" r:id="rId26"/>
    <p:sldId id="272" r:id="rId27"/>
    <p:sldId id="273" r:id="rId28"/>
    <p:sldId id="274" r:id="rId29"/>
    <p:sldId id="275" r:id="rId30"/>
    <p:sldId id="263" r:id="rId31"/>
    <p:sldId id="276" r:id="rId32"/>
    <p:sldId id="277" r:id="rId33"/>
    <p:sldId id="278" r:id="rId34"/>
    <p:sldId id="258" r:id="rId35"/>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2" userDrawn="1">
          <p15:clr>
            <a:srgbClr val="A4A3A4"/>
          </p15:clr>
        </p15:guide>
        <p15:guide id="2" orient="horz" pos="3823" userDrawn="1">
          <p15:clr>
            <a:srgbClr val="A4A3A4"/>
          </p15:clr>
        </p15:guide>
        <p15:guide id="3" pos="7269" userDrawn="1">
          <p15:clr>
            <a:srgbClr val="A4A3A4"/>
          </p15:clr>
        </p15:guide>
        <p15:guide id="4" orient="horz" pos="8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C678E"/>
    <a:srgbClr val="B0BFD5"/>
    <a:srgbClr val="E6E6E6"/>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83" autoAdjust="0"/>
    <p:restoredTop sz="96314" autoAdjust="0"/>
  </p:normalViewPr>
  <p:slideViewPr>
    <p:cSldViewPr snapToGrid="0" showGuides="1">
      <p:cViewPr varScale="1">
        <p:scale>
          <a:sx n="108" d="100"/>
          <a:sy n="108" d="100"/>
        </p:scale>
        <p:origin x="792" y="114"/>
      </p:cViewPr>
      <p:guideLst>
        <p:guide pos="432"/>
        <p:guide orient="horz" pos="3823"/>
        <p:guide pos="7269"/>
        <p:guide orient="horz" pos="8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9" Type="http://schemas.openxmlformats.org/officeDocument/2006/relationships/tags" Target="tags/tag36.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notesMaster" Target="notesMasters/notes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Workbook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3BBD7"/>
            </a:solidFill>
          </c:spPr>
          <c:explosion val="0"/>
          <c:dPt>
            <c:idx val="0"/>
            <c:bubble3D val="0"/>
            <c:spPr>
              <a:solidFill>
                <a:schemeClr val="bg1">
                  <a:lumMod val="85000"/>
                </a:schemeClr>
              </a:solidFill>
              <a:ln w="19050">
                <a:solidFill>
                  <a:schemeClr val="lt1"/>
                </a:solidFill>
              </a:ln>
              <a:effectLst/>
            </c:spPr>
          </c:dPt>
          <c:dPt>
            <c:idx val="1"/>
            <c:bubble3D val="0"/>
            <c:spPr>
              <a:solidFill>
                <a:srgbClr val="B0BFD5"/>
              </a:solidFill>
              <a:ln w="19050">
                <a:solidFill>
                  <a:schemeClr val="lt1"/>
                </a:solidFill>
              </a:ln>
              <a:effectLst/>
            </c:spPr>
          </c:dPt>
          <c:dPt>
            <c:idx val="2"/>
            <c:bubble3D val="0"/>
            <c:spPr>
              <a:solidFill>
                <a:schemeClr val="tx1">
                  <a:lumMod val="65000"/>
                  <a:lumOff val="35000"/>
                </a:schemeClr>
              </a:solidFill>
              <a:ln w="19050">
                <a:solidFill>
                  <a:schemeClr val="lt1"/>
                </a:solidFill>
              </a:ln>
              <a:effectLst/>
            </c:spPr>
          </c:dPt>
          <c:dPt>
            <c:idx val="3"/>
            <c:bubble3D val="0"/>
            <c:spPr>
              <a:solidFill>
                <a:srgbClr val="4C678E"/>
              </a:solidFill>
              <a:ln w="19050">
                <a:solidFill>
                  <a:schemeClr val="lt1"/>
                </a:solidFill>
              </a:ln>
              <a:effectLst/>
            </c:spPr>
          </c:dPt>
          <c:dLbls>
            <c:delete val="1"/>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uri="{0b15fc19-7d7d-44ad-8c2d-2c3a37ce22c3}">
        <chartProps xmlns="https://web.wps.cn/et/2018/main" chartId="{e3edaddd-fefe-405a-aec2-6cdbed1eb601}"/>
      </c:ext>
    </c:extLst>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FC3A4C"/>
            </a:solidFill>
            <a:ln w="19050">
              <a:noFill/>
            </a:ln>
          </c:spPr>
          <c:explosion val="0"/>
          <c:dPt>
            <c:idx val="0"/>
            <c:bubble3D val="0"/>
            <c:spPr>
              <a:solidFill>
                <a:schemeClr val="bg1"/>
              </a:solidFill>
              <a:ln w="19050">
                <a:noFill/>
              </a:ln>
              <a:effectLst/>
            </c:spPr>
          </c:dPt>
          <c:dPt>
            <c:idx val="1"/>
            <c:bubble3D val="0"/>
            <c:spPr>
              <a:solidFill>
                <a:schemeClr val="bg1">
                  <a:lumMod val="7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8.2</c:v>
                </c:pt>
                <c:pt idx="1">
                  <c:v>3.2</c:v>
                </c:pt>
              </c:numCache>
            </c:numRef>
          </c:val>
        </c:ser>
        <c:dLbls>
          <c:showLegendKey val="0"/>
          <c:showVal val="0"/>
          <c:showCatName val="0"/>
          <c:showSerName val="0"/>
          <c:showPercent val="0"/>
          <c:showBubbleSize val="0"/>
          <c:showLeaderLines val="1"/>
        </c:dLbls>
        <c:firstSliceAng val="0"/>
        <c:holeSize val="89"/>
      </c:doughnutChart>
      <c:spPr>
        <a:noFill/>
        <a:ln>
          <a:noFill/>
        </a:ln>
        <a:effectLst/>
      </c:spPr>
    </c:plotArea>
    <c:plotVisOnly val="1"/>
    <c:dispBlanksAs val="gap"/>
    <c:showDLblsOverMax val="0"/>
    <c:extLst>
      <c:ext uri="{0b15fc19-7d7d-44ad-8c2d-2c3a37ce22c3}">
        <chartProps xmlns="https://web.wps.cn/et/2018/main" chartId="{13c0238d-48ec-406b-805a-cc8a7b1658cc}"/>
      </c:ext>
    </c:extLst>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0077C1"/>
            </a:solidFill>
            <a:ln w="19050">
              <a:noFill/>
            </a:ln>
          </c:spPr>
          <c:explosion val="0"/>
          <c:dPt>
            <c:idx val="0"/>
            <c:bubble3D val="0"/>
            <c:spPr>
              <a:solidFill>
                <a:schemeClr val="bg1"/>
              </a:solidFill>
              <a:ln w="19050">
                <a:noFill/>
              </a:ln>
              <a:effectLst/>
            </c:spPr>
          </c:dPt>
          <c:dPt>
            <c:idx val="1"/>
            <c:bubble3D val="0"/>
            <c:spPr>
              <a:solidFill>
                <a:schemeClr val="bg1">
                  <a:lumMod val="7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9.2</c:v>
                </c:pt>
                <c:pt idx="1">
                  <c:v>6.2</c:v>
                </c:pt>
              </c:numCache>
            </c:numRef>
          </c:val>
        </c:ser>
        <c:dLbls>
          <c:showLegendKey val="0"/>
          <c:showVal val="0"/>
          <c:showCatName val="0"/>
          <c:showSerName val="0"/>
          <c:showPercent val="0"/>
          <c:showBubbleSize val="0"/>
          <c:showLeaderLines val="1"/>
        </c:dLbls>
        <c:firstSliceAng val="0"/>
        <c:holeSize val="89"/>
      </c:doughnutChart>
      <c:spPr>
        <a:noFill/>
        <a:ln>
          <a:noFill/>
        </a:ln>
        <a:effectLst/>
      </c:spPr>
    </c:plotArea>
    <c:plotVisOnly val="1"/>
    <c:dispBlanksAs val="gap"/>
    <c:showDLblsOverMax val="0"/>
    <c:extLst>
      <c:ext uri="{0b15fc19-7d7d-44ad-8c2d-2c3a37ce22c3}">
        <chartProps xmlns="https://web.wps.cn/et/2018/main" chartId="{69098788-1051-45a0-b94e-be9b959bd365}"/>
      </c:ext>
    </c:extLst>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FC3A4C"/>
            </a:solidFill>
            <a:ln w="19050">
              <a:noFill/>
            </a:ln>
          </c:spPr>
          <c:explosion val="0"/>
          <c:dPt>
            <c:idx val="0"/>
            <c:bubble3D val="0"/>
            <c:spPr>
              <a:solidFill>
                <a:schemeClr val="bg1"/>
              </a:solidFill>
              <a:ln w="19050">
                <a:noFill/>
              </a:ln>
              <a:effectLst/>
            </c:spPr>
          </c:dPt>
          <c:dPt>
            <c:idx val="1"/>
            <c:bubble3D val="0"/>
            <c:spPr>
              <a:solidFill>
                <a:schemeClr val="bg1">
                  <a:lumMod val="7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8.2</c:v>
                </c:pt>
                <c:pt idx="1">
                  <c:v>3.2</c:v>
                </c:pt>
              </c:numCache>
            </c:numRef>
          </c:val>
        </c:ser>
        <c:dLbls>
          <c:showLegendKey val="0"/>
          <c:showVal val="0"/>
          <c:showCatName val="0"/>
          <c:showSerName val="0"/>
          <c:showPercent val="0"/>
          <c:showBubbleSize val="0"/>
          <c:showLeaderLines val="1"/>
        </c:dLbls>
        <c:firstSliceAng val="0"/>
        <c:holeSize val="89"/>
      </c:doughnutChart>
      <c:spPr>
        <a:noFill/>
        <a:ln>
          <a:noFill/>
        </a:ln>
        <a:effectLst/>
      </c:spPr>
    </c:plotArea>
    <c:plotVisOnly val="1"/>
    <c:dispBlanksAs val="gap"/>
    <c:showDLblsOverMax val="0"/>
    <c:extLst>
      <c:ext uri="{0b15fc19-7d7d-44ad-8c2d-2c3a37ce22c3}">
        <chartProps xmlns="https://web.wps.cn/et/2018/main" chartId="{7fd16d3b-3544-4171-bcec-b3680d843f3d}"/>
      </c:ext>
    </c:extLst>
  </c:chart>
  <c:spPr>
    <a:noFill/>
    <a:ln>
      <a:no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FC3A4C"/>
            </a:solidFill>
            <a:ln w="19050">
              <a:noFill/>
            </a:ln>
          </c:spPr>
          <c:explosion val="0"/>
          <c:dPt>
            <c:idx val="0"/>
            <c:bubble3D val="0"/>
            <c:spPr>
              <a:solidFill>
                <a:schemeClr val="bg1"/>
              </a:solidFill>
              <a:ln w="19050">
                <a:noFill/>
              </a:ln>
              <a:effectLst/>
            </c:spPr>
          </c:dPt>
          <c:dPt>
            <c:idx val="1"/>
            <c:bubble3D val="0"/>
            <c:spPr>
              <a:solidFill>
                <a:schemeClr val="bg1">
                  <a:lumMod val="7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9.2</c:v>
                </c:pt>
                <c:pt idx="1">
                  <c:v>6.2</c:v>
                </c:pt>
              </c:numCache>
            </c:numRef>
          </c:val>
        </c:ser>
        <c:dLbls>
          <c:showLegendKey val="0"/>
          <c:showVal val="0"/>
          <c:showCatName val="0"/>
          <c:showSerName val="0"/>
          <c:showPercent val="0"/>
          <c:showBubbleSize val="0"/>
          <c:showLeaderLines val="1"/>
        </c:dLbls>
        <c:firstSliceAng val="0"/>
        <c:holeSize val="89"/>
      </c:doughnutChart>
      <c:spPr>
        <a:noFill/>
        <a:ln>
          <a:noFill/>
        </a:ln>
        <a:effectLst/>
      </c:spPr>
    </c:plotArea>
    <c:plotVisOnly val="1"/>
    <c:dispBlanksAs val="gap"/>
    <c:showDLblsOverMax val="0"/>
    <c:extLst>
      <c:ext uri="{0b15fc19-7d7d-44ad-8c2d-2c3a37ce22c3}">
        <chartProps xmlns="https://web.wps.cn/et/2018/main" chartId="{2b805a4f-e60f-43ce-8716-02e096ebd8b9}"/>
      </c:ext>
    </c:extLst>
  </c:chart>
  <c:spPr>
    <a:noFill/>
    <a:ln>
      <a:noFill/>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p>
      </c:txPr>
    </c:title>
    <c:autoTitleDeleted val="0"/>
    <c:plotArea>
      <c:layout/>
      <c:lineChart>
        <c:grouping val="standard"/>
        <c:varyColors val="0"/>
        <c:ser>
          <c:idx val="0"/>
          <c:order val="0"/>
          <c:tx>
            <c:strRef>
              <c:f>Sheet1!$B$1</c:f>
              <c:strCache>
                <c:ptCount val="1"/>
                <c:pt idx="0">
                  <c:v>系列 1</c:v>
                </c:pt>
              </c:strCache>
            </c:strRef>
          </c:tx>
          <c:spPr>
            <a:ln w="19050" cap="rnd">
              <a:noFill/>
              <a:round/>
            </a:ln>
            <a:effectLst/>
          </c:spPr>
          <c:marker>
            <c:symbol val="circle"/>
            <c:size val="12"/>
            <c:spPr>
              <a:solidFill>
                <a:srgbClr val="4C678E"/>
              </a:solidFill>
              <a:ln w="9525">
                <a:noFill/>
              </a:ln>
              <a:effectLst/>
            </c:spPr>
          </c:marker>
          <c:dLbls>
            <c:delete val="1"/>
          </c:dLbls>
          <c:cat>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Sheet1!$B$2:$B$13</c:f>
              <c:numCache>
                <c:formatCode>General</c:formatCode>
                <c:ptCount val="12"/>
                <c:pt idx="0">
                  <c:v>4.3</c:v>
                </c:pt>
                <c:pt idx="1">
                  <c:v>2.5</c:v>
                </c:pt>
                <c:pt idx="2">
                  <c:v>3.5</c:v>
                </c:pt>
                <c:pt idx="3">
                  <c:v>3</c:v>
                </c:pt>
                <c:pt idx="4">
                  <c:v>3.5</c:v>
                </c:pt>
                <c:pt idx="5">
                  <c:v>4.2</c:v>
                </c:pt>
                <c:pt idx="6">
                  <c:v>2.2</c:v>
                </c:pt>
                <c:pt idx="7">
                  <c:v>3.2</c:v>
                </c:pt>
                <c:pt idx="8">
                  <c:v>5.6</c:v>
                </c:pt>
                <c:pt idx="9">
                  <c:v>3.3</c:v>
                </c:pt>
                <c:pt idx="10">
                  <c:v>5.2</c:v>
                </c:pt>
                <c:pt idx="11">
                  <c:v>6</c:v>
                </c:pt>
              </c:numCache>
            </c:numRef>
          </c:val>
          <c:smooth val="0"/>
        </c:ser>
        <c:dLbls>
          <c:showLegendKey val="0"/>
          <c:showVal val="0"/>
          <c:showCatName val="0"/>
          <c:showSerName val="0"/>
          <c:showPercent val="0"/>
          <c:showBubbleSize val="0"/>
        </c:dLbls>
        <c:marker val="1"/>
        <c:smooth val="0"/>
        <c:axId val="849610064"/>
        <c:axId val="849605712"/>
      </c:lineChart>
      <c:catAx>
        <c:axId val="849610064"/>
        <c:scaling>
          <c:orientation val="minMax"/>
        </c:scaling>
        <c:delete val="0"/>
        <c:axPos val="b"/>
        <c:numFmt formatCode="General" sourceLinked="1"/>
        <c:majorTickMark val="none"/>
        <c:minorTickMark val="none"/>
        <c:tickLblPos val="nextTo"/>
        <c:spPr>
          <a:noFill/>
          <a:ln w="9525" cap="flat" cmpd="sng" algn="ctr">
            <a:solidFill>
              <a:srgbClr val="404040"/>
            </a:solidFill>
            <a:round/>
          </a:ln>
          <a:effectLst/>
        </c:spPr>
        <c:txPr>
          <a:bodyPr rot="-60000000" spcFirstLastPara="1" vertOverflow="ellipsis" vert="horz" wrap="square" anchor="ctr" anchorCtr="1"/>
          <a:lstStyle/>
          <a:p>
            <a:pPr>
              <a:defRPr lang="zh-CN" sz="1600" b="1" i="0" u="none" strike="noStrike" kern="1200" baseline="0">
                <a:solidFill>
                  <a:schemeClr val="tx1">
                    <a:lumMod val="65000"/>
                    <a:lumOff val="35000"/>
                  </a:schemeClr>
                </a:solidFill>
                <a:latin typeface="汉仪铁线黑-65简" panose="00020600040101010101" pitchFamily="18" charset="-122"/>
                <a:ea typeface="汉仪铁线黑-65简" panose="00020600040101010101" pitchFamily="18" charset="-122"/>
                <a:cs typeface="+mn-cs"/>
              </a:defRPr>
            </a:pPr>
          </a:p>
        </c:txPr>
        <c:crossAx val="849605712"/>
        <c:crosses val="autoZero"/>
        <c:auto val="1"/>
        <c:lblAlgn val="ctr"/>
        <c:lblOffset val="100"/>
        <c:noMultiLvlLbl val="0"/>
      </c:catAx>
      <c:valAx>
        <c:axId val="84960571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849610064"/>
        <c:crosses val="autoZero"/>
        <c:crossBetween val="between"/>
        <c:majorUnit val="1"/>
      </c:valAx>
      <c:spPr>
        <a:noFill/>
        <a:ln>
          <a:noFill/>
        </a:ln>
        <a:effectLst/>
      </c:spPr>
    </c:plotArea>
    <c:plotVisOnly val="1"/>
    <c:dispBlanksAs val="gap"/>
    <c:showDLblsOverMax val="0"/>
    <c:extLst>
      <c:ext uri="{0b15fc19-7d7d-44ad-8c2d-2c3a37ce22c3}">
        <chartProps xmlns="https://web.wps.cn/et/2018/main" chartId="{641daf8b-6390-4c94-b5eb-aaa07e16976f}"/>
      </c:ext>
    </c:extLst>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DC5DC-2188-4A8E-9B52-870867C2BE7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43D81-2CE0-432F-B2E7-4DC1E7730BC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10"/>
          </p:nvPr>
        </p:nvSpPr>
        <p:spPr/>
        <p:txBody>
          <a:bodyPr/>
          <a:lstStyle/>
          <a:p>
            <a:fld id="{D4343D81-2CE0-432F-B2E7-4DC1E7730BC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DA2CC75-8280-4D50-8556-C2874ADEF9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190E77-D57C-49F8-ADC2-FB99C50EBC2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14:prism isInverted="1"/>
      </p:transition>
    </mc:Choice>
    <mc:Fallback>
      <p:transition spd="slow"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A2CC75-8280-4D50-8556-C2874ADEF92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190E77-D57C-49F8-ADC2-FB99C50EBC2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14:prism isInverted="1"/>
      </p:transition>
    </mc:Choice>
    <mc:Fallback>
      <p:transition spd="slow"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DA2CC75-8280-4D50-8556-C2874ADEF9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190E77-D57C-49F8-ADC2-FB99C50EBC2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14:prism isInverted="1"/>
      </p:transition>
    </mc:Choice>
    <mc:Fallback>
      <p:transition spd="slow"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A2CC75-8280-4D50-8556-C2874ADEF92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190E77-D57C-49F8-ADC2-FB99C50EBC2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Tm="0">
        <p14:prism isInverted="1"/>
      </p:transition>
    </mc:Choice>
    <mc:Fallback>
      <p:transition spd="slow"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2CC75-8280-4D50-8556-C2874ADEF92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90E77-D57C-49F8-ADC2-FB99C50EBC2E}" type="slidenum">
              <a:rPr lang="zh-CN" altLang="en-US" smtClean="0"/>
            </a:fld>
            <a:endParaRPr lang="zh-CN" altLang="en-US"/>
          </a:p>
        </p:txBody>
      </p:sp>
      <p:sp>
        <p:nvSpPr>
          <p:cNvPr id="7" name="页面-上"/>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面-下"/>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slow" p14:dur="1600" advTm="0">
        <p14:prism isInverted="1"/>
      </p:transition>
    </mc:Choice>
    <mc:Fallback>
      <p:transition spd="slow"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2CC75-8280-4D50-8556-C2874ADEF92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90E77-D57C-49F8-ADC2-FB99C50EBC2E}" type="slidenum">
              <a:rPr lang="zh-CN" altLang="en-US" smtClean="0"/>
            </a:fld>
            <a:endParaRPr lang="zh-CN" altLang="en-US"/>
          </a:p>
        </p:txBody>
      </p:sp>
      <p:sp>
        <p:nvSpPr>
          <p:cNvPr id="7" name="页面-上"/>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面-下"/>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mc:AlternateContent xmlns:mc="http://schemas.openxmlformats.org/markup-compatibility/2006">
    <mc:Choice xmlns:p14="http://schemas.microsoft.com/office/powerpoint/2010/main" Requires="p14">
      <p:transition spd="slow" p14:dur="1600" advTm="0">
        <p14:prism isInverted="1"/>
      </p:transition>
    </mc:Choice>
    <mc:Fallback>
      <p:transition spd="slow"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5" Type="http://schemas.openxmlformats.org/officeDocument/2006/relationships/slideLayout" Target="../slideLayouts/slideLayout2.xml"/><Relationship Id="rId24" Type="http://schemas.openxmlformats.org/officeDocument/2006/relationships/tags" Target="../tags/tag35.xml"/><Relationship Id="rId23" Type="http://schemas.openxmlformats.org/officeDocument/2006/relationships/tags" Target="../tags/tag34.xml"/><Relationship Id="rId22" Type="http://schemas.openxmlformats.org/officeDocument/2006/relationships/tags" Target="../tags/tag33.xml"/><Relationship Id="rId21" Type="http://schemas.openxmlformats.org/officeDocument/2006/relationships/tags" Target="../tags/tag32.xml"/><Relationship Id="rId20" Type="http://schemas.openxmlformats.org/officeDocument/2006/relationships/tags" Target="../tags/tag31.xml"/><Relationship Id="rId2" Type="http://schemas.openxmlformats.org/officeDocument/2006/relationships/tags" Target="../tags/tag13.xml"/><Relationship Id="rId19" Type="http://schemas.openxmlformats.org/officeDocument/2006/relationships/tags" Target="../tags/tag30.xml"/><Relationship Id="rId18" Type="http://schemas.openxmlformats.org/officeDocument/2006/relationships/tags" Target="../tags/tag29.xml"/><Relationship Id="rId17" Type="http://schemas.openxmlformats.org/officeDocument/2006/relationships/tags" Target="../tags/tag28.xml"/><Relationship Id="rId16" Type="http://schemas.openxmlformats.org/officeDocument/2006/relationships/tags" Target="../tags/tag27.xml"/><Relationship Id="rId15" Type="http://schemas.openxmlformats.org/officeDocument/2006/relationships/tags" Target="../tags/tag26.xml"/><Relationship Id="rId14" Type="http://schemas.openxmlformats.org/officeDocument/2006/relationships/tags" Target="../tags/tag25.xml"/><Relationship Id="rId13" Type="http://schemas.openxmlformats.org/officeDocument/2006/relationships/tags" Target="../tags/tag24.xml"/><Relationship Id="rId12" Type="http://schemas.openxmlformats.org/officeDocument/2006/relationships/tags" Target="../tags/tag2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18.emf"/><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slideLayout" Target="../slideLayouts/slideLayout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chart" Target="../charts/chart5.xml"/><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chart" Target="../charts/char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1"/>
          <p:cNvGrpSpPr/>
          <p:nvPr/>
        </p:nvGrpSpPr>
        <p:grpSpPr>
          <a:xfrm>
            <a:off x="0" y="-4677"/>
            <a:ext cx="12992100" cy="6862677"/>
            <a:chOff x="0" y="-4677"/>
            <a:chExt cx="12192000" cy="6862677"/>
          </a:xfrm>
        </p:grpSpPr>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l="52978" t="10561" r="2412" b="26928"/>
            <a:stretch>
              <a:fillRect/>
            </a:stretch>
          </p:blipFill>
          <p:spPr>
            <a:xfrm>
              <a:off x="0" y="-4677"/>
              <a:ext cx="12192000" cy="6862677"/>
            </a:xfrm>
            <a:prstGeom prst="rect">
              <a:avLst/>
            </a:prstGeom>
          </p:spPr>
        </p:pic>
        <p:sp>
          <p:nvSpPr>
            <p:cNvPr id="11" name="任意多边形: 形状 10"/>
            <p:cNvSpPr/>
            <p:nvPr/>
          </p:nvSpPr>
          <p:spPr>
            <a:xfrm>
              <a:off x="1238911" y="147978"/>
              <a:ext cx="9434423" cy="4654525"/>
            </a:xfrm>
            <a:custGeom>
              <a:avLst/>
              <a:gdLst>
                <a:gd name="connsiteX0" fmla="*/ 132689 w 9434423"/>
                <a:gd name="connsiteY0" fmla="*/ 737847 h 4654525"/>
                <a:gd name="connsiteX1" fmla="*/ 180314 w 9434423"/>
                <a:gd name="connsiteY1" fmla="*/ 861672 h 4654525"/>
                <a:gd name="connsiteX2" fmla="*/ 1961489 w 9434423"/>
                <a:gd name="connsiteY2" fmla="*/ 3052422 h 4654525"/>
                <a:gd name="connsiteX3" fmla="*/ 3695039 w 9434423"/>
                <a:gd name="connsiteY3" fmla="*/ 3547722 h 4654525"/>
                <a:gd name="connsiteX4" fmla="*/ 6409664 w 9434423"/>
                <a:gd name="connsiteY4" fmla="*/ 3881097 h 4654525"/>
                <a:gd name="connsiteX5" fmla="*/ 6676364 w 9434423"/>
                <a:gd name="connsiteY5" fmla="*/ 3633447 h 4654525"/>
                <a:gd name="connsiteX6" fmla="*/ 8438489 w 9434423"/>
                <a:gd name="connsiteY6" fmla="*/ 4652622 h 4654525"/>
                <a:gd name="connsiteX7" fmla="*/ 9371939 w 9434423"/>
                <a:gd name="connsiteY7" fmla="*/ 3842997 h 4654525"/>
                <a:gd name="connsiteX8" fmla="*/ 9248114 w 9434423"/>
                <a:gd name="connsiteY8" fmla="*/ 2299947 h 4654525"/>
                <a:gd name="connsiteX9" fmla="*/ 8438489 w 9434423"/>
                <a:gd name="connsiteY9" fmla="*/ 1214097 h 4654525"/>
                <a:gd name="connsiteX10" fmla="*/ 6314414 w 9434423"/>
                <a:gd name="connsiteY10" fmla="*/ 194922 h 4654525"/>
                <a:gd name="connsiteX11" fmla="*/ 5761964 w 9434423"/>
                <a:gd name="connsiteY11" fmla="*/ 4422 h 4654525"/>
                <a:gd name="connsiteX12" fmla="*/ 4742789 w 9434423"/>
                <a:gd name="connsiteY12" fmla="*/ 271122 h 4654525"/>
                <a:gd name="connsiteX13" fmla="*/ 3866489 w 9434423"/>
                <a:gd name="connsiteY13" fmla="*/ 852147 h 4654525"/>
                <a:gd name="connsiteX14" fmla="*/ 2523464 w 9434423"/>
                <a:gd name="connsiteY14" fmla="*/ 623547 h 4654525"/>
                <a:gd name="connsiteX15" fmla="*/ 818489 w 9434423"/>
                <a:gd name="connsiteY15" fmla="*/ 480672 h 4654525"/>
                <a:gd name="connsiteX16" fmla="*/ 132689 w 9434423"/>
                <a:gd name="connsiteY16" fmla="*/ 737847 h 465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4423" h="4654525">
                  <a:moveTo>
                    <a:pt x="132689" y="737847"/>
                  </a:moveTo>
                  <a:cubicBezTo>
                    <a:pt x="26327" y="801347"/>
                    <a:pt x="-124486" y="475910"/>
                    <a:pt x="180314" y="861672"/>
                  </a:cubicBezTo>
                  <a:cubicBezTo>
                    <a:pt x="485114" y="1247434"/>
                    <a:pt x="1375702" y="2604747"/>
                    <a:pt x="1961489" y="3052422"/>
                  </a:cubicBezTo>
                  <a:cubicBezTo>
                    <a:pt x="2547277" y="3500097"/>
                    <a:pt x="2953677" y="3409610"/>
                    <a:pt x="3695039" y="3547722"/>
                  </a:cubicBezTo>
                  <a:cubicBezTo>
                    <a:pt x="4436401" y="3685834"/>
                    <a:pt x="5912777" y="3866810"/>
                    <a:pt x="6409664" y="3881097"/>
                  </a:cubicBezTo>
                  <a:cubicBezTo>
                    <a:pt x="6906552" y="3895385"/>
                    <a:pt x="6338226" y="3504859"/>
                    <a:pt x="6676364" y="3633447"/>
                  </a:cubicBezTo>
                  <a:cubicBezTo>
                    <a:pt x="7014502" y="3762035"/>
                    <a:pt x="7989227" y="4617697"/>
                    <a:pt x="8438489" y="4652622"/>
                  </a:cubicBezTo>
                  <a:cubicBezTo>
                    <a:pt x="8887751" y="4687547"/>
                    <a:pt x="9237001" y="4235110"/>
                    <a:pt x="9371939" y="3842997"/>
                  </a:cubicBezTo>
                  <a:cubicBezTo>
                    <a:pt x="9506877" y="3450884"/>
                    <a:pt x="9403689" y="2738097"/>
                    <a:pt x="9248114" y="2299947"/>
                  </a:cubicBezTo>
                  <a:cubicBezTo>
                    <a:pt x="9092539" y="1861797"/>
                    <a:pt x="8927439" y="1564935"/>
                    <a:pt x="8438489" y="1214097"/>
                  </a:cubicBezTo>
                  <a:cubicBezTo>
                    <a:pt x="7949539" y="863260"/>
                    <a:pt x="6760502" y="396535"/>
                    <a:pt x="6314414" y="194922"/>
                  </a:cubicBezTo>
                  <a:cubicBezTo>
                    <a:pt x="5868326" y="-6691"/>
                    <a:pt x="6023901" y="-8278"/>
                    <a:pt x="5761964" y="4422"/>
                  </a:cubicBezTo>
                  <a:cubicBezTo>
                    <a:pt x="5500027" y="17122"/>
                    <a:pt x="5058702" y="129834"/>
                    <a:pt x="4742789" y="271122"/>
                  </a:cubicBezTo>
                  <a:cubicBezTo>
                    <a:pt x="4426876" y="412410"/>
                    <a:pt x="4236377" y="793409"/>
                    <a:pt x="3866489" y="852147"/>
                  </a:cubicBezTo>
                  <a:cubicBezTo>
                    <a:pt x="3496601" y="910885"/>
                    <a:pt x="3031464" y="685459"/>
                    <a:pt x="2523464" y="623547"/>
                  </a:cubicBezTo>
                  <a:cubicBezTo>
                    <a:pt x="2015464" y="561634"/>
                    <a:pt x="1213776" y="466385"/>
                    <a:pt x="818489" y="480672"/>
                  </a:cubicBezTo>
                  <a:cubicBezTo>
                    <a:pt x="423202" y="494959"/>
                    <a:pt x="239051" y="674347"/>
                    <a:pt x="132689" y="7378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2066925" y="2726329"/>
            <a:ext cx="8058150" cy="1014730"/>
          </a:xfrm>
          <a:prstGeom prst="rect">
            <a:avLst/>
          </a:prstGeom>
          <a:noFill/>
        </p:spPr>
        <p:txBody>
          <a:bodyPr wrap="square" rtlCol="0">
            <a:spAutoFit/>
          </a:bodyPr>
          <a:lstStyle/>
          <a:p>
            <a:pPr algn="ctr"/>
            <a:r>
              <a:rPr lang="zh-CN" altLang="en-US" sz="6000" spc="600" dirty="0">
                <a:solidFill>
                  <a:srgbClr val="4C678E"/>
                </a:solidFill>
                <a:latin typeface="思源宋体 Heavy" panose="02020900000000000000" pitchFamily="18" charset="-122"/>
                <a:ea typeface="思源宋体 Heavy" panose="02020900000000000000" pitchFamily="18" charset="-122"/>
              </a:rPr>
              <a:t>期末汇报</a:t>
            </a:r>
            <a:endParaRPr lang="zh-CN" altLang="en-US" sz="6000" spc="600" dirty="0">
              <a:solidFill>
                <a:srgbClr val="4C678E"/>
              </a:solidFill>
              <a:latin typeface="思源宋体 Heavy" panose="02020900000000000000" pitchFamily="18" charset="-122"/>
              <a:ea typeface="思源宋体 Heavy" panose="02020900000000000000" pitchFamily="18" charset="-122"/>
            </a:endParaRPr>
          </a:p>
        </p:txBody>
      </p:sp>
      <p:grpSp>
        <p:nvGrpSpPr>
          <p:cNvPr id="15" name="组合 14"/>
          <p:cNvGrpSpPr/>
          <p:nvPr/>
        </p:nvGrpSpPr>
        <p:grpSpPr>
          <a:xfrm>
            <a:off x="939752" y="508992"/>
            <a:ext cx="4520175" cy="588685"/>
            <a:chOff x="706580" y="632385"/>
            <a:chExt cx="4520175" cy="588685"/>
          </a:xfrm>
        </p:grpSpPr>
        <p:sp>
          <p:nvSpPr>
            <p:cNvPr id="16" name="文本框 15"/>
            <p:cNvSpPr txBox="1"/>
            <p:nvPr/>
          </p:nvSpPr>
          <p:spPr>
            <a:xfrm>
              <a:off x="706580" y="632385"/>
              <a:ext cx="2834579" cy="460375"/>
            </a:xfrm>
            <a:prstGeom prst="rect">
              <a:avLst/>
            </a:prstGeom>
            <a:noFill/>
          </p:spPr>
          <p:txBody>
            <a:bodyPr wrap="square" rtlCol="0">
              <a:spAutoFit/>
            </a:body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山东师范大学</a:t>
              </a:r>
              <a:endParaRPr lang="zh-CN" altLang="en-US" sz="2400" spc="600" dirty="0">
                <a:solidFill>
                  <a:srgbClr val="4C678E"/>
                </a:solidFill>
                <a:latin typeface="汉仪心海行楷W" panose="00020600040101010101" pitchFamily="18" charset="-122"/>
                <a:ea typeface="汉仪心海行楷W" panose="00020600040101010101" pitchFamily="18" charset="-122"/>
              </a:endParaRPr>
            </a:p>
          </p:txBody>
        </p:sp>
        <p:sp>
          <p:nvSpPr>
            <p:cNvPr id="17" name="文本框 16"/>
            <p:cNvSpPr txBox="1"/>
            <p:nvPr/>
          </p:nvSpPr>
          <p:spPr>
            <a:xfrm>
              <a:off x="744680" y="991200"/>
              <a:ext cx="4482075" cy="229870"/>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SHANDONG NORMAL UNIVERSITY</a:t>
              </a:r>
              <a:endParaRPr lang="zh-CN" altLang="en-US" sz="900" spc="300" dirty="0">
                <a:solidFill>
                  <a:schemeClr val="tx1">
                    <a:lumMod val="50000"/>
                    <a:lumOff val="50000"/>
                  </a:schemeClr>
                </a:solidFill>
                <a:latin typeface="+mn-ea"/>
              </a:endParaRPr>
            </a:p>
          </p:txBody>
        </p:sp>
      </p:grpSp>
      <p:grpSp>
        <p:nvGrpSpPr>
          <p:cNvPr id="25" name="组合 24"/>
          <p:cNvGrpSpPr/>
          <p:nvPr/>
        </p:nvGrpSpPr>
        <p:grpSpPr>
          <a:xfrm>
            <a:off x="4147464" y="1866213"/>
            <a:ext cx="3897072" cy="829945"/>
            <a:chOff x="4147464" y="1866213"/>
            <a:chExt cx="3897072" cy="829945"/>
          </a:xfrm>
        </p:grpSpPr>
        <p:sp>
          <p:nvSpPr>
            <p:cNvPr id="14" name="文本框 13"/>
            <p:cNvSpPr txBox="1"/>
            <p:nvPr/>
          </p:nvSpPr>
          <p:spPr>
            <a:xfrm>
              <a:off x="5133975" y="1866213"/>
              <a:ext cx="1924050" cy="829945"/>
            </a:xfrm>
            <a:prstGeom prst="rect">
              <a:avLst/>
            </a:prstGeom>
            <a:noFill/>
          </p:spPr>
          <p:txBody>
            <a:bodyPr wrap="square" rtlCol="0">
              <a:spAutoFit/>
            </a:bodyPr>
            <a:lstStyle/>
            <a:p>
              <a:pPr algn="ctr"/>
              <a:r>
                <a:rPr lang="en-US" altLang="zh-CN" sz="4800" b="1" dirty="0">
                  <a:solidFill>
                    <a:srgbClr val="4C678E"/>
                  </a:solidFill>
                  <a:latin typeface="汉仪铁线黑-65简" panose="00020600040101010101" pitchFamily="18" charset="-122"/>
                  <a:ea typeface="汉仪铁线黑-65简" panose="00020600040101010101" pitchFamily="18" charset="-122"/>
                </a:rPr>
                <a:t>2024</a:t>
              </a:r>
              <a:endParaRPr lang="zh-CN" altLang="en-US" sz="4800" b="1" dirty="0">
                <a:solidFill>
                  <a:srgbClr val="4C678E"/>
                </a:solidFill>
                <a:latin typeface="汉仪铁线黑-65简" panose="00020600040101010101" pitchFamily="18" charset="-122"/>
                <a:ea typeface="汉仪铁线黑-65简" panose="00020600040101010101" pitchFamily="18" charset="-122"/>
              </a:endParaRPr>
            </a:p>
          </p:txBody>
        </p:sp>
        <p:grpSp>
          <p:nvGrpSpPr>
            <p:cNvPr id="24" name="组合 23"/>
            <p:cNvGrpSpPr/>
            <p:nvPr/>
          </p:nvGrpSpPr>
          <p:grpSpPr>
            <a:xfrm>
              <a:off x="4147464" y="2311239"/>
              <a:ext cx="3897072" cy="0"/>
              <a:chOff x="4257678" y="2482689"/>
              <a:chExt cx="3897072" cy="0"/>
            </a:xfrm>
          </p:grpSpPr>
          <p:cxnSp>
            <p:nvCxnSpPr>
              <p:cNvPr id="21" name="直接箭头连接符 25"/>
              <p:cNvCxnSpPr/>
              <p:nvPr/>
            </p:nvCxnSpPr>
            <p:spPr>
              <a:xfrm>
                <a:off x="4257678"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3" name="直接箭头连接符 25"/>
              <p:cNvCxnSpPr/>
              <p:nvPr/>
            </p:nvCxnSpPr>
            <p:spPr>
              <a:xfrm flipH="1">
                <a:off x="7334253"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sp>
        <p:nvSpPr>
          <p:cNvPr id="26" name="文本框 25"/>
          <p:cNvSpPr txBox="1"/>
          <p:nvPr/>
        </p:nvSpPr>
        <p:spPr>
          <a:xfrm>
            <a:off x="4555787" y="4265632"/>
            <a:ext cx="3080426" cy="253365"/>
          </a:xfrm>
          <a:prstGeom prst="rect">
            <a:avLst/>
          </a:prstGeom>
          <a:noFill/>
        </p:spPr>
        <p:txBody>
          <a:bodyPr wrap="square" lIns="0" tIns="0" rIns="0" bIns="0" rtlCol="0">
            <a:spAutoFit/>
          </a:bodyPr>
          <a:lstStyle/>
          <a:p>
            <a:pPr algn="ctr" hangingPunct="0">
              <a:lnSpc>
                <a:spcPct val="150000"/>
              </a:lnSpc>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 </a:t>
            </a:r>
            <a:endPar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29" name="矩形: 圆角 28"/>
          <p:cNvSpPr/>
          <p:nvPr/>
        </p:nvSpPr>
        <p:spPr>
          <a:xfrm>
            <a:off x="3774440" y="5290820"/>
            <a:ext cx="2176145" cy="364490"/>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4C678E"/>
                </a:solidFill>
                <a:latin typeface="思源宋体 Heavy" panose="02020900000000000000" pitchFamily="18" charset="-122"/>
                <a:ea typeface="思源宋体 Heavy" panose="02020900000000000000" pitchFamily="18" charset="-122"/>
              </a:rPr>
              <a:t>汇报人：董霁兴</a:t>
            </a:r>
            <a:r>
              <a:rPr lang="en-US" altLang="zh-CN" sz="1400" dirty="0" smtClean="0">
                <a:solidFill>
                  <a:srgbClr val="4C678E"/>
                </a:solidFill>
                <a:latin typeface="思源宋体 Heavy" panose="02020900000000000000" pitchFamily="18" charset="-122"/>
                <a:ea typeface="思源宋体 Heavy" panose="02020900000000000000" pitchFamily="18" charset="-122"/>
              </a:rPr>
              <a:t> </a:t>
            </a:r>
            <a:r>
              <a:rPr lang="zh-CN" altLang="en-US" sz="1400" dirty="0" smtClean="0">
                <a:solidFill>
                  <a:srgbClr val="4C678E"/>
                </a:solidFill>
                <a:latin typeface="思源宋体 Heavy" panose="02020900000000000000" pitchFamily="18" charset="-122"/>
                <a:ea typeface="思源宋体 Heavy" panose="02020900000000000000" pitchFamily="18" charset="-122"/>
              </a:rPr>
              <a:t>杨成鑫</a:t>
            </a:r>
            <a:endParaRPr lang="zh-CN" altLang="en-US" sz="1400" dirty="0" smtClean="0">
              <a:solidFill>
                <a:srgbClr val="4C678E"/>
              </a:solidFill>
              <a:latin typeface="思源宋体 Heavy" panose="02020900000000000000" pitchFamily="18" charset="-122"/>
              <a:ea typeface="思源宋体 Heavy" panose="02020900000000000000" pitchFamily="18" charset="-122"/>
            </a:endParaRPr>
          </a:p>
        </p:txBody>
      </p:sp>
      <p:sp>
        <p:nvSpPr>
          <p:cNvPr id="30" name="矩形: 圆角 29"/>
          <p:cNvSpPr/>
          <p:nvPr/>
        </p:nvSpPr>
        <p:spPr>
          <a:xfrm>
            <a:off x="6165850" y="5276215"/>
            <a:ext cx="1759585" cy="347345"/>
          </a:xfrm>
          <a:prstGeom prst="roundRect">
            <a:avLst>
              <a:gd name="adj" fmla="val 50000"/>
            </a:avLst>
          </a:prstGeom>
          <a:solidFill>
            <a:srgbClr val="4C678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思源宋体 Heavy" panose="02020900000000000000" pitchFamily="18" charset="-122"/>
                <a:ea typeface="思源宋体 Heavy" panose="02020900000000000000" pitchFamily="18" charset="-122"/>
              </a:rPr>
              <a:t>时间：</a:t>
            </a:r>
            <a:r>
              <a:rPr lang="en-US" altLang="zh-CN" sz="1400" dirty="0">
                <a:solidFill>
                  <a:schemeClr val="bg1"/>
                </a:solidFill>
                <a:latin typeface="思源宋体 Heavy" panose="02020900000000000000" pitchFamily="18" charset="-122"/>
                <a:ea typeface="思源宋体 Heavy" panose="02020900000000000000" pitchFamily="18" charset="-122"/>
              </a:rPr>
              <a:t>2024.12.5</a:t>
            </a:r>
            <a:endParaRPr lang="en-US" altLang="zh-CN" sz="1400" dirty="0">
              <a:solidFill>
                <a:schemeClr val="bg1"/>
              </a:solidFill>
              <a:latin typeface="思源宋体 Heavy" panose="02020900000000000000" pitchFamily="18" charset="-122"/>
              <a:ea typeface="思源宋体 Heavy" panose="02020900000000000000" pitchFamily="18" charset="-122"/>
            </a:endParaRPr>
          </a:p>
        </p:txBody>
      </p:sp>
      <p:sp>
        <p:nvSpPr>
          <p:cNvPr id="35" name="文本框 34"/>
          <p:cNvSpPr txBox="1"/>
          <p:nvPr/>
        </p:nvSpPr>
        <p:spPr>
          <a:xfrm>
            <a:off x="11379385" y="1566153"/>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36" name="文本框 35"/>
          <p:cNvSpPr txBox="1"/>
          <p:nvPr/>
        </p:nvSpPr>
        <p:spPr>
          <a:xfrm>
            <a:off x="1057910" y="3977005"/>
            <a:ext cx="10243185" cy="1062355"/>
          </a:xfrm>
          <a:prstGeom prst="rect">
            <a:avLst/>
          </a:prstGeom>
          <a:noFill/>
        </p:spPr>
        <p:txBody>
          <a:bodyPr wrap="square" rtlCol="0">
            <a:noAutofit/>
          </a:bodyPr>
          <a:lstStyle/>
          <a:p>
            <a:pPr algn="ctr"/>
            <a:r>
              <a:rPr lang="zh-CN" altLang="en-US" sz="2800" spc="600" dirty="0">
                <a:solidFill>
                  <a:srgbClr val="4C678E"/>
                </a:solidFill>
                <a:latin typeface="+mn-ea"/>
              </a:rPr>
              <a:t>《面向端侧的轻量级人脸检测模型综述与基准测试》</a:t>
            </a:r>
            <a:endParaRPr lang="zh-CN" altLang="en-US" sz="2800" spc="600" dirty="0">
              <a:solidFill>
                <a:srgbClr val="4C678E"/>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1000"/>
                                        <p:tgtEl>
                                          <p:spTgt spid="35"/>
                                        </p:tgtEl>
                                      </p:cBhvr>
                                    </p:animEffect>
                                    <p:anim calcmode="lin" valueType="num">
                                      <p:cBhvr>
                                        <p:cTn id="15" dur="1000" fill="hold"/>
                                        <p:tgtEl>
                                          <p:spTgt spid="35"/>
                                        </p:tgtEl>
                                        <p:attrNameLst>
                                          <p:attrName>ppt_x</p:attrName>
                                        </p:attrNameLst>
                                      </p:cBhvr>
                                      <p:tavLst>
                                        <p:tav tm="0">
                                          <p:val>
                                            <p:strVal val="#ppt_x"/>
                                          </p:val>
                                        </p:tav>
                                        <p:tav tm="100000">
                                          <p:val>
                                            <p:strVal val="#ppt_x"/>
                                          </p:val>
                                        </p:tav>
                                      </p:tavLst>
                                    </p:anim>
                                    <p:anim calcmode="lin" valueType="num">
                                      <p:cBhvr>
                                        <p:cTn id="1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arn(inVertical)">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2" presetClass="entr" presetSubtype="0" fill="hold" grpId="0"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42" presetClass="entr" presetSubtype="0" fill="hold" grpId="0"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1000"/>
                                        <p:tgtEl>
                                          <p:spTgt spid="26"/>
                                        </p:tgtEl>
                                      </p:cBhvr>
                                    </p:animEffect>
                                    <p:anim calcmode="lin" valueType="num">
                                      <p:cBhvr>
                                        <p:cTn id="39" dur="1000" fill="hold"/>
                                        <p:tgtEl>
                                          <p:spTgt spid="26"/>
                                        </p:tgtEl>
                                        <p:attrNameLst>
                                          <p:attrName>ppt_x</p:attrName>
                                        </p:attrNameLst>
                                      </p:cBhvr>
                                      <p:tavLst>
                                        <p:tav tm="0">
                                          <p:val>
                                            <p:strVal val="#ppt_x"/>
                                          </p:val>
                                        </p:tav>
                                        <p:tav tm="100000">
                                          <p:val>
                                            <p:strVal val="#ppt_x"/>
                                          </p:val>
                                        </p:tav>
                                      </p:tavLst>
                                    </p:anim>
                                    <p:anim calcmode="lin" valueType="num">
                                      <p:cBhvr>
                                        <p:cTn id="40" dur="1000" fill="hold"/>
                                        <p:tgtEl>
                                          <p:spTgt spid="26"/>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29" grpId="0" bldLvl="0" animBg="1"/>
      <p:bldP spid="30" grpId="0" bldLvl="0" animBg="1"/>
      <p:bldP spid="35" grpId="0"/>
      <p:bldP spid="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文本框 32"/>
          <p:cNvSpPr txBox="1"/>
          <p:nvPr/>
        </p:nvSpPr>
        <p:spPr>
          <a:xfrm>
            <a:off x="4716145" y="490855"/>
            <a:ext cx="2760345" cy="521970"/>
          </a:xfrm>
          <a:prstGeom prst="rect">
            <a:avLst/>
          </a:prstGeom>
          <a:noFill/>
        </p:spPr>
        <p:txBody>
          <a:bodyPr wrap="square" rtlCol="0">
            <a:spAutoFit/>
          </a:bodyPr>
          <a:lstStyle/>
          <a:p>
            <a:pPr algn="ctr"/>
            <a:r>
              <a:rPr lang="en-US" altLang="zh-CN" sz="2800" spc="600" dirty="0">
                <a:solidFill>
                  <a:srgbClr val="4C678E"/>
                </a:solidFill>
                <a:latin typeface="思源宋体 Heavy" panose="02020900000000000000" pitchFamily="18" charset="-122"/>
                <a:ea typeface="思源宋体 Heavy" panose="02020900000000000000" pitchFamily="18" charset="-122"/>
                <a:sym typeface="+mn-ea"/>
              </a:rPr>
              <a:t>MobileNet</a:t>
            </a:r>
            <a:endParaRPr lang="en-US" altLang="zh-CN" sz="2800" spc="600" dirty="0">
              <a:solidFill>
                <a:srgbClr val="4C678E"/>
              </a:solidFill>
              <a:latin typeface="思源宋体 Heavy" panose="02020900000000000000" pitchFamily="18" charset="-122"/>
              <a:ea typeface="思源宋体 Heavy" panose="02020900000000000000" pitchFamily="18" charset="-122"/>
            </a:endParaRPr>
          </a:p>
        </p:txBody>
      </p:sp>
      <p:grpSp>
        <p:nvGrpSpPr>
          <p:cNvPr id="9" name="组合 8"/>
          <p:cNvGrpSpPr/>
          <p:nvPr/>
        </p:nvGrpSpPr>
        <p:grpSpPr>
          <a:xfrm>
            <a:off x="3850602" y="75167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10" name="图片 9"/>
          <p:cNvPicPr/>
          <p:nvPr/>
        </p:nvPicPr>
        <p:blipFill>
          <a:blip r:embed="rId1"/>
          <a:stretch>
            <a:fillRect/>
          </a:stretch>
        </p:blipFill>
        <p:spPr>
          <a:xfrm>
            <a:off x="4495165" y="1341120"/>
            <a:ext cx="6238875" cy="2797175"/>
          </a:xfrm>
          <a:prstGeom prst="rect">
            <a:avLst/>
          </a:prstGeom>
        </p:spPr>
      </p:pic>
      <p:pic>
        <p:nvPicPr>
          <p:cNvPr id="11" name="图片 10"/>
          <p:cNvPicPr/>
          <p:nvPr/>
        </p:nvPicPr>
        <p:blipFill>
          <a:blip r:embed="rId2"/>
          <a:stretch>
            <a:fillRect/>
          </a:stretch>
        </p:blipFill>
        <p:spPr>
          <a:xfrm>
            <a:off x="713423" y="1063308"/>
            <a:ext cx="3000375" cy="3686175"/>
          </a:xfrm>
          <a:prstGeom prst="rect">
            <a:avLst/>
          </a:prstGeom>
        </p:spPr>
      </p:pic>
      <p:pic>
        <p:nvPicPr>
          <p:cNvPr id="12" name="图片 11"/>
          <p:cNvPicPr/>
          <p:nvPr/>
        </p:nvPicPr>
        <p:blipFill>
          <a:blip r:embed="rId3"/>
          <a:stretch>
            <a:fillRect/>
          </a:stretch>
        </p:blipFill>
        <p:spPr>
          <a:xfrm>
            <a:off x="1344295" y="4910456"/>
            <a:ext cx="1428750" cy="1866899"/>
          </a:xfrm>
          <a:prstGeom prst="rect">
            <a:avLst/>
          </a:prstGeom>
        </p:spPr>
      </p:pic>
      <p:sp>
        <p:nvSpPr>
          <p:cNvPr id="13" name="文本框 12"/>
          <p:cNvSpPr txBox="1"/>
          <p:nvPr/>
        </p:nvSpPr>
        <p:spPr>
          <a:xfrm>
            <a:off x="3561080" y="4415790"/>
            <a:ext cx="7978775" cy="1753235"/>
          </a:xfrm>
          <a:prstGeom prst="rect">
            <a:avLst/>
          </a:prstGeom>
          <a:noFill/>
        </p:spPr>
        <p:txBody>
          <a:bodyPr wrap="square" rtlCol="0">
            <a:spAutoFit/>
          </a:bodyPr>
          <a:p>
            <a:r>
              <a:rPr lang="en-US" altLang="zh-CN"/>
              <a:t>       MobileNet</a:t>
            </a:r>
            <a:r>
              <a:rPr lang="zh-CN" altLang="en-US"/>
              <a:t>的基本单元是深度可分离卷积（</a:t>
            </a:r>
            <a:r>
              <a:rPr lang="en-US" altLang="zh-CN"/>
              <a:t>depthwise separable convolution</a:t>
            </a:r>
            <a:r>
              <a:rPr lang="zh-CN" altLang="en-US"/>
              <a:t>），对于深度可分离卷积，其首先是采用</a:t>
            </a:r>
            <a:r>
              <a:rPr lang="en-US" altLang="zh-CN"/>
              <a:t>depthwise convolution</a:t>
            </a:r>
            <a:r>
              <a:rPr lang="zh-CN" altLang="en-US"/>
              <a:t>对不同输入通道分别进行卷积（</a:t>
            </a:r>
            <a:r>
              <a:rPr lang="zh-CN" altLang="en-US">
                <a:sym typeface="+mn-ea"/>
              </a:rPr>
              <a:t>针对每个输入通道采用不同的卷积核，就是说一个卷积核对应一个输入通道</a:t>
            </a:r>
            <a:r>
              <a:rPr lang="zh-CN" altLang="en-US"/>
              <a:t>），然后采用逐点卷积（</a:t>
            </a:r>
            <a:r>
              <a:rPr lang="en-US" altLang="zh-CN"/>
              <a:t>pointwise convolution</a:t>
            </a:r>
            <a:r>
              <a:rPr lang="zh-CN" altLang="en-US"/>
              <a:t>）将上面的输出再进行结合，获取不同通道间的</a:t>
            </a:r>
            <a:r>
              <a:rPr lang="en-US" altLang="zh-CN"/>
              <a:t>·</a:t>
            </a:r>
            <a:r>
              <a:rPr lang="zh-CN" altLang="en-US"/>
              <a:t>信息交互，这样其实整体效果和一个标准卷积是差不多的，但是会大大减少计算量和模型参数量。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文本框 32"/>
          <p:cNvSpPr txBox="1"/>
          <p:nvPr/>
        </p:nvSpPr>
        <p:spPr>
          <a:xfrm>
            <a:off x="4716145" y="490855"/>
            <a:ext cx="2760345" cy="521970"/>
          </a:xfrm>
          <a:prstGeom prst="rect">
            <a:avLst/>
          </a:prstGeom>
          <a:noFill/>
        </p:spPr>
        <p:txBody>
          <a:bodyPr wrap="square" rtlCol="0">
            <a:spAutoFit/>
          </a:bodyPr>
          <a:lstStyle/>
          <a:p>
            <a:pPr algn="ctr"/>
            <a:r>
              <a:rPr lang="en-US" altLang="zh-CN" sz="2800" spc="600" dirty="0">
                <a:solidFill>
                  <a:srgbClr val="4C678E"/>
                </a:solidFill>
                <a:latin typeface="思源宋体 Heavy" panose="02020900000000000000" pitchFamily="18" charset="-122"/>
                <a:ea typeface="思源宋体 Heavy" panose="02020900000000000000" pitchFamily="18" charset="-122"/>
                <a:sym typeface="+mn-ea"/>
              </a:rPr>
              <a:t>ShuffleNet</a:t>
            </a:r>
            <a:endParaRPr lang="en-US" altLang="zh-CN" sz="2800" spc="600" dirty="0">
              <a:solidFill>
                <a:srgbClr val="4C678E"/>
              </a:solidFill>
              <a:latin typeface="思源宋体 Heavy" panose="02020900000000000000" pitchFamily="18" charset="-122"/>
              <a:ea typeface="思源宋体 Heavy" panose="02020900000000000000" pitchFamily="18" charset="-122"/>
            </a:endParaRPr>
          </a:p>
        </p:txBody>
      </p:sp>
      <p:grpSp>
        <p:nvGrpSpPr>
          <p:cNvPr id="9" name="组合 8"/>
          <p:cNvGrpSpPr/>
          <p:nvPr/>
        </p:nvGrpSpPr>
        <p:grpSpPr>
          <a:xfrm>
            <a:off x="3850602" y="75167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a:stretch>
            <a:fillRect/>
          </a:stretch>
        </p:blipFill>
        <p:spPr>
          <a:xfrm>
            <a:off x="2710180" y="1284605"/>
            <a:ext cx="9199245" cy="3492500"/>
          </a:xfrm>
          <a:prstGeom prst="rect">
            <a:avLst/>
          </a:prstGeom>
        </p:spPr>
      </p:pic>
      <p:sp>
        <p:nvSpPr>
          <p:cNvPr id="15" name="文本框 14"/>
          <p:cNvSpPr txBox="1"/>
          <p:nvPr/>
        </p:nvSpPr>
        <p:spPr>
          <a:xfrm>
            <a:off x="2710180" y="5048885"/>
            <a:ext cx="8562975" cy="1753235"/>
          </a:xfrm>
          <a:prstGeom prst="rect">
            <a:avLst/>
          </a:prstGeom>
          <a:noFill/>
        </p:spPr>
        <p:txBody>
          <a:bodyPr wrap="square" rtlCol="0">
            <a:spAutoFit/>
          </a:bodyPr>
          <a:p>
            <a:r>
              <a:rPr lang="en-US" altLang="zh-CN"/>
              <a:t>       ShuffleNet</a:t>
            </a:r>
            <a:r>
              <a:rPr lang="zh-CN" altLang="en-US"/>
              <a:t>的思路和</a:t>
            </a:r>
            <a:r>
              <a:rPr lang="en-US" altLang="zh-CN"/>
              <a:t>MobileNet</a:t>
            </a:r>
            <a:r>
              <a:rPr lang="zh-CN" altLang="en-US"/>
              <a:t>的思路很相似，也都是分组卷积，但，分组卷积最大的问题是组间信息不沟通，而后造成信息缺失，导致精度降低，在</a:t>
            </a:r>
            <a:r>
              <a:rPr lang="en-US" altLang="zh-CN"/>
              <a:t>MobileNet</a:t>
            </a:r>
            <a:r>
              <a:rPr lang="zh-CN" altLang="en-US"/>
              <a:t>中我们在分组卷积后使用</a:t>
            </a:r>
            <a:r>
              <a:rPr lang="en-US" altLang="zh-CN"/>
              <a:t>1*1*h</a:t>
            </a:r>
            <a:r>
              <a:rPr lang="zh-CN" altLang="en-US"/>
              <a:t>的卷积核把他们的信息融合起来了，而且在</a:t>
            </a:r>
            <a:r>
              <a:rPr lang="en-US" altLang="zh-CN"/>
              <a:t>MobileNet</a:t>
            </a:r>
            <a:r>
              <a:rPr lang="zh-CN" altLang="en-US"/>
              <a:t>中，卷积核个数等于通道数，而在</a:t>
            </a:r>
            <a:r>
              <a:rPr lang="en-US" altLang="zh-CN"/>
              <a:t>ShuffleNet</a:t>
            </a:r>
            <a:r>
              <a:rPr lang="zh-CN" altLang="en-US"/>
              <a:t>中，同样是分组卷积，他的解决方案是把通道进行拆分混合，然后进入不同的分组，增强组件通信，降低信息损失，以</a:t>
            </a:r>
            <a:r>
              <a:rPr lang="zh-CN" altLang="en-US"/>
              <a:t>使精度损失降低。</a:t>
            </a:r>
            <a:endParaRPr lang="en-US" altLang="zh-CN"/>
          </a:p>
        </p:txBody>
      </p:sp>
      <p:pic>
        <p:nvPicPr>
          <p:cNvPr id="16" name="图片 15"/>
          <p:cNvPicPr>
            <a:picLocks noChangeAspect="1"/>
          </p:cNvPicPr>
          <p:nvPr/>
        </p:nvPicPr>
        <p:blipFill>
          <a:blip r:embed="rId2"/>
          <a:stretch>
            <a:fillRect/>
          </a:stretch>
        </p:blipFill>
        <p:spPr>
          <a:xfrm>
            <a:off x="328930" y="1329055"/>
            <a:ext cx="2223135" cy="4168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文本框 32"/>
          <p:cNvSpPr txBox="1"/>
          <p:nvPr/>
        </p:nvSpPr>
        <p:spPr>
          <a:xfrm>
            <a:off x="4716145" y="490855"/>
            <a:ext cx="2760345" cy="521970"/>
          </a:xfrm>
          <a:prstGeom prst="rect">
            <a:avLst/>
          </a:prstGeom>
          <a:noFill/>
        </p:spPr>
        <p:txBody>
          <a:bodyPr wrap="square" rtlCol="0">
            <a:spAutoFit/>
          </a:bodyPr>
          <a:lstStyle/>
          <a:p>
            <a:pPr algn="ctr"/>
            <a:r>
              <a:rPr lang="en-US" altLang="zh-CN" sz="2800" spc="600" dirty="0">
                <a:solidFill>
                  <a:srgbClr val="4C678E"/>
                </a:solidFill>
                <a:latin typeface="思源宋体 Heavy" panose="02020900000000000000" pitchFamily="18" charset="-122"/>
                <a:ea typeface="思源宋体 Heavy" panose="02020900000000000000" pitchFamily="18" charset="-122"/>
                <a:sym typeface="+mn-ea"/>
              </a:rPr>
              <a:t>SqueezeNet</a:t>
            </a:r>
            <a:endParaRPr lang="en-US" altLang="zh-CN" sz="2800" spc="600" dirty="0">
              <a:solidFill>
                <a:srgbClr val="4C678E"/>
              </a:solidFill>
              <a:latin typeface="思源宋体 Heavy" panose="02020900000000000000" pitchFamily="18" charset="-122"/>
              <a:ea typeface="思源宋体 Heavy" panose="02020900000000000000" pitchFamily="18" charset="-122"/>
            </a:endParaRPr>
          </a:p>
        </p:txBody>
      </p:sp>
      <p:grpSp>
        <p:nvGrpSpPr>
          <p:cNvPr id="9" name="组合 8"/>
          <p:cNvGrpSpPr/>
          <p:nvPr/>
        </p:nvGrpSpPr>
        <p:grpSpPr>
          <a:xfrm>
            <a:off x="3850602" y="75167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638175" y="1200150"/>
            <a:ext cx="7906385" cy="1004570"/>
          </a:xfrm>
          <a:prstGeom prst="rect">
            <a:avLst/>
          </a:prstGeom>
          <a:noFill/>
        </p:spPr>
        <p:txBody>
          <a:bodyPr wrap="square" rtlCol="0">
            <a:spAutoFit/>
          </a:bodyPr>
          <a:p>
            <a:pPr>
              <a:lnSpc>
                <a:spcPct val="110000"/>
              </a:lnSpc>
            </a:pPr>
            <a:r>
              <a:rPr lang="en-US" altLang="zh-CN"/>
              <a:t>SqueezeNet</a:t>
            </a:r>
            <a:r>
              <a:rPr lang="zh-CN" altLang="en-US"/>
              <a:t>是由若干个</a:t>
            </a:r>
            <a:r>
              <a:rPr lang="en-US" altLang="zh-CN"/>
              <a:t>Fire</a:t>
            </a:r>
            <a:r>
              <a:rPr lang="zh-CN" altLang="en-US"/>
              <a:t>模块结合卷积网络中卷积层，降采样层，全连接等层组成的。一个</a:t>
            </a:r>
            <a:r>
              <a:rPr lang="en-US" altLang="zh-CN"/>
              <a:t>Fire</a:t>
            </a:r>
            <a:r>
              <a:rPr lang="zh-CN" altLang="en-US"/>
              <a:t>模块由</a:t>
            </a:r>
            <a:r>
              <a:rPr lang="en-US" altLang="zh-CN"/>
              <a:t>Squeeze</a:t>
            </a:r>
            <a:r>
              <a:rPr lang="zh-CN" altLang="en-US"/>
              <a:t>部分和</a:t>
            </a:r>
            <a:r>
              <a:rPr lang="en-US" altLang="zh-CN"/>
              <a:t>Expand</a:t>
            </a:r>
            <a:r>
              <a:rPr lang="zh-CN" altLang="en-US"/>
              <a:t>部分组成。目标</a:t>
            </a:r>
            <a:r>
              <a:rPr lang="zh-CN" altLang="en-US">
                <a:sym typeface="+mn-ea"/>
              </a:rPr>
              <a:t>在不大幅度降低精度的前提下，最大程度提高运算速度。</a:t>
            </a:r>
            <a:endParaRPr lang="zh-CN" altLang="en-US"/>
          </a:p>
        </p:txBody>
      </p:sp>
      <p:pic>
        <p:nvPicPr>
          <p:cNvPr id="11" name="图片 10"/>
          <p:cNvPicPr/>
          <p:nvPr/>
        </p:nvPicPr>
        <p:blipFill>
          <a:blip r:embed="rId1"/>
          <a:stretch>
            <a:fillRect/>
          </a:stretch>
        </p:blipFill>
        <p:spPr>
          <a:xfrm>
            <a:off x="1292860" y="2392045"/>
            <a:ext cx="6597015" cy="3879215"/>
          </a:xfrm>
          <a:prstGeom prst="rect">
            <a:avLst/>
          </a:prstGeom>
        </p:spPr>
      </p:pic>
      <p:pic>
        <p:nvPicPr>
          <p:cNvPr id="13" name="图片 12"/>
          <p:cNvPicPr>
            <a:picLocks noChangeAspect="1"/>
          </p:cNvPicPr>
          <p:nvPr/>
        </p:nvPicPr>
        <p:blipFill>
          <a:blip r:embed="rId2"/>
          <a:stretch>
            <a:fillRect/>
          </a:stretch>
        </p:blipFill>
        <p:spPr>
          <a:xfrm>
            <a:off x="8910955" y="1200150"/>
            <a:ext cx="2968625" cy="52616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p:cNvPicPr>
            <a:picLocks noChangeAspect="1"/>
          </p:cNvPicPr>
          <p:nvPr/>
        </p:nvPicPr>
        <p:blipFill rotWithShape="1">
          <a:blip r:embed="rId1">
            <a:extLst>
              <a:ext uri="{28A0092B-C50C-407E-A947-70E740481C1C}">
                <a14:useLocalDpi xmlns:a14="http://schemas.microsoft.com/office/drawing/2010/main" val="0"/>
              </a:ext>
            </a:extLst>
          </a:blip>
          <a:srcRect l="53340" t="39493" r="26084" b="24455"/>
          <a:stretch>
            <a:fillRect/>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56" name="文本框 55"/>
          <p:cNvSpPr txBox="1"/>
          <p:nvPr/>
        </p:nvSpPr>
        <p:spPr>
          <a:xfrm>
            <a:off x="7000875" y="3089910"/>
            <a:ext cx="4378325" cy="1753235"/>
          </a:xfrm>
          <a:prstGeom prst="rect">
            <a:avLst/>
          </a:prstGeom>
          <a:noFill/>
        </p:spPr>
        <p:txBody>
          <a:bodyPr wrap="square" rtlCol="0">
            <a:spAutoFit/>
          </a:bodyPr>
          <a:lstStyle/>
          <a:p>
            <a:pPr algn="ctr"/>
            <a:r>
              <a:rPr lang="zh-CN" altLang="en-US" sz="3600" dirty="0">
                <a:solidFill>
                  <a:srgbClr val="4C678E"/>
                </a:solidFill>
                <a:latin typeface="思源宋体 Heavy" panose="02020900000000000000" pitchFamily="18" charset="-122"/>
                <a:ea typeface="思源宋体 Heavy" panose="02020900000000000000" pitchFamily="18" charset="-122"/>
                <a:sym typeface="+mn-ea"/>
              </a:rPr>
              <a:t>介绍目前主流的端侧的人脸检测模型</a:t>
            </a:r>
            <a:endParaRPr lang="zh-CN" altLang="en-US" sz="3600" dirty="0">
              <a:solidFill>
                <a:srgbClr val="4C678E"/>
              </a:solidFill>
              <a:latin typeface="思源宋体 Heavy" panose="02020900000000000000" pitchFamily="18" charset="-122"/>
              <a:ea typeface="思源宋体 Heavy" panose="02020900000000000000" pitchFamily="18" charset="-122"/>
            </a:endParaRPr>
          </a:p>
          <a:p>
            <a:pPr algn="ctr"/>
            <a:endParaRPr lang="zh-CN" altLang="en-US" sz="3600" dirty="0">
              <a:solidFill>
                <a:srgbClr val="4C678E"/>
              </a:solidFill>
              <a:latin typeface="思源宋体 Heavy" panose="02020900000000000000" pitchFamily="18" charset="-122"/>
              <a:ea typeface="思源宋体 Heavy" panose="02020900000000000000" pitchFamily="18" charset="-122"/>
              <a:sym typeface="+mn-ea"/>
            </a:endParaRPr>
          </a:p>
        </p:txBody>
      </p:sp>
      <p:sp>
        <p:nvSpPr>
          <p:cNvPr id="57" name="文本框 56"/>
          <p:cNvSpPr txBox="1"/>
          <p:nvPr/>
        </p:nvSpPr>
        <p:spPr>
          <a:xfrm>
            <a:off x="4332514" y="2423344"/>
            <a:ext cx="2995386" cy="2646045"/>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03</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8" name="文本框 57"/>
          <p:cNvSpPr txBox="1"/>
          <p:nvPr/>
        </p:nvSpPr>
        <p:spPr>
          <a:xfrm>
            <a:off x="7238027" y="3590718"/>
            <a:ext cx="3264874" cy="253365"/>
          </a:xfrm>
          <a:prstGeom prst="rect">
            <a:avLst/>
          </a:prstGeom>
          <a:noFill/>
        </p:spPr>
        <p:txBody>
          <a:bodyPr wrap="square" lIns="0" tIns="0" rIns="0" bIns="0" rtlCol="0">
            <a:spAutoFit/>
          </a:bodyPr>
          <a:lstStyle/>
          <a:p>
            <a:pPr hangingPunct="0">
              <a:lnSpc>
                <a:spcPct val="150000"/>
              </a:lnSpc>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 </a:t>
            </a:r>
            <a:endPar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59" name="矩形: 圆角 58"/>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12" name="矩形: 圆角 11"/>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ísļîḓé"/>
          <p:cNvGrpSpPr/>
          <p:nvPr/>
        </p:nvGrpSpPr>
        <p:grpSpPr>
          <a:xfrm>
            <a:off x="693300" y="729226"/>
            <a:ext cx="519548" cy="519548"/>
            <a:chOff x="5683121" y="1558109"/>
            <a:chExt cx="673626" cy="673626"/>
          </a:xfrm>
        </p:grpSpPr>
        <p:sp>
          <p:nvSpPr>
            <p:cNvPr id="68" name="ïşļíḋê"/>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grpSp>
        <p:nvGrpSpPr>
          <p:cNvPr id="9" name="组合 8"/>
          <p:cNvGrpSpPr/>
          <p:nvPr/>
        </p:nvGrpSpPr>
        <p:grpSpPr>
          <a:xfrm>
            <a:off x="1212728" y="696082"/>
            <a:ext cx="4536050" cy="575985"/>
            <a:chOff x="690705" y="741605"/>
            <a:chExt cx="4536050" cy="575985"/>
          </a:xfrm>
        </p:grpSpPr>
        <p:sp>
          <p:nvSpPr>
            <p:cNvPr id="10" name="文本框 9"/>
            <p:cNvSpPr txBox="1"/>
            <p:nvPr/>
          </p:nvSpPr>
          <p:spPr>
            <a:xfrm>
              <a:off x="690705" y="741605"/>
              <a:ext cx="2834579" cy="460375"/>
            </a:xfrm>
            <a:prstGeom prst="rect">
              <a:avLst/>
            </a:prstGeom>
            <a:noFill/>
          </p:spPr>
          <p:txBody>
            <a:bodyPr wrap="square" rtlCol="0">
              <a:spAutoFit/>
            </a:bodyPr>
            <a:p>
              <a:r>
                <a:rPr lang="zh-CN" altLang="en-US" sz="2400" spc="600" dirty="0">
                  <a:solidFill>
                    <a:srgbClr val="4C678E"/>
                  </a:solidFill>
                  <a:latin typeface="汉仪心海行楷W" panose="00020600040101010101" pitchFamily="18" charset="-122"/>
                  <a:ea typeface="汉仪心海行楷W" panose="00020600040101010101" pitchFamily="18" charset="-122"/>
                </a:rPr>
                <a:t>山东师范大学</a:t>
              </a:r>
              <a:endParaRPr lang="zh-CN" altLang="en-US" sz="2400" spc="600" dirty="0">
                <a:solidFill>
                  <a:srgbClr val="4C678E"/>
                </a:solidFill>
                <a:latin typeface="汉仪心海行楷W" panose="00020600040101010101" pitchFamily="18" charset="-122"/>
                <a:ea typeface="汉仪心海行楷W" panose="00020600040101010101" pitchFamily="18" charset="-122"/>
              </a:endParaRPr>
            </a:p>
          </p:txBody>
        </p:sp>
        <p:sp>
          <p:nvSpPr>
            <p:cNvPr id="11" name="文本框 10"/>
            <p:cNvSpPr txBox="1"/>
            <p:nvPr/>
          </p:nvSpPr>
          <p:spPr>
            <a:xfrm>
              <a:off x="744680" y="1087720"/>
              <a:ext cx="4482075" cy="229870"/>
            </a:xfrm>
            <a:prstGeom prst="rect">
              <a:avLst/>
            </a:prstGeom>
            <a:noFill/>
          </p:spPr>
          <p:txBody>
            <a:bodyPr wrap="square" rtlCol="0">
              <a:spAutoFit/>
            </a:bodyPr>
            <a:p>
              <a:r>
                <a:rPr lang="en-US" altLang="zh-CN" sz="900" spc="300" dirty="0">
                  <a:solidFill>
                    <a:schemeClr val="tx1">
                      <a:lumMod val="50000"/>
                      <a:lumOff val="50000"/>
                    </a:schemeClr>
                  </a:solidFill>
                  <a:latin typeface="+mn-ea"/>
                  <a:sym typeface="+mn-ea"/>
                </a:rPr>
                <a:t>SHANDONG NORMAL UNIVERSITY</a:t>
              </a:r>
              <a:endParaRPr lang="zh-CN" altLang="en-US" sz="900" spc="300" dirty="0">
                <a:solidFill>
                  <a:schemeClr val="tx1">
                    <a:lumMod val="50000"/>
                    <a:lumOff val="50000"/>
                  </a:schemeClr>
                </a:solidFill>
                <a:latin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16"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p:cTn id="12" dur="500" fill="hold"/>
                                        <p:tgtEl>
                                          <p:spTgt spid="67"/>
                                        </p:tgtEl>
                                        <p:attrNameLst>
                                          <p:attrName>ppt_w</p:attrName>
                                        </p:attrNameLst>
                                      </p:cBhvr>
                                      <p:tavLst>
                                        <p:tav tm="0">
                                          <p:val>
                                            <p:fltVal val="0"/>
                                          </p:val>
                                        </p:tav>
                                        <p:tav tm="100000">
                                          <p:val>
                                            <p:strVal val="#ppt_w"/>
                                          </p:val>
                                        </p:tav>
                                      </p:tavLst>
                                    </p:anim>
                                    <p:anim calcmode="lin" valueType="num">
                                      <p:cBhvr>
                                        <p:cTn id="13" dur="500" fill="hold"/>
                                        <p:tgtEl>
                                          <p:spTgt spid="67"/>
                                        </p:tgtEl>
                                        <p:attrNameLst>
                                          <p:attrName>ppt_h</p:attrName>
                                        </p:attrNameLst>
                                      </p:cBhvr>
                                      <p:tavLst>
                                        <p:tav tm="0">
                                          <p:val>
                                            <p:fltVal val="0"/>
                                          </p:val>
                                        </p:tav>
                                        <p:tav tm="100000">
                                          <p:val>
                                            <p:strVal val="#ppt_h"/>
                                          </p:val>
                                        </p:tav>
                                      </p:tavLst>
                                    </p:anim>
                                    <p:animEffect transition="in" filter="fade">
                                      <p:cBhvr>
                                        <p:cTn id="14" dur="500"/>
                                        <p:tgtEl>
                                          <p:spTgt spid="6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1000"/>
                                        <p:tgtEl>
                                          <p:spTgt spid="57"/>
                                        </p:tgtEl>
                                      </p:cBhvr>
                                    </p:animEffect>
                                    <p:anim calcmode="lin" valueType="num">
                                      <p:cBhvr>
                                        <p:cTn id="27" dur="1000" fill="hold"/>
                                        <p:tgtEl>
                                          <p:spTgt spid="57"/>
                                        </p:tgtEl>
                                        <p:attrNameLst>
                                          <p:attrName>ppt_x</p:attrName>
                                        </p:attrNameLst>
                                      </p:cBhvr>
                                      <p:tavLst>
                                        <p:tav tm="0">
                                          <p:val>
                                            <p:strVal val="#ppt_x"/>
                                          </p:val>
                                        </p:tav>
                                        <p:tav tm="100000">
                                          <p:val>
                                            <p:strVal val="#ppt_x"/>
                                          </p:val>
                                        </p:tav>
                                      </p:tavLst>
                                    </p:anim>
                                    <p:anim calcmode="lin" valueType="num">
                                      <p:cBhvr>
                                        <p:cTn id="28"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1000"/>
                                        <p:tgtEl>
                                          <p:spTgt spid="56"/>
                                        </p:tgtEl>
                                      </p:cBhvr>
                                    </p:animEffect>
                                    <p:anim calcmode="lin" valueType="num">
                                      <p:cBhvr>
                                        <p:cTn id="41" dur="1000" fill="hold"/>
                                        <p:tgtEl>
                                          <p:spTgt spid="56"/>
                                        </p:tgtEl>
                                        <p:attrNameLst>
                                          <p:attrName>ppt_x</p:attrName>
                                        </p:attrNameLst>
                                      </p:cBhvr>
                                      <p:tavLst>
                                        <p:tav tm="0">
                                          <p:val>
                                            <p:strVal val="#ppt_x"/>
                                          </p:val>
                                        </p:tav>
                                        <p:tav tm="100000">
                                          <p:val>
                                            <p:strVal val="#ppt_x"/>
                                          </p:val>
                                        </p:tav>
                                      </p:tavLst>
                                    </p:anim>
                                    <p:anim calcmode="lin" valueType="num">
                                      <p:cBhvr>
                                        <p:cTn id="42" dur="1000" fill="hold"/>
                                        <p:tgtEl>
                                          <p:spTgt spid="56"/>
                                        </p:tgtEl>
                                        <p:attrNameLst>
                                          <p:attrName>ppt_y</p:attrName>
                                        </p:attrNameLst>
                                      </p:cBhvr>
                                      <p:tavLst>
                                        <p:tav tm="0">
                                          <p:val>
                                            <p:strVal val="#ppt_y+.1"/>
                                          </p:val>
                                        </p:tav>
                                        <p:tav tm="100000">
                                          <p:val>
                                            <p:strVal val="#ppt_y"/>
                                          </p:val>
                                        </p:tav>
                                      </p:tavLst>
                                    </p:anim>
                                  </p:childTnLst>
                                </p:cTn>
                              </p:par>
                            </p:childTnLst>
                          </p:cTn>
                        </p:par>
                        <p:par>
                          <p:cTn id="43" fill="hold">
                            <p:stCondLst>
                              <p:cond delay="1000"/>
                            </p:stCondLst>
                            <p:childTnLst>
                              <p:par>
                                <p:cTn id="44" presetID="42" presetClass="entr" presetSubtype="0"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1000"/>
                                        <p:tgtEl>
                                          <p:spTgt spid="58"/>
                                        </p:tgtEl>
                                      </p:cBhvr>
                                    </p:animEffect>
                                    <p:anim calcmode="lin" valueType="num">
                                      <p:cBhvr>
                                        <p:cTn id="47" dur="1000" fill="hold"/>
                                        <p:tgtEl>
                                          <p:spTgt spid="58"/>
                                        </p:tgtEl>
                                        <p:attrNameLst>
                                          <p:attrName>ppt_x</p:attrName>
                                        </p:attrNameLst>
                                      </p:cBhvr>
                                      <p:tavLst>
                                        <p:tav tm="0">
                                          <p:val>
                                            <p:strVal val="#ppt_x"/>
                                          </p:val>
                                        </p:tav>
                                        <p:tav tm="100000">
                                          <p:val>
                                            <p:strVal val="#ppt_x"/>
                                          </p:val>
                                        </p:tav>
                                      </p:tavLst>
                                    </p:anim>
                                    <p:anim calcmode="lin" valueType="num">
                                      <p:cBhvr>
                                        <p:cTn id="48"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p:cTn id="53" dur="500" fill="hold"/>
                                        <p:tgtEl>
                                          <p:spTgt spid="9"/>
                                        </p:tgtEl>
                                        <p:attrNameLst>
                                          <p:attrName>ppt_w</p:attrName>
                                        </p:attrNameLst>
                                      </p:cBhvr>
                                      <p:tavLst>
                                        <p:tav tm="0">
                                          <p:val>
                                            <p:fltVal val="0"/>
                                          </p:val>
                                        </p:tav>
                                        <p:tav tm="100000">
                                          <p:val>
                                            <p:strVal val="#ppt_w"/>
                                          </p:val>
                                        </p:tav>
                                      </p:tavLst>
                                    </p:anim>
                                    <p:anim calcmode="lin" valueType="num">
                                      <p:cBhvr>
                                        <p:cTn id="54" dur="500" fill="hold"/>
                                        <p:tgtEl>
                                          <p:spTgt spid="9"/>
                                        </p:tgtEl>
                                        <p:attrNameLst>
                                          <p:attrName>ppt_h</p:attrName>
                                        </p:attrNameLst>
                                      </p:cBhvr>
                                      <p:tavLst>
                                        <p:tav tm="0">
                                          <p:val>
                                            <p:fltVal val="0"/>
                                          </p:val>
                                        </p:tav>
                                        <p:tav tm="100000">
                                          <p:val>
                                            <p:strVal val="#ppt_h"/>
                                          </p:val>
                                        </p:tav>
                                      </p:tavLst>
                                    </p:anim>
                                    <p:animEffect transition="in" filter="fade">
                                      <p:cBhvr>
                                        <p:cTn id="5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8" grpId="0"/>
      <p:bldP spid="59" grpId="0" bldLvl="0" animBg="1"/>
      <p:bldP spid="1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custDataLst>
              <p:tags r:id="rId1"/>
            </p:custDataLst>
          </p:nvPr>
        </p:nvSpPr>
        <p:spPr>
          <a:xfrm>
            <a:off x="559435" y="2463800"/>
            <a:ext cx="2481580" cy="3194685"/>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p:cNvSpPr/>
          <p:nvPr>
            <p:custDataLst>
              <p:tags r:id="rId2"/>
            </p:custDataLst>
          </p:nvPr>
        </p:nvSpPr>
        <p:spPr>
          <a:xfrm>
            <a:off x="3552825" y="2463800"/>
            <a:ext cx="2481580" cy="3194685"/>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4763770" y="1147445"/>
            <a:ext cx="2663825" cy="253365"/>
          </a:xfrm>
          <a:prstGeom prst="rect">
            <a:avLst/>
          </a:prstGeom>
          <a:noFill/>
        </p:spPr>
        <p:txBody>
          <a:bodyPr wrap="square" rtlCol="0">
            <a:noAutofit/>
          </a:bodyPr>
          <a:lstStyle/>
          <a:p>
            <a:pPr algn="dist"/>
            <a:r>
              <a:rPr lang="en-US" altLang="zh-CN" sz="900" spc="300" dirty="0">
                <a:solidFill>
                  <a:schemeClr val="tx1">
                    <a:lumMod val="50000"/>
                    <a:lumOff val="50000"/>
                  </a:schemeClr>
                </a:solidFill>
                <a:latin typeface="+mn-ea"/>
              </a:rPr>
              <a:t>Mobile Face Detection Model</a:t>
            </a:r>
            <a:endParaRPr lang="en-US" altLang="zh-CN" sz="900" spc="300" dirty="0">
              <a:solidFill>
                <a:schemeClr val="tx1">
                  <a:lumMod val="50000"/>
                  <a:lumOff val="50000"/>
                </a:schemeClr>
              </a:solidFill>
              <a:latin typeface="+mn-ea"/>
            </a:endParaRPr>
          </a:p>
        </p:txBody>
      </p:sp>
      <p:sp>
        <p:nvSpPr>
          <p:cNvPr id="33" name="文本框 32"/>
          <p:cNvSpPr txBox="1"/>
          <p:nvPr/>
        </p:nvSpPr>
        <p:spPr>
          <a:xfrm>
            <a:off x="3986530" y="687070"/>
            <a:ext cx="4218305" cy="460375"/>
          </a:xfrm>
          <a:prstGeom prst="rect">
            <a:avLst/>
          </a:prstGeom>
          <a:noFill/>
        </p:spPr>
        <p:txBody>
          <a:bodyPr wrap="square" rtlCol="0">
            <a:spAutoFit/>
          </a:bodyPr>
          <a:lstStyle/>
          <a:p>
            <a:pPr algn="ctr"/>
            <a:r>
              <a:rPr lang="zh-CN" altLang="en-US" sz="2400" spc="600" dirty="0">
                <a:solidFill>
                  <a:srgbClr val="4C678E"/>
                </a:solidFill>
                <a:latin typeface="思源宋体 Heavy" panose="02020900000000000000" pitchFamily="18" charset="-122"/>
                <a:ea typeface="思源宋体 Heavy" panose="02020900000000000000" pitchFamily="18" charset="-122"/>
              </a:rPr>
              <a:t>端侧人脸检测模型</a:t>
            </a:r>
            <a:endParaRPr lang="zh-CN" altLang="en-US" sz="2400" spc="600" dirty="0">
              <a:solidFill>
                <a:srgbClr val="4C678E"/>
              </a:solidFill>
              <a:latin typeface="思源宋体 Heavy" panose="02020900000000000000" pitchFamily="18" charset="-122"/>
              <a:ea typeface="思源宋体 Heavy" panose="02020900000000000000" pitchFamily="18" charset="-122"/>
            </a:endParaRPr>
          </a:p>
        </p:txBody>
      </p:sp>
      <p:grpSp>
        <p:nvGrpSpPr>
          <p:cNvPr id="9" name="组合 8"/>
          <p:cNvGrpSpPr/>
          <p:nvPr/>
        </p:nvGrpSpPr>
        <p:grpSpPr>
          <a:xfrm flipV="1">
            <a:off x="2750185" y="834390"/>
            <a:ext cx="6525895" cy="99695"/>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椭圆 9"/>
          <p:cNvSpPr/>
          <p:nvPr>
            <p:custDataLst>
              <p:tags r:id="rId3"/>
            </p:custDataLst>
          </p:nvPr>
        </p:nvSpPr>
        <p:spPr>
          <a:xfrm>
            <a:off x="1452880" y="2057400"/>
            <a:ext cx="6731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fontScale="80000"/>
          </a:bodyPr>
          <a:lstStyle/>
          <a:p>
            <a:pPr algn="ctr"/>
            <a:r>
              <a:rPr lang="en-US" altLang="zh-CN" sz="2400" b="1" dirty="0">
                <a:solidFill>
                  <a:schemeClr val="bg1"/>
                </a:solidFill>
                <a:cs typeface="+mn-ea"/>
              </a:rPr>
              <a:t>01</a:t>
            </a:r>
            <a:endParaRPr lang="zh-CN" altLang="en-US" sz="2400" b="1" dirty="0">
              <a:solidFill>
                <a:schemeClr val="bg1"/>
              </a:solidFill>
              <a:cs typeface="+mn-ea"/>
            </a:endParaRPr>
          </a:p>
        </p:txBody>
      </p:sp>
      <p:sp>
        <p:nvSpPr>
          <p:cNvPr id="20" name="椭圆 19"/>
          <p:cNvSpPr/>
          <p:nvPr>
            <p:custDataLst>
              <p:tags r:id="rId4"/>
            </p:custDataLst>
          </p:nvPr>
        </p:nvSpPr>
        <p:spPr>
          <a:xfrm>
            <a:off x="4439920" y="2057400"/>
            <a:ext cx="6731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fontScale="80000"/>
          </a:bodyPr>
          <a:lstStyle/>
          <a:p>
            <a:pPr algn="ctr"/>
            <a:r>
              <a:rPr lang="en-US" altLang="zh-CN" sz="2400" b="1" dirty="0">
                <a:solidFill>
                  <a:schemeClr val="bg1"/>
                </a:solidFill>
                <a:cs typeface="+mn-ea"/>
              </a:rPr>
              <a:t>02</a:t>
            </a:r>
            <a:endParaRPr lang="zh-CN" altLang="en-US" sz="2400" b="1" dirty="0">
              <a:solidFill>
                <a:schemeClr val="bg1"/>
              </a:solidFill>
              <a:cs typeface="+mn-ea"/>
            </a:endParaRPr>
          </a:p>
        </p:txBody>
      </p:sp>
      <p:sp>
        <p:nvSpPr>
          <p:cNvPr id="27" name="矩形 26"/>
          <p:cNvSpPr/>
          <p:nvPr>
            <p:custDataLst>
              <p:tags r:id="rId5"/>
            </p:custDataLst>
          </p:nvPr>
        </p:nvSpPr>
        <p:spPr>
          <a:xfrm>
            <a:off x="975360" y="2832100"/>
            <a:ext cx="1795145" cy="461645"/>
          </a:xfrm>
          <a:prstGeom prst="rect">
            <a:avLst/>
          </a:prstGeom>
          <a:noFill/>
        </p:spPr>
        <p:txBody>
          <a:bodyPr wrap="square" lIns="0" tIns="0" rIns="0" bIns="0" rtlCol="0">
            <a:spAutoFit/>
          </a:bodyPr>
          <a:lstStyle/>
          <a:p>
            <a:pPr algn="just" hangingPunct="0">
              <a:lnSpc>
                <a:spcPct val="150000"/>
              </a:lnSpc>
            </a:pPr>
            <a:r>
              <a:rPr lang="en-US" altLang="zh-CN" sz="2000" b="1" dirty="0">
                <a:solidFill>
                  <a:srgbClr val="4C678E"/>
                </a:solidFill>
                <a:latin typeface="思源黑体 CN Bold" panose="020B0800000000000000" pitchFamily="34" charset="-122"/>
                <a:ea typeface="思源黑体 CN Bold" panose="020B0800000000000000" pitchFamily="34" charset="-122"/>
                <a:cs typeface="+mn-ea"/>
                <a:sym typeface="+mn-lt"/>
              </a:rPr>
              <a:t>Mobile</a:t>
            </a:r>
            <a:r>
              <a:rPr lang="en-US" altLang="zh-CN" sz="2000" b="1" dirty="0">
                <a:solidFill>
                  <a:srgbClr val="4C678E"/>
                </a:solidFill>
                <a:latin typeface="思源黑体 CN Bold" panose="020B0800000000000000" pitchFamily="34" charset="-122"/>
                <a:ea typeface="思源黑体 CN Bold" panose="020B0800000000000000" pitchFamily="34" charset="-122"/>
                <a:cs typeface="+mn-ea"/>
                <a:sym typeface="+mn-lt"/>
              </a:rPr>
              <a:t>Net-SSD</a:t>
            </a:r>
            <a:endParaRPr lang="en-US" altLang="zh-CN"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28" name="矩形 27"/>
          <p:cNvSpPr/>
          <p:nvPr>
            <p:custDataLst>
              <p:tags r:id="rId6"/>
            </p:custDataLst>
          </p:nvPr>
        </p:nvSpPr>
        <p:spPr>
          <a:xfrm>
            <a:off x="800735" y="3441700"/>
            <a:ext cx="2052320" cy="1705610"/>
          </a:xfrm>
          <a:prstGeom prst="rect">
            <a:avLst/>
          </a:prstGeom>
          <a:noFill/>
        </p:spPr>
        <p:txBody>
          <a:bodyPr wrap="square" lIns="0" tIns="0" rIns="0" bIns="0" rtlCol="0">
            <a:noAutofit/>
          </a:bodyPr>
          <a:lstStyle/>
          <a:p>
            <a:pPr algn="just" hangingPunct="0">
              <a:lnSpc>
                <a:spcPct val="150000"/>
              </a:lnSpc>
            </a:pP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MobileNet-SSD</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是基于</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 SSD(Single Shot MultiBox Detector) </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和</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MobileNet</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的轻量化模型。</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29" name="矩形 28"/>
          <p:cNvSpPr/>
          <p:nvPr>
            <p:custDataLst>
              <p:tags r:id="rId7"/>
            </p:custDataLst>
          </p:nvPr>
        </p:nvSpPr>
        <p:spPr>
          <a:xfrm>
            <a:off x="4213860" y="2832100"/>
            <a:ext cx="1318895" cy="461645"/>
          </a:xfrm>
          <a:prstGeom prst="rect">
            <a:avLst/>
          </a:prstGeom>
          <a:noFill/>
        </p:spPr>
        <p:txBody>
          <a:bodyPr wrap="square" lIns="0" tIns="0" rIns="0" bIns="0" rtlCol="0">
            <a:spAutoFit/>
          </a:bodyPr>
          <a:lstStyle/>
          <a:p>
            <a:pPr algn="just" hangingPunct="0">
              <a:lnSpc>
                <a:spcPct val="150000"/>
              </a:lnSpc>
            </a:pPr>
            <a:r>
              <a:rPr lang="en-US" altLang="zh-CN" sz="2000" b="1" dirty="0">
                <a:solidFill>
                  <a:srgbClr val="4C678E"/>
                </a:solidFill>
                <a:latin typeface="思源黑体 CN Bold" panose="020B0800000000000000" pitchFamily="34" charset="-122"/>
                <a:ea typeface="思源黑体 CN Bold" panose="020B0800000000000000" pitchFamily="34" charset="-122"/>
                <a:cs typeface="+mn-ea"/>
                <a:sym typeface="+mn-lt"/>
              </a:rPr>
              <a:t>BlazeFace</a:t>
            </a:r>
            <a:endParaRPr lang="en-US" altLang="zh-CN"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30" name="矩形 29"/>
          <p:cNvSpPr/>
          <p:nvPr>
            <p:custDataLst>
              <p:tags r:id="rId8"/>
            </p:custDataLst>
          </p:nvPr>
        </p:nvSpPr>
        <p:spPr>
          <a:xfrm>
            <a:off x="3822065" y="3441700"/>
            <a:ext cx="2085340" cy="1846580"/>
          </a:xfrm>
          <a:prstGeom prst="rect">
            <a:avLst/>
          </a:prstGeom>
          <a:noFill/>
        </p:spPr>
        <p:txBody>
          <a:bodyPr wrap="square" lIns="0" tIns="0" rIns="0" bIns="0" rtlCol="0">
            <a:spAutoFit/>
          </a:bodyPr>
          <a:lstStyle/>
          <a:p>
            <a:pPr algn="just" hangingPunct="0">
              <a:lnSpc>
                <a:spcPct val="150000"/>
              </a:lnSpc>
            </a:pP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BlazeFace</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是由</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Google </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提出的针对移动端优化的人脸检测模型，应用于如</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Google Meet</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等产品。</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grpSp>
        <p:nvGrpSpPr>
          <p:cNvPr id="41" name="组合 40"/>
          <p:cNvGrpSpPr/>
          <p:nvPr>
            <p:custDataLst>
              <p:tags r:id="rId9"/>
            </p:custDataLst>
          </p:nvPr>
        </p:nvGrpSpPr>
        <p:grpSpPr>
          <a:xfrm>
            <a:off x="3202940" y="3162300"/>
            <a:ext cx="243205" cy="1003300"/>
            <a:chOff x="863600" y="3403600"/>
            <a:chExt cx="203200" cy="1460500"/>
          </a:xfrm>
        </p:grpSpPr>
        <p:cxnSp>
          <p:nvCxnSpPr>
            <p:cNvPr id="42" name="直接连接符 41"/>
            <p:cNvCxnSpPr/>
            <p:nvPr>
              <p:custDataLst>
                <p:tags r:id="rId10"/>
              </p:custDataLst>
            </p:nvPr>
          </p:nvCxnSpPr>
          <p:spPr>
            <a:xfrm>
              <a:off x="990600" y="3403600"/>
              <a:ext cx="0" cy="4064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3" name="直接连接符 42"/>
            <p:cNvCxnSpPr/>
            <p:nvPr>
              <p:custDataLst>
                <p:tags r:id="rId11"/>
              </p:custDataLst>
            </p:nvPr>
          </p:nvCxnSpPr>
          <p:spPr>
            <a:xfrm>
              <a:off x="1066800" y="4178300"/>
              <a:ext cx="0" cy="317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4" name="直接连接符 43"/>
            <p:cNvCxnSpPr/>
            <p:nvPr>
              <p:custDataLst>
                <p:tags r:id="rId12"/>
              </p:custDataLst>
            </p:nvPr>
          </p:nvCxnSpPr>
          <p:spPr>
            <a:xfrm>
              <a:off x="863600" y="4038600"/>
              <a:ext cx="0" cy="825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
        <p:nvSpPr>
          <p:cNvPr id="37" name="矩形: 圆角 10"/>
          <p:cNvSpPr/>
          <p:nvPr>
            <p:custDataLst>
              <p:tags r:id="rId13"/>
            </p:custDataLst>
          </p:nvPr>
        </p:nvSpPr>
        <p:spPr>
          <a:xfrm>
            <a:off x="6282690" y="2463800"/>
            <a:ext cx="2481580" cy="3194685"/>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矩形: 圆角 23"/>
          <p:cNvSpPr/>
          <p:nvPr>
            <p:custDataLst>
              <p:tags r:id="rId14"/>
            </p:custDataLst>
          </p:nvPr>
        </p:nvSpPr>
        <p:spPr>
          <a:xfrm>
            <a:off x="9276080" y="2463800"/>
            <a:ext cx="2481580" cy="3194685"/>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custDataLst>
              <p:tags r:id="rId15"/>
            </p:custDataLst>
          </p:nvPr>
        </p:nvSpPr>
        <p:spPr>
          <a:xfrm>
            <a:off x="7176135" y="2057400"/>
            <a:ext cx="6731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fontScale="80000"/>
          </a:bodyPr>
          <a:p>
            <a:pPr algn="ctr"/>
            <a:r>
              <a:rPr lang="en-US" altLang="zh-CN" sz="2400" b="1" dirty="0">
                <a:solidFill>
                  <a:schemeClr val="bg1"/>
                </a:solidFill>
                <a:cs typeface="+mn-ea"/>
              </a:rPr>
              <a:t>03</a:t>
            </a:r>
            <a:endParaRPr lang="zh-CN" altLang="en-US" sz="2400" b="1" dirty="0">
              <a:solidFill>
                <a:schemeClr val="bg1"/>
              </a:solidFill>
              <a:cs typeface="+mn-ea"/>
            </a:endParaRPr>
          </a:p>
        </p:txBody>
      </p:sp>
      <p:sp>
        <p:nvSpPr>
          <p:cNvPr id="40" name="椭圆 39"/>
          <p:cNvSpPr/>
          <p:nvPr>
            <p:custDataLst>
              <p:tags r:id="rId16"/>
            </p:custDataLst>
          </p:nvPr>
        </p:nvSpPr>
        <p:spPr>
          <a:xfrm>
            <a:off x="10163175" y="2057400"/>
            <a:ext cx="6731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fontScale="80000"/>
          </a:bodyPr>
          <a:p>
            <a:pPr algn="ctr"/>
            <a:r>
              <a:rPr lang="en-US" altLang="zh-CN" sz="2400" b="1" dirty="0">
                <a:solidFill>
                  <a:schemeClr val="bg1"/>
                </a:solidFill>
                <a:cs typeface="+mn-ea"/>
              </a:rPr>
              <a:t>04</a:t>
            </a:r>
            <a:endParaRPr lang="zh-CN" altLang="en-US" sz="2400" b="1" dirty="0">
              <a:solidFill>
                <a:schemeClr val="bg1"/>
              </a:solidFill>
              <a:cs typeface="+mn-ea"/>
            </a:endParaRPr>
          </a:p>
        </p:txBody>
      </p:sp>
      <p:sp>
        <p:nvSpPr>
          <p:cNvPr id="49" name="矩形 48"/>
          <p:cNvSpPr/>
          <p:nvPr>
            <p:custDataLst>
              <p:tags r:id="rId17"/>
            </p:custDataLst>
          </p:nvPr>
        </p:nvSpPr>
        <p:spPr>
          <a:xfrm>
            <a:off x="6921500" y="2832100"/>
            <a:ext cx="1538605" cy="461645"/>
          </a:xfrm>
          <a:prstGeom prst="rect">
            <a:avLst/>
          </a:prstGeom>
          <a:noFill/>
        </p:spPr>
        <p:txBody>
          <a:bodyPr wrap="square" lIns="0" tIns="0" rIns="0" bIns="0" rtlCol="0">
            <a:spAutoFit/>
          </a:bodyPr>
          <a:p>
            <a:pPr algn="just" hangingPunct="0">
              <a:lnSpc>
                <a:spcPct val="150000"/>
              </a:lnSpc>
            </a:pPr>
            <a:r>
              <a:rPr lang="en-US" altLang="zh-CN" sz="2000" b="1" dirty="0">
                <a:solidFill>
                  <a:srgbClr val="4C678E"/>
                </a:solidFill>
                <a:latin typeface="思源黑体 CN Bold" panose="020B0800000000000000" pitchFamily="34" charset="-122"/>
                <a:ea typeface="思源黑体 CN Bold" panose="020B0800000000000000" pitchFamily="34" charset="-122"/>
                <a:cs typeface="+mn-ea"/>
                <a:sym typeface="+mn-lt"/>
              </a:rPr>
              <a:t>RetinaFace</a:t>
            </a:r>
            <a:endParaRPr lang="en-US" altLang="zh-CN"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51" name="矩形 50"/>
          <p:cNvSpPr/>
          <p:nvPr>
            <p:custDataLst>
              <p:tags r:id="rId18"/>
            </p:custDataLst>
          </p:nvPr>
        </p:nvSpPr>
        <p:spPr>
          <a:xfrm>
            <a:off x="6546215" y="3442970"/>
            <a:ext cx="1951990" cy="1689100"/>
          </a:xfrm>
          <a:prstGeom prst="rect">
            <a:avLst/>
          </a:prstGeom>
          <a:noFill/>
        </p:spPr>
        <p:txBody>
          <a:bodyPr wrap="square" lIns="0" tIns="0" rIns="0" bIns="0" rtlCol="0">
            <a:noAutofit/>
          </a:bodyPr>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RetinaFace是一种高精度人脸检测器，设计灵感来自</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 RetinaNet，同时支持五官关键点检测。</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52" name="矩形 51"/>
          <p:cNvSpPr/>
          <p:nvPr>
            <p:custDataLst>
              <p:tags r:id="rId19"/>
            </p:custDataLst>
          </p:nvPr>
        </p:nvSpPr>
        <p:spPr>
          <a:xfrm>
            <a:off x="9933940" y="2832100"/>
            <a:ext cx="1353820" cy="461645"/>
          </a:xfrm>
          <a:prstGeom prst="rect">
            <a:avLst/>
          </a:prstGeom>
          <a:noFill/>
        </p:spPr>
        <p:txBody>
          <a:bodyPr wrap="square" lIns="0" tIns="0" rIns="0" bIns="0" rtlCol="0">
            <a:spAutoFit/>
          </a:bodyPr>
          <a:p>
            <a:pPr algn="just" hangingPunct="0">
              <a:lnSpc>
                <a:spcPct val="150000"/>
              </a:lnSpc>
            </a:pPr>
            <a:r>
              <a:rPr lang="en-US" altLang="zh-CN" sz="2000" b="1" dirty="0">
                <a:solidFill>
                  <a:srgbClr val="4C678E"/>
                </a:solidFill>
                <a:latin typeface="思源黑体 CN Bold" panose="020B0800000000000000" pitchFamily="34" charset="-122"/>
                <a:ea typeface="思源黑体 CN Bold" panose="020B0800000000000000" pitchFamily="34" charset="-122"/>
                <a:cs typeface="+mn-ea"/>
                <a:sym typeface="+mn-lt"/>
              </a:rPr>
              <a:t>yolov5face</a:t>
            </a:r>
            <a:endParaRPr lang="en-US" altLang="zh-CN"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53" name="矩形 52"/>
          <p:cNvSpPr/>
          <p:nvPr>
            <p:custDataLst>
              <p:tags r:id="rId20"/>
            </p:custDataLst>
          </p:nvPr>
        </p:nvSpPr>
        <p:spPr>
          <a:xfrm>
            <a:off x="9412605" y="3442970"/>
            <a:ext cx="2190750" cy="2215515"/>
          </a:xfrm>
          <a:prstGeom prst="rect">
            <a:avLst/>
          </a:prstGeom>
          <a:noFill/>
        </p:spPr>
        <p:txBody>
          <a:bodyPr wrap="square" lIns="0" tIns="0" rIns="0" bIns="0" rtlCol="0">
            <a:noAutofit/>
          </a:bodyPr>
          <a:p>
            <a:pPr algn="just" hangingPunct="0">
              <a:lnSpc>
                <a:spcPct val="150000"/>
              </a:lnSpc>
            </a:pP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YOLOv5Face</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是基于</a:t>
            </a: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 YOLOv5</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优化而来的人脸检测模型，通过调整特定任务的检测头和标签定义，专注于人脸检测任务。</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grpSp>
        <p:nvGrpSpPr>
          <p:cNvPr id="54" name="组合 53"/>
          <p:cNvGrpSpPr/>
          <p:nvPr>
            <p:custDataLst>
              <p:tags r:id="rId21"/>
            </p:custDataLst>
          </p:nvPr>
        </p:nvGrpSpPr>
        <p:grpSpPr>
          <a:xfrm>
            <a:off x="8926195" y="3162300"/>
            <a:ext cx="243205" cy="1003300"/>
            <a:chOff x="863600" y="3403600"/>
            <a:chExt cx="203200" cy="1460500"/>
          </a:xfrm>
        </p:grpSpPr>
        <p:cxnSp>
          <p:nvCxnSpPr>
            <p:cNvPr id="55" name="直接连接符 54"/>
            <p:cNvCxnSpPr/>
            <p:nvPr>
              <p:custDataLst>
                <p:tags r:id="rId22"/>
              </p:custDataLst>
            </p:nvPr>
          </p:nvCxnSpPr>
          <p:spPr>
            <a:xfrm>
              <a:off x="990600" y="3403600"/>
              <a:ext cx="0" cy="4064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56" name="直接连接符 55"/>
            <p:cNvCxnSpPr/>
            <p:nvPr>
              <p:custDataLst>
                <p:tags r:id="rId23"/>
              </p:custDataLst>
            </p:nvPr>
          </p:nvCxnSpPr>
          <p:spPr>
            <a:xfrm>
              <a:off x="1066800" y="4178300"/>
              <a:ext cx="0" cy="317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57" name="直接连接符 56"/>
            <p:cNvCxnSpPr/>
            <p:nvPr>
              <p:custDataLst>
                <p:tags r:id="rId24"/>
              </p:custDataLst>
            </p:nvPr>
          </p:nvCxnSpPr>
          <p:spPr>
            <a:xfrm>
              <a:off x="863600" y="4038600"/>
              <a:ext cx="0" cy="825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childTnLst>
                          </p:cTn>
                        </p:par>
                        <p:par>
                          <p:cTn id="38" fill="hold">
                            <p:stCondLst>
                              <p:cond delay="2000"/>
                            </p:stCondLst>
                            <p:childTnLst>
                              <p:par>
                                <p:cTn id="39" presetID="53" presetClass="entr" presetSubtype="16"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p:cTn id="41" dur="500" fill="hold"/>
                                        <p:tgtEl>
                                          <p:spTgt spid="24"/>
                                        </p:tgtEl>
                                        <p:attrNameLst>
                                          <p:attrName>ppt_w</p:attrName>
                                        </p:attrNameLst>
                                      </p:cBhvr>
                                      <p:tavLst>
                                        <p:tav tm="0">
                                          <p:val>
                                            <p:fltVal val="0"/>
                                          </p:val>
                                        </p:tav>
                                        <p:tav tm="100000">
                                          <p:val>
                                            <p:strVal val="#ppt_w"/>
                                          </p:val>
                                        </p:tav>
                                      </p:tavLst>
                                    </p:anim>
                                    <p:anim calcmode="lin" valueType="num">
                                      <p:cBhvr>
                                        <p:cTn id="42" dur="500" fill="hold"/>
                                        <p:tgtEl>
                                          <p:spTgt spid="24"/>
                                        </p:tgtEl>
                                        <p:attrNameLst>
                                          <p:attrName>ppt_h</p:attrName>
                                        </p:attrNameLst>
                                      </p:cBhvr>
                                      <p:tavLst>
                                        <p:tav tm="0">
                                          <p:val>
                                            <p:fltVal val="0"/>
                                          </p:val>
                                        </p:tav>
                                        <p:tav tm="100000">
                                          <p:val>
                                            <p:strVal val="#ppt_h"/>
                                          </p:val>
                                        </p:tav>
                                      </p:tavLst>
                                    </p:anim>
                                    <p:animEffect transition="in" filter="fade">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p:cTn id="48" dur="500" fill="hold"/>
                                        <p:tgtEl>
                                          <p:spTgt spid="27"/>
                                        </p:tgtEl>
                                        <p:attrNameLst>
                                          <p:attrName>ppt_w</p:attrName>
                                        </p:attrNameLst>
                                      </p:cBhvr>
                                      <p:tavLst>
                                        <p:tav tm="0">
                                          <p:val>
                                            <p:fltVal val="0"/>
                                          </p:val>
                                        </p:tav>
                                        <p:tav tm="100000">
                                          <p:val>
                                            <p:strVal val="#ppt_w"/>
                                          </p:val>
                                        </p:tav>
                                      </p:tavLst>
                                    </p:anim>
                                    <p:anim calcmode="lin" valueType="num">
                                      <p:cBhvr>
                                        <p:cTn id="49" dur="500" fill="hold"/>
                                        <p:tgtEl>
                                          <p:spTgt spid="27"/>
                                        </p:tgtEl>
                                        <p:attrNameLst>
                                          <p:attrName>ppt_h</p:attrName>
                                        </p:attrNameLst>
                                      </p:cBhvr>
                                      <p:tavLst>
                                        <p:tav tm="0">
                                          <p:val>
                                            <p:fltVal val="0"/>
                                          </p:val>
                                        </p:tav>
                                        <p:tav tm="100000">
                                          <p:val>
                                            <p:strVal val="#ppt_h"/>
                                          </p:val>
                                        </p:tav>
                                      </p:tavLst>
                                    </p:anim>
                                    <p:animEffect transition="in" filter="fade">
                                      <p:cBhvr>
                                        <p:cTn id="50" dur="500"/>
                                        <p:tgtEl>
                                          <p:spTgt spid="27"/>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29"/>
                                        </p:tgtEl>
                                        <p:attrNameLst>
                                          <p:attrName>style.visibility</p:attrName>
                                        </p:attrNameLst>
                                      </p:cBhvr>
                                      <p:to>
                                        <p:strVal val="visible"/>
                                      </p:to>
                                    </p:set>
                                    <p:anim calcmode="lin" valueType="num">
                                      <p:cBhvr>
                                        <p:cTn id="60" dur="500" fill="hold"/>
                                        <p:tgtEl>
                                          <p:spTgt spid="29"/>
                                        </p:tgtEl>
                                        <p:attrNameLst>
                                          <p:attrName>ppt_w</p:attrName>
                                        </p:attrNameLst>
                                      </p:cBhvr>
                                      <p:tavLst>
                                        <p:tav tm="0">
                                          <p:val>
                                            <p:fltVal val="0"/>
                                          </p:val>
                                        </p:tav>
                                        <p:tav tm="100000">
                                          <p:val>
                                            <p:strVal val="#ppt_w"/>
                                          </p:val>
                                        </p:tav>
                                      </p:tavLst>
                                    </p:anim>
                                    <p:anim calcmode="lin" valueType="num">
                                      <p:cBhvr>
                                        <p:cTn id="61" dur="500" fill="hold"/>
                                        <p:tgtEl>
                                          <p:spTgt spid="29"/>
                                        </p:tgtEl>
                                        <p:attrNameLst>
                                          <p:attrName>ppt_h</p:attrName>
                                        </p:attrNameLst>
                                      </p:cBhvr>
                                      <p:tavLst>
                                        <p:tav tm="0">
                                          <p:val>
                                            <p:fltVal val="0"/>
                                          </p:val>
                                        </p:tav>
                                        <p:tav tm="100000">
                                          <p:val>
                                            <p:strVal val="#ppt_h"/>
                                          </p:val>
                                        </p:tav>
                                      </p:tavLst>
                                    </p:anim>
                                    <p:animEffect transition="in" filter="fade">
                                      <p:cBhvr>
                                        <p:cTn id="62" dur="500"/>
                                        <p:tgtEl>
                                          <p:spTgt spid="29"/>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Effect transition="in" filter="fade">
                                      <p:cBhvr>
                                        <p:cTn id="67" dur="500"/>
                                        <p:tgtEl>
                                          <p:spTgt spid="30"/>
                                        </p:tgtEl>
                                      </p:cBhvr>
                                    </p:animEffect>
                                  </p:childTnLst>
                                </p:cTn>
                              </p:par>
                            </p:childTnLst>
                          </p:cTn>
                        </p:par>
                        <p:par>
                          <p:cTn id="68" fill="hold">
                            <p:stCondLst>
                              <p:cond delay="500"/>
                            </p:stCondLst>
                            <p:childTnLst>
                              <p:par>
                                <p:cTn id="69" presetID="42" presetClass="entr" presetSubtype="0" fill="hold"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1000"/>
                                        <p:tgtEl>
                                          <p:spTgt spid="41"/>
                                        </p:tgtEl>
                                      </p:cBhvr>
                                    </p:animEffect>
                                    <p:anim calcmode="lin" valueType="num">
                                      <p:cBhvr>
                                        <p:cTn id="72" dur="1000" fill="hold"/>
                                        <p:tgtEl>
                                          <p:spTgt spid="41"/>
                                        </p:tgtEl>
                                        <p:attrNameLst>
                                          <p:attrName>ppt_x</p:attrName>
                                        </p:attrNameLst>
                                      </p:cBhvr>
                                      <p:tavLst>
                                        <p:tav tm="0">
                                          <p:val>
                                            <p:strVal val="#ppt_x"/>
                                          </p:val>
                                        </p:tav>
                                        <p:tav tm="100000">
                                          <p:val>
                                            <p:strVal val="#ppt_x"/>
                                          </p:val>
                                        </p:tav>
                                      </p:tavLst>
                                    </p:anim>
                                    <p:anim calcmode="lin" valueType="num">
                                      <p:cBhvr>
                                        <p:cTn id="73" dur="1000" fill="hold"/>
                                        <p:tgtEl>
                                          <p:spTgt spid="41"/>
                                        </p:tgtEl>
                                        <p:attrNameLst>
                                          <p:attrName>ppt_y</p:attrName>
                                        </p:attrNameLst>
                                      </p:cBhvr>
                                      <p:tavLst>
                                        <p:tav tm="0">
                                          <p:val>
                                            <p:strVal val="#ppt_y+.1"/>
                                          </p:val>
                                        </p:tav>
                                        <p:tav tm="100000">
                                          <p:val>
                                            <p:strVal val="#ppt_y"/>
                                          </p:val>
                                        </p:tav>
                                      </p:tavLst>
                                    </p:anim>
                                  </p:childTnLst>
                                </p:cTn>
                              </p:par>
                            </p:childTnLst>
                          </p:cTn>
                        </p:par>
                        <p:par>
                          <p:cTn id="74" fill="hold">
                            <p:stCondLst>
                              <p:cond delay="1500"/>
                            </p:stCondLst>
                            <p:childTnLst>
                              <p:par>
                                <p:cTn id="75" presetID="53" presetClass="entr" presetSubtype="16" fill="hold" grpId="0" nodeType="afterEffect">
                                  <p:stCondLst>
                                    <p:cond delay="0"/>
                                  </p:stCondLst>
                                  <p:childTnLst>
                                    <p:set>
                                      <p:cBhvr>
                                        <p:cTn id="76" dur="1" fill="hold">
                                          <p:stCondLst>
                                            <p:cond delay="0"/>
                                          </p:stCondLst>
                                        </p:cTn>
                                        <p:tgtEl>
                                          <p:spTgt spid="39"/>
                                        </p:tgtEl>
                                        <p:attrNameLst>
                                          <p:attrName>style.visibility</p:attrName>
                                        </p:attrNameLst>
                                      </p:cBhvr>
                                      <p:to>
                                        <p:strVal val="visible"/>
                                      </p:to>
                                    </p:set>
                                    <p:anim calcmode="lin" valueType="num">
                                      <p:cBhvr>
                                        <p:cTn id="77" dur="500" fill="hold"/>
                                        <p:tgtEl>
                                          <p:spTgt spid="39"/>
                                        </p:tgtEl>
                                        <p:attrNameLst>
                                          <p:attrName>ppt_w</p:attrName>
                                        </p:attrNameLst>
                                      </p:cBhvr>
                                      <p:tavLst>
                                        <p:tav tm="0">
                                          <p:val>
                                            <p:fltVal val="0"/>
                                          </p:val>
                                        </p:tav>
                                        <p:tav tm="100000">
                                          <p:val>
                                            <p:strVal val="#ppt_w"/>
                                          </p:val>
                                        </p:tav>
                                      </p:tavLst>
                                    </p:anim>
                                    <p:anim calcmode="lin" valueType="num">
                                      <p:cBhvr>
                                        <p:cTn id="78" dur="500" fill="hold"/>
                                        <p:tgtEl>
                                          <p:spTgt spid="39"/>
                                        </p:tgtEl>
                                        <p:attrNameLst>
                                          <p:attrName>ppt_h</p:attrName>
                                        </p:attrNameLst>
                                      </p:cBhvr>
                                      <p:tavLst>
                                        <p:tav tm="0">
                                          <p:val>
                                            <p:fltVal val="0"/>
                                          </p:val>
                                        </p:tav>
                                        <p:tav tm="100000">
                                          <p:val>
                                            <p:strVal val="#ppt_h"/>
                                          </p:val>
                                        </p:tav>
                                      </p:tavLst>
                                    </p:anim>
                                    <p:animEffect transition="in" filter="fade">
                                      <p:cBhvr>
                                        <p:cTn id="79" dur="500"/>
                                        <p:tgtEl>
                                          <p:spTgt spid="39"/>
                                        </p:tgtEl>
                                      </p:cBhvr>
                                    </p:animEffect>
                                  </p:childTnLst>
                                </p:cTn>
                              </p:par>
                            </p:childTnLst>
                          </p:cTn>
                        </p:par>
                        <p:par>
                          <p:cTn id="80" fill="hold">
                            <p:stCondLst>
                              <p:cond delay="2000"/>
                            </p:stCondLst>
                            <p:childTnLst>
                              <p:par>
                                <p:cTn id="81" presetID="53" presetClass="entr" presetSubtype="16" fill="hold" grpId="0" nodeType="afterEffect">
                                  <p:stCondLst>
                                    <p:cond delay="0"/>
                                  </p:stCondLst>
                                  <p:childTnLst>
                                    <p:set>
                                      <p:cBhvr>
                                        <p:cTn id="82" dur="1" fill="hold">
                                          <p:stCondLst>
                                            <p:cond delay="0"/>
                                          </p:stCondLst>
                                        </p:cTn>
                                        <p:tgtEl>
                                          <p:spTgt spid="37"/>
                                        </p:tgtEl>
                                        <p:attrNameLst>
                                          <p:attrName>style.visibility</p:attrName>
                                        </p:attrNameLst>
                                      </p:cBhvr>
                                      <p:to>
                                        <p:strVal val="visible"/>
                                      </p:to>
                                    </p:set>
                                    <p:anim calcmode="lin" valueType="num">
                                      <p:cBhvr>
                                        <p:cTn id="83" dur="500" fill="hold"/>
                                        <p:tgtEl>
                                          <p:spTgt spid="37"/>
                                        </p:tgtEl>
                                        <p:attrNameLst>
                                          <p:attrName>ppt_w</p:attrName>
                                        </p:attrNameLst>
                                      </p:cBhvr>
                                      <p:tavLst>
                                        <p:tav tm="0">
                                          <p:val>
                                            <p:fltVal val="0"/>
                                          </p:val>
                                        </p:tav>
                                        <p:tav tm="100000">
                                          <p:val>
                                            <p:strVal val="#ppt_w"/>
                                          </p:val>
                                        </p:tav>
                                      </p:tavLst>
                                    </p:anim>
                                    <p:anim calcmode="lin" valueType="num">
                                      <p:cBhvr>
                                        <p:cTn id="84" dur="500" fill="hold"/>
                                        <p:tgtEl>
                                          <p:spTgt spid="37"/>
                                        </p:tgtEl>
                                        <p:attrNameLst>
                                          <p:attrName>ppt_h</p:attrName>
                                        </p:attrNameLst>
                                      </p:cBhvr>
                                      <p:tavLst>
                                        <p:tav tm="0">
                                          <p:val>
                                            <p:fltVal val="0"/>
                                          </p:val>
                                        </p:tav>
                                        <p:tav tm="100000">
                                          <p:val>
                                            <p:strVal val="#ppt_h"/>
                                          </p:val>
                                        </p:tav>
                                      </p:tavLst>
                                    </p:anim>
                                    <p:animEffect transition="in" filter="fade">
                                      <p:cBhvr>
                                        <p:cTn id="85" dur="500"/>
                                        <p:tgtEl>
                                          <p:spTgt spid="37"/>
                                        </p:tgtEl>
                                      </p:cBhvr>
                                    </p:animEffect>
                                  </p:childTnLst>
                                </p:cTn>
                              </p:par>
                            </p:childTnLst>
                          </p:cTn>
                        </p:par>
                        <p:par>
                          <p:cTn id="86" fill="hold">
                            <p:stCondLst>
                              <p:cond delay="2500"/>
                            </p:stCondLst>
                            <p:childTnLst>
                              <p:par>
                                <p:cTn id="87" presetID="53" presetClass="entr" presetSubtype="16" fill="hold" grpId="0" nodeType="afterEffect">
                                  <p:stCondLst>
                                    <p:cond delay="0"/>
                                  </p:stCondLst>
                                  <p:childTnLst>
                                    <p:set>
                                      <p:cBhvr>
                                        <p:cTn id="88" dur="1" fill="hold">
                                          <p:stCondLst>
                                            <p:cond delay="0"/>
                                          </p:stCondLst>
                                        </p:cTn>
                                        <p:tgtEl>
                                          <p:spTgt spid="40"/>
                                        </p:tgtEl>
                                        <p:attrNameLst>
                                          <p:attrName>style.visibility</p:attrName>
                                        </p:attrNameLst>
                                      </p:cBhvr>
                                      <p:to>
                                        <p:strVal val="visible"/>
                                      </p:to>
                                    </p:set>
                                    <p:anim calcmode="lin" valueType="num">
                                      <p:cBhvr>
                                        <p:cTn id="89" dur="500" fill="hold"/>
                                        <p:tgtEl>
                                          <p:spTgt spid="40"/>
                                        </p:tgtEl>
                                        <p:attrNameLst>
                                          <p:attrName>ppt_w</p:attrName>
                                        </p:attrNameLst>
                                      </p:cBhvr>
                                      <p:tavLst>
                                        <p:tav tm="0">
                                          <p:val>
                                            <p:fltVal val="0"/>
                                          </p:val>
                                        </p:tav>
                                        <p:tav tm="100000">
                                          <p:val>
                                            <p:strVal val="#ppt_w"/>
                                          </p:val>
                                        </p:tav>
                                      </p:tavLst>
                                    </p:anim>
                                    <p:anim calcmode="lin" valueType="num">
                                      <p:cBhvr>
                                        <p:cTn id="90" dur="500" fill="hold"/>
                                        <p:tgtEl>
                                          <p:spTgt spid="40"/>
                                        </p:tgtEl>
                                        <p:attrNameLst>
                                          <p:attrName>ppt_h</p:attrName>
                                        </p:attrNameLst>
                                      </p:cBhvr>
                                      <p:tavLst>
                                        <p:tav tm="0">
                                          <p:val>
                                            <p:fltVal val="0"/>
                                          </p:val>
                                        </p:tav>
                                        <p:tav tm="100000">
                                          <p:val>
                                            <p:strVal val="#ppt_h"/>
                                          </p:val>
                                        </p:tav>
                                      </p:tavLst>
                                    </p:anim>
                                    <p:animEffect transition="in" filter="fade">
                                      <p:cBhvr>
                                        <p:cTn id="91" dur="500"/>
                                        <p:tgtEl>
                                          <p:spTgt spid="40"/>
                                        </p:tgtEl>
                                      </p:cBhvr>
                                    </p:animEffect>
                                  </p:childTnLst>
                                </p:cTn>
                              </p:par>
                            </p:childTnLst>
                          </p:cTn>
                        </p:par>
                        <p:par>
                          <p:cTn id="92" fill="hold">
                            <p:stCondLst>
                              <p:cond delay="3000"/>
                            </p:stCondLst>
                            <p:childTnLst>
                              <p:par>
                                <p:cTn id="93" presetID="53" presetClass="entr" presetSubtype="16" fill="hold" grpId="0" nodeType="afterEffect">
                                  <p:stCondLst>
                                    <p:cond delay="0"/>
                                  </p:stCondLst>
                                  <p:childTnLst>
                                    <p:set>
                                      <p:cBhvr>
                                        <p:cTn id="94" dur="1" fill="hold">
                                          <p:stCondLst>
                                            <p:cond delay="0"/>
                                          </p:stCondLst>
                                        </p:cTn>
                                        <p:tgtEl>
                                          <p:spTgt spid="38"/>
                                        </p:tgtEl>
                                        <p:attrNameLst>
                                          <p:attrName>style.visibility</p:attrName>
                                        </p:attrNameLst>
                                      </p:cBhvr>
                                      <p:to>
                                        <p:strVal val="visible"/>
                                      </p:to>
                                    </p:set>
                                    <p:anim calcmode="lin" valueType="num">
                                      <p:cBhvr>
                                        <p:cTn id="95" dur="500" fill="hold"/>
                                        <p:tgtEl>
                                          <p:spTgt spid="38"/>
                                        </p:tgtEl>
                                        <p:attrNameLst>
                                          <p:attrName>ppt_w</p:attrName>
                                        </p:attrNameLst>
                                      </p:cBhvr>
                                      <p:tavLst>
                                        <p:tav tm="0">
                                          <p:val>
                                            <p:fltVal val="0"/>
                                          </p:val>
                                        </p:tav>
                                        <p:tav tm="100000">
                                          <p:val>
                                            <p:strVal val="#ppt_w"/>
                                          </p:val>
                                        </p:tav>
                                      </p:tavLst>
                                    </p:anim>
                                    <p:anim calcmode="lin" valueType="num">
                                      <p:cBhvr>
                                        <p:cTn id="96" dur="500" fill="hold"/>
                                        <p:tgtEl>
                                          <p:spTgt spid="38"/>
                                        </p:tgtEl>
                                        <p:attrNameLst>
                                          <p:attrName>ppt_h</p:attrName>
                                        </p:attrNameLst>
                                      </p:cBhvr>
                                      <p:tavLst>
                                        <p:tav tm="0">
                                          <p:val>
                                            <p:fltVal val="0"/>
                                          </p:val>
                                        </p:tav>
                                        <p:tav tm="100000">
                                          <p:val>
                                            <p:strVal val="#ppt_h"/>
                                          </p:val>
                                        </p:tav>
                                      </p:tavLst>
                                    </p:anim>
                                    <p:animEffect transition="in" filter="fade">
                                      <p:cBhvr>
                                        <p:cTn id="97" dur="500"/>
                                        <p:tgtEl>
                                          <p:spTgt spid="38"/>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grpId="0" nodeType="clickEffect">
                                  <p:stCondLst>
                                    <p:cond delay="0"/>
                                  </p:stCondLst>
                                  <p:childTnLst>
                                    <p:set>
                                      <p:cBhvr>
                                        <p:cTn id="101" dur="1" fill="hold">
                                          <p:stCondLst>
                                            <p:cond delay="0"/>
                                          </p:stCondLst>
                                        </p:cTn>
                                        <p:tgtEl>
                                          <p:spTgt spid="49"/>
                                        </p:tgtEl>
                                        <p:attrNameLst>
                                          <p:attrName>style.visibility</p:attrName>
                                        </p:attrNameLst>
                                      </p:cBhvr>
                                      <p:to>
                                        <p:strVal val="visible"/>
                                      </p:to>
                                    </p:set>
                                    <p:anim calcmode="lin" valueType="num">
                                      <p:cBhvr>
                                        <p:cTn id="102" dur="500" fill="hold"/>
                                        <p:tgtEl>
                                          <p:spTgt spid="49"/>
                                        </p:tgtEl>
                                        <p:attrNameLst>
                                          <p:attrName>ppt_w</p:attrName>
                                        </p:attrNameLst>
                                      </p:cBhvr>
                                      <p:tavLst>
                                        <p:tav tm="0">
                                          <p:val>
                                            <p:fltVal val="0"/>
                                          </p:val>
                                        </p:tav>
                                        <p:tav tm="100000">
                                          <p:val>
                                            <p:strVal val="#ppt_w"/>
                                          </p:val>
                                        </p:tav>
                                      </p:tavLst>
                                    </p:anim>
                                    <p:anim calcmode="lin" valueType="num">
                                      <p:cBhvr>
                                        <p:cTn id="103" dur="500" fill="hold"/>
                                        <p:tgtEl>
                                          <p:spTgt spid="49"/>
                                        </p:tgtEl>
                                        <p:attrNameLst>
                                          <p:attrName>ppt_h</p:attrName>
                                        </p:attrNameLst>
                                      </p:cBhvr>
                                      <p:tavLst>
                                        <p:tav tm="0">
                                          <p:val>
                                            <p:fltVal val="0"/>
                                          </p:val>
                                        </p:tav>
                                        <p:tav tm="100000">
                                          <p:val>
                                            <p:strVal val="#ppt_h"/>
                                          </p:val>
                                        </p:tav>
                                      </p:tavLst>
                                    </p:anim>
                                    <p:animEffect transition="in" filter="fade">
                                      <p:cBhvr>
                                        <p:cTn id="104" dur="500"/>
                                        <p:tgtEl>
                                          <p:spTgt spid="49"/>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51"/>
                                        </p:tgtEl>
                                        <p:attrNameLst>
                                          <p:attrName>style.visibility</p:attrName>
                                        </p:attrNameLst>
                                      </p:cBhvr>
                                      <p:to>
                                        <p:strVal val="visible"/>
                                      </p:to>
                                    </p:set>
                                    <p:anim calcmode="lin" valueType="num">
                                      <p:cBhvr>
                                        <p:cTn id="107" dur="500" fill="hold"/>
                                        <p:tgtEl>
                                          <p:spTgt spid="51"/>
                                        </p:tgtEl>
                                        <p:attrNameLst>
                                          <p:attrName>ppt_w</p:attrName>
                                        </p:attrNameLst>
                                      </p:cBhvr>
                                      <p:tavLst>
                                        <p:tav tm="0">
                                          <p:val>
                                            <p:fltVal val="0"/>
                                          </p:val>
                                        </p:tav>
                                        <p:tav tm="100000">
                                          <p:val>
                                            <p:strVal val="#ppt_w"/>
                                          </p:val>
                                        </p:tav>
                                      </p:tavLst>
                                    </p:anim>
                                    <p:anim calcmode="lin" valueType="num">
                                      <p:cBhvr>
                                        <p:cTn id="108" dur="500" fill="hold"/>
                                        <p:tgtEl>
                                          <p:spTgt spid="51"/>
                                        </p:tgtEl>
                                        <p:attrNameLst>
                                          <p:attrName>ppt_h</p:attrName>
                                        </p:attrNameLst>
                                      </p:cBhvr>
                                      <p:tavLst>
                                        <p:tav tm="0">
                                          <p:val>
                                            <p:fltVal val="0"/>
                                          </p:val>
                                        </p:tav>
                                        <p:tav tm="100000">
                                          <p:val>
                                            <p:strVal val="#ppt_h"/>
                                          </p:val>
                                        </p:tav>
                                      </p:tavLst>
                                    </p:anim>
                                    <p:animEffect transition="in" filter="fade">
                                      <p:cBhvr>
                                        <p:cTn id="109" dur="500"/>
                                        <p:tgtEl>
                                          <p:spTgt spid="51"/>
                                        </p:tgtEl>
                                      </p:cBhvr>
                                    </p:animEffect>
                                  </p:childTnLst>
                                </p:cTn>
                              </p:par>
                            </p:childTnLst>
                          </p:cTn>
                        </p:par>
                      </p:childTnLst>
                    </p:cTn>
                  </p:par>
                  <p:par>
                    <p:cTn id="110" fill="hold">
                      <p:stCondLst>
                        <p:cond delay="indefinite"/>
                      </p:stCondLst>
                      <p:childTnLst>
                        <p:par>
                          <p:cTn id="111" fill="hold">
                            <p:stCondLst>
                              <p:cond delay="0"/>
                            </p:stCondLst>
                            <p:childTnLst>
                              <p:par>
                                <p:cTn id="112" presetID="53" presetClass="entr" presetSubtype="16" fill="hold" grpId="0" nodeType="clickEffect">
                                  <p:stCondLst>
                                    <p:cond delay="0"/>
                                  </p:stCondLst>
                                  <p:childTnLst>
                                    <p:set>
                                      <p:cBhvr>
                                        <p:cTn id="113" dur="1" fill="hold">
                                          <p:stCondLst>
                                            <p:cond delay="0"/>
                                          </p:stCondLst>
                                        </p:cTn>
                                        <p:tgtEl>
                                          <p:spTgt spid="52"/>
                                        </p:tgtEl>
                                        <p:attrNameLst>
                                          <p:attrName>style.visibility</p:attrName>
                                        </p:attrNameLst>
                                      </p:cBhvr>
                                      <p:to>
                                        <p:strVal val="visible"/>
                                      </p:to>
                                    </p:set>
                                    <p:anim calcmode="lin" valueType="num">
                                      <p:cBhvr>
                                        <p:cTn id="114" dur="500" fill="hold"/>
                                        <p:tgtEl>
                                          <p:spTgt spid="52"/>
                                        </p:tgtEl>
                                        <p:attrNameLst>
                                          <p:attrName>ppt_w</p:attrName>
                                        </p:attrNameLst>
                                      </p:cBhvr>
                                      <p:tavLst>
                                        <p:tav tm="0">
                                          <p:val>
                                            <p:fltVal val="0"/>
                                          </p:val>
                                        </p:tav>
                                        <p:tav tm="100000">
                                          <p:val>
                                            <p:strVal val="#ppt_w"/>
                                          </p:val>
                                        </p:tav>
                                      </p:tavLst>
                                    </p:anim>
                                    <p:anim calcmode="lin" valueType="num">
                                      <p:cBhvr>
                                        <p:cTn id="115" dur="500" fill="hold"/>
                                        <p:tgtEl>
                                          <p:spTgt spid="52"/>
                                        </p:tgtEl>
                                        <p:attrNameLst>
                                          <p:attrName>ppt_h</p:attrName>
                                        </p:attrNameLst>
                                      </p:cBhvr>
                                      <p:tavLst>
                                        <p:tav tm="0">
                                          <p:val>
                                            <p:fltVal val="0"/>
                                          </p:val>
                                        </p:tav>
                                        <p:tav tm="100000">
                                          <p:val>
                                            <p:strVal val="#ppt_h"/>
                                          </p:val>
                                        </p:tav>
                                      </p:tavLst>
                                    </p:anim>
                                    <p:animEffect transition="in" filter="fade">
                                      <p:cBhvr>
                                        <p:cTn id="116" dur="500"/>
                                        <p:tgtEl>
                                          <p:spTgt spid="52"/>
                                        </p:tgtEl>
                                      </p:cBhvr>
                                    </p:animEffect>
                                  </p:childTnLst>
                                </p:cTn>
                              </p:par>
                              <p:par>
                                <p:cTn id="117" presetID="53" presetClass="entr" presetSubtype="16"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p:cTn id="119" dur="500" fill="hold"/>
                                        <p:tgtEl>
                                          <p:spTgt spid="53"/>
                                        </p:tgtEl>
                                        <p:attrNameLst>
                                          <p:attrName>ppt_w</p:attrName>
                                        </p:attrNameLst>
                                      </p:cBhvr>
                                      <p:tavLst>
                                        <p:tav tm="0">
                                          <p:val>
                                            <p:fltVal val="0"/>
                                          </p:val>
                                        </p:tav>
                                        <p:tav tm="100000">
                                          <p:val>
                                            <p:strVal val="#ppt_w"/>
                                          </p:val>
                                        </p:tav>
                                      </p:tavLst>
                                    </p:anim>
                                    <p:anim calcmode="lin" valueType="num">
                                      <p:cBhvr>
                                        <p:cTn id="120" dur="500" fill="hold"/>
                                        <p:tgtEl>
                                          <p:spTgt spid="53"/>
                                        </p:tgtEl>
                                        <p:attrNameLst>
                                          <p:attrName>ppt_h</p:attrName>
                                        </p:attrNameLst>
                                      </p:cBhvr>
                                      <p:tavLst>
                                        <p:tav tm="0">
                                          <p:val>
                                            <p:fltVal val="0"/>
                                          </p:val>
                                        </p:tav>
                                        <p:tav tm="100000">
                                          <p:val>
                                            <p:strVal val="#ppt_h"/>
                                          </p:val>
                                        </p:tav>
                                      </p:tavLst>
                                    </p:anim>
                                    <p:animEffect transition="in" filter="fade">
                                      <p:cBhvr>
                                        <p:cTn id="121" dur="500"/>
                                        <p:tgtEl>
                                          <p:spTgt spid="53"/>
                                        </p:tgtEl>
                                      </p:cBhvr>
                                    </p:animEffect>
                                  </p:childTnLst>
                                </p:cTn>
                              </p:par>
                            </p:childTnLst>
                          </p:cTn>
                        </p:par>
                        <p:par>
                          <p:cTn id="122" fill="hold">
                            <p:stCondLst>
                              <p:cond delay="500"/>
                            </p:stCondLst>
                            <p:childTnLst>
                              <p:par>
                                <p:cTn id="123" presetID="42" presetClass="entr" presetSubtype="0" fill="hold" nodeType="afterEffect">
                                  <p:stCondLst>
                                    <p:cond delay="0"/>
                                  </p:stCondLst>
                                  <p:childTnLst>
                                    <p:set>
                                      <p:cBhvr>
                                        <p:cTn id="124" dur="1" fill="hold">
                                          <p:stCondLst>
                                            <p:cond delay="0"/>
                                          </p:stCondLst>
                                        </p:cTn>
                                        <p:tgtEl>
                                          <p:spTgt spid="54"/>
                                        </p:tgtEl>
                                        <p:attrNameLst>
                                          <p:attrName>style.visibility</p:attrName>
                                        </p:attrNameLst>
                                      </p:cBhvr>
                                      <p:to>
                                        <p:strVal val="visible"/>
                                      </p:to>
                                    </p:set>
                                    <p:animEffect transition="in" filter="fade">
                                      <p:cBhvr>
                                        <p:cTn id="125" dur="1000"/>
                                        <p:tgtEl>
                                          <p:spTgt spid="54"/>
                                        </p:tgtEl>
                                      </p:cBhvr>
                                    </p:animEffect>
                                    <p:anim calcmode="lin" valueType="num">
                                      <p:cBhvr>
                                        <p:cTn id="126" dur="1000" fill="hold"/>
                                        <p:tgtEl>
                                          <p:spTgt spid="54"/>
                                        </p:tgtEl>
                                        <p:attrNameLst>
                                          <p:attrName>ppt_x</p:attrName>
                                        </p:attrNameLst>
                                      </p:cBhvr>
                                      <p:tavLst>
                                        <p:tav tm="0">
                                          <p:val>
                                            <p:strVal val="#ppt_x"/>
                                          </p:val>
                                        </p:tav>
                                        <p:tav tm="100000">
                                          <p:val>
                                            <p:strVal val="#ppt_x"/>
                                          </p:val>
                                        </p:tav>
                                      </p:tavLst>
                                    </p:anim>
                                    <p:anim calcmode="lin" valueType="num">
                                      <p:cBhvr>
                                        <p:cTn id="127"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24" grpId="0" bldLvl="0" animBg="1"/>
      <p:bldP spid="17" grpId="0"/>
      <p:bldP spid="33" grpId="0"/>
      <p:bldP spid="10" grpId="0" bldLvl="0" animBg="1"/>
      <p:bldP spid="20" grpId="0" bldLvl="0" animBg="1"/>
      <p:bldP spid="27" grpId="0"/>
      <p:bldP spid="28" grpId="0"/>
      <p:bldP spid="29" grpId="0"/>
      <p:bldP spid="30" grpId="0"/>
      <p:bldP spid="37" grpId="0" bldLvl="0" animBg="1"/>
      <p:bldP spid="38" grpId="0" bldLvl="0" animBg="1"/>
      <p:bldP spid="39" grpId="0" bldLvl="0" animBg="1"/>
      <p:bldP spid="40" grpId="0" bldLvl="0" animBg="1"/>
      <p:bldP spid="49" grpId="0"/>
      <p:bldP spid="51" grpId="0"/>
      <p:bldP spid="52" grpId="0"/>
      <p:bldP spid="5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p:cNvPicPr>
            <a:picLocks noChangeAspect="1"/>
          </p:cNvPicPr>
          <p:nvPr/>
        </p:nvPicPr>
        <p:blipFill rotWithShape="1">
          <a:blip r:embed="rId1">
            <a:extLst>
              <a:ext uri="{28A0092B-C50C-407E-A947-70E740481C1C}">
                <a14:useLocalDpi xmlns:a14="http://schemas.microsoft.com/office/drawing/2010/main" val="0"/>
              </a:ext>
            </a:extLst>
          </a:blip>
          <a:srcRect l="53340" t="39493" r="26084" b="24455"/>
          <a:stretch>
            <a:fillRect/>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56" name="文本框 55"/>
          <p:cNvSpPr txBox="1"/>
          <p:nvPr/>
        </p:nvSpPr>
        <p:spPr>
          <a:xfrm>
            <a:off x="7082790" y="3147060"/>
            <a:ext cx="3493770" cy="1198880"/>
          </a:xfrm>
          <a:prstGeom prst="rect">
            <a:avLst/>
          </a:prstGeom>
          <a:noFill/>
        </p:spPr>
        <p:txBody>
          <a:bodyPr wrap="square" rtlCol="0">
            <a:spAutoFit/>
          </a:bodyPr>
          <a:lstStyle/>
          <a:p>
            <a:pPr algn="ctr"/>
            <a:r>
              <a:rPr lang="zh-CN" altLang="en-US" sz="3600" dirty="0">
                <a:solidFill>
                  <a:srgbClr val="4C678E"/>
                </a:solidFill>
                <a:latin typeface="思源宋体 Heavy" panose="02020900000000000000" pitchFamily="18" charset="-122"/>
                <a:ea typeface="思源宋体 Heavy" panose="02020900000000000000" pitchFamily="18" charset="-122"/>
                <a:sym typeface="+mn-ea"/>
              </a:rPr>
              <a:t>模型结果可视化对比分析</a:t>
            </a:r>
            <a:endParaRPr lang="zh-CN" altLang="en-US" sz="3600" dirty="0">
              <a:solidFill>
                <a:srgbClr val="4C678E"/>
              </a:solidFill>
              <a:latin typeface="思源宋体 Heavy" panose="02020900000000000000" pitchFamily="18" charset="-122"/>
              <a:ea typeface="思源宋体 Heavy" panose="02020900000000000000" pitchFamily="18" charset="-122"/>
              <a:sym typeface="+mn-ea"/>
            </a:endParaRPr>
          </a:p>
        </p:txBody>
      </p:sp>
      <p:sp>
        <p:nvSpPr>
          <p:cNvPr id="57" name="文本框 56"/>
          <p:cNvSpPr txBox="1"/>
          <p:nvPr/>
        </p:nvSpPr>
        <p:spPr>
          <a:xfrm>
            <a:off x="4332514" y="2423344"/>
            <a:ext cx="2995386" cy="2646045"/>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04</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8" name="文本框 57"/>
          <p:cNvSpPr txBox="1"/>
          <p:nvPr/>
        </p:nvSpPr>
        <p:spPr>
          <a:xfrm>
            <a:off x="7238027" y="3590718"/>
            <a:ext cx="3264874" cy="253365"/>
          </a:xfrm>
          <a:prstGeom prst="rect">
            <a:avLst/>
          </a:prstGeom>
          <a:noFill/>
        </p:spPr>
        <p:txBody>
          <a:bodyPr wrap="square" lIns="0" tIns="0" rIns="0" bIns="0" rtlCol="0">
            <a:spAutoFit/>
          </a:bodyPr>
          <a:lstStyle/>
          <a:p>
            <a:pPr hangingPunct="0">
              <a:lnSpc>
                <a:spcPct val="150000"/>
              </a:lnSpc>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 </a:t>
            </a:r>
            <a:endPar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59" name="矩形: 圆角 58"/>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12" name="矩形: 圆角 11"/>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ísļîḓé"/>
          <p:cNvGrpSpPr/>
          <p:nvPr/>
        </p:nvGrpSpPr>
        <p:grpSpPr>
          <a:xfrm>
            <a:off x="693300" y="729226"/>
            <a:ext cx="519548" cy="519548"/>
            <a:chOff x="5683121" y="1558109"/>
            <a:chExt cx="673626" cy="673626"/>
          </a:xfrm>
        </p:grpSpPr>
        <p:sp>
          <p:nvSpPr>
            <p:cNvPr id="68" name="ïşļíḋê"/>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grpSp>
        <p:nvGrpSpPr>
          <p:cNvPr id="9" name="组合 8"/>
          <p:cNvGrpSpPr/>
          <p:nvPr/>
        </p:nvGrpSpPr>
        <p:grpSpPr>
          <a:xfrm>
            <a:off x="1212728" y="696082"/>
            <a:ext cx="4536050" cy="575985"/>
            <a:chOff x="690705" y="741605"/>
            <a:chExt cx="4536050" cy="575985"/>
          </a:xfrm>
        </p:grpSpPr>
        <p:sp>
          <p:nvSpPr>
            <p:cNvPr id="10" name="文本框 9"/>
            <p:cNvSpPr txBox="1"/>
            <p:nvPr/>
          </p:nvSpPr>
          <p:spPr>
            <a:xfrm>
              <a:off x="690705" y="741605"/>
              <a:ext cx="2834579" cy="460375"/>
            </a:xfrm>
            <a:prstGeom prst="rect">
              <a:avLst/>
            </a:prstGeom>
            <a:noFill/>
          </p:spPr>
          <p:txBody>
            <a:bodyPr wrap="square" rtlCol="0">
              <a:spAutoFit/>
            </a:bodyPr>
            <a:p>
              <a:r>
                <a:rPr lang="zh-CN" altLang="en-US" sz="2400" spc="600" dirty="0">
                  <a:solidFill>
                    <a:srgbClr val="4C678E"/>
                  </a:solidFill>
                  <a:latin typeface="汉仪心海行楷W" panose="00020600040101010101" pitchFamily="18" charset="-122"/>
                  <a:ea typeface="汉仪心海行楷W" panose="00020600040101010101" pitchFamily="18" charset="-122"/>
                </a:rPr>
                <a:t>山东师范大学</a:t>
              </a:r>
              <a:endParaRPr lang="zh-CN" altLang="en-US" sz="2400" spc="600" dirty="0">
                <a:solidFill>
                  <a:srgbClr val="4C678E"/>
                </a:solidFill>
                <a:latin typeface="汉仪心海行楷W" panose="00020600040101010101" pitchFamily="18" charset="-122"/>
                <a:ea typeface="汉仪心海行楷W" panose="00020600040101010101" pitchFamily="18" charset="-122"/>
              </a:endParaRPr>
            </a:p>
          </p:txBody>
        </p:sp>
        <p:sp>
          <p:nvSpPr>
            <p:cNvPr id="11" name="文本框 10"/>
            <p:cNvSpPr txBox="1"/>
            <p:nvPr/>
          </p:nvSpPr>
          <p:spPr>
            <a:xfrm>
              <a:off x="744680" y="1087720"/>
              <a:ext cx="4482075" cy="229870"/>
            </a:xfrm>
            <a:prstGeom prst="rect">
              <a:avLst/>
            </a:prstGeom>
            <a:noFill/>
          </p:spPr>
          <p:txBody>
            <a:bodyPr wrap="square" rtlCol="0">
              <a:spAutoFit/>
            </a:bodyPr>
            <a:p>
              <a:r>
                <a:rPr lang="en-US" altLang="zh-CN" sz="900" spc="300" dirty="0">
                  <a:solidFill>
                    <a:schemeClr val="tx1">
                      <a:lumMod val="50000"/>
                      <a:lumOff val="50000"/>
                    </a:schemeClr>
                  </a:solidFill>
                  <a:latin typeface="+mn-ea"/>
                  <a:sym typeface="+mn-ea"/>
                </a:rPr>
                <a:t>SHANDONG NORMAL UNIVERSITY</a:t>
              </a:r>
              <a:endParaRPr lang="zh-CN" altLang="en-US" sz="900" spc="300" dirty="0">
                <a:solidFill>
                  <a:schemeClr val="tx1">
                    <a:lumMod val="50000"/>
                    <a:lumOff val="50000"/>
                  </a:schemeClr>
                </a:solidFill>
                <a:latin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16"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p:cTn id="12" dur="500" fill="hold"/>
                                        <p:tgtEl>
                                          <p:spTgt spid="67"/>
                                        </p:tgtEl>
                                        <p:attrNameLst>
                                          <p:attrName>ppt_w</p:attrName>
                                        </p:attrNameLst>
                                      </p:cBhvr>
                                      <p:tavLst>
                                        <p:tav tm="0">
                                          <p:val>
                                            <p:fltVal val="0"/>
                                          </p:val>
                                        </p:tav>
                                        <p:tav tm="100000">
                                          <p:val>
                                            <p:strVal val="#ppt_w"/>
                                          </p:val>
                                        </p:tav>
                                      </p:tavLst>
                                    </p:anim>
                                    <p:anim calcmode="lin" valueType="num">
                                      <p:cBhvr>
                                        <p:cTn id="13" dur="500" fill="hold"/>
                                        <p:tgtEl>
                                          <p:spTgt spid="67"/>
                                        </p:tgtEl>
                                        <p:attrNameLst>
                                          <p:attrName>ppt_h</p:attrName>
                                        </p:attrNameLst>
                                      </p:cBhvr>
                                      <p:tavLst>
                                        <p:tav tm="0">
                                          <p:val>
                                            <p:fltVal val="0"/>
                                          </p:val>
                                        </p:tav>
                                        <p:tav tm="100000">
                                          <p:val>
                                            <p:strVal val="#ppt_h"/>
                                          </p:val>
                                        </p:tav>
                                      </p:tavLst>
                                    </p:anim>
                                    <p:animEffect transition="in" filter="fade">
                                      <p:cBhvr>
                                        <p:cTn id="14" dur="500"/>
                                        <p:tgtEl>
                                          <p:spTgt spid="6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1000"/>
                                        <p:tgtEl>
                                          <p:spTgt spid="57"/>
                                        </p:tgtEl>
                                      </p:cBhvr>
                                    </p:animEffect>
                                    <p:anim calcmode="lin" valueType="num">
                                      <p:cBhvr>
                                        <p:cTn id="27" dur="1000" fill="hold"/>
                                        <p:tgtEl>
                                          <p:spTgt spid="57"/>
                                        </p:tgtEl>
                                        <p:attrNameLst>
                                          <p:attrName>ppt_x</p:attrName>
                                        </p:attrNameLst>
                                      </p:cBhvr>
                                      <p:tavLst>
                                        <p:tav tm="0">
                                          <p:val>
                                            <p:strVal val="#ppt_x"/>
                                          </p:val>
                                        </p:tav>
                                        <p:tav tm="100000">
                                          <p:val>
                                            <p:strVal val="#ppt_x"/>
                                          </p:val>
                                        </p:tav>
                                      </p:tavLst>
                                    </p:anim>
                                    <p:anim calcmode="lin" valueType="num">
                                      <p:cBhvr>
                                        <p:cTn id="28"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1000"/>
                                        <p:tgtEl>
                                          <p:spTgt spid="56"/>
                                        </p:tgtEl>
                                      </p:cBhvr>
                                    </p:animEffect>
                                    <p:anim calcmode="lin" valueType="num">
                                      <p:cBhvr>
                                        <p:cTn id="41" dur="1000" fill="hold"/>
                                        <p:tgtEl>
                                          <p:spTgt spid="56"/>
                                        </p:tgtEl>
                                        <p:attrNameLst>
                                          <p:attrName>ppt_x</p:attrName>
                                        </p:attrNameLst>
                                      </p:cBhvr>
                                      <p:tavLst>
                                        <p:tav tm="0">
                                          <p:val>
                                            <p:strVal val="#ppt_x"/>
                                          </p:val>
                                        </p:tav>
                                        <p:tav tm="100000">
                                          <p:val>
                                            <p:strVal val="#ppt_x"/>
                                          </p:val>
                                        </p:tav>
                                      </p:tavLst>
                                    </p:anim>
                                    <p:anim calcmode="lin" valueType="num">
                                      <p:cBhvr>
                                        <p:cTn id="42" dur="1000" fill="hold"/>
                                        <p:tgtEl>
                                          <p:spTgt spid="56"/>
                                        </p:tgtEl>
                                        <p:attrNameLst>
                                          <p:attrName>ppt_y</p:attrName>
                                        </p:attrNameLst>
                                      </p:cBhvr>
                                      <p:tavLst>
                                        <p:tav tm="0">
                                          <p:val>
                                            <p:strVal val="#ppt_y+.1"/>
                                          </p:val>
                                        </p:tav>
                                        <p:tav tm="100000">
                                          <p:val>
                                            <p:strVal val="#ppt_y"/>
                                          </p:val>
                                        </p:tav>
                                      </p:tavLst>
                                    </p:anim>
                                  </p:childTnLst>
                                </p:cTn>
                              </p:par>
                            </p:childTnLst>
                          </p:cTn>
                        </p:par>
                        <p:par>
                          <p:cTn id="43" fill="hold">
                            <p:stCondLst>
                              <p:cond delay="1000"/>
                            </p:stCondLst>
                            <p:childTnLst>
                              <p:par>
                                <p:cTn id="44" presetID="42" presetClass="entr" presetSubtype="0"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1000"/>
                                        <p:tgtEl>
                                          <p:spTgt spid="58"/>
                                        </p:tgtEl>
                                      </p:cBhvr>
                                    </p:animEffect>
                                    <p:anim calcmode="lin" valueType="num">
                                      <p:cBhvr>
                                        <p:cTn id="47" dur="1000" fill="hold"/>
                                        <p:tgtEl>
                                          <p:spTgt spid="58"/>
                                        </p:tgtEl>
                                        <p:attrNameLst>
                                          <p:attrName>ppt_x</p:attrName>
                                        </p:attrNameLst>
                                      </p:cBhvr>
                                      <p:tavLst>
                                        <p:tav tm="0">
                                          <p:val>
                                            <p:strVal val="#ppt_x"/>
                                          </p:val>
                                        </p:tav>
                                        <p:tav tm="100000">
                                          <p:val>
                                            <p:strVal val="#ppt_x"/>
                                          </p:val>
                                        </p:tav>
                                      </p:tavLst>
                                    </p:anim>
                                    <p:anim calcmode="lin" valueType="num">
                                      <p:cBhvr>
                                        <p:cTn id="48"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p:cTn id="53" dur="500" fill="hold"/>
                                        <p:tgtEl>
                                          <p:spTgt spid="9"/>
                                        </p:tgtEl>
                                        <p:attrNameLst>
                                          <p:attrName>ppt_w</p:attrName>
                                        </p:attrNameLst>
                                      </p:cBhvr>
                                      <p:tavLst>
                                        <p:tav tm="0">
                                          <p:val>
                                            <p:fltVal val="0"/>
                                          </p:val>
                                        </p:tav>
                                        <p:tav tm="100000">
                                          <p:val>
                                            <p:strVal val="#ppt_w"/>
                                          </p:val>
                                        </p:tav>
                                      </p:tavLst>
                                    </p:anim>
                                    <p:anim calcmode="lin" valueType="num">
                                      <p:cBhvr>
                                        <p:cTn id="54" dur="500" fill="hold"/>
                                        <p:tgtEl>
                                          <p:spTgt spid="9"/>
                                        </p:tgtEl>
                                        <p:attrNameLst>
                                          <p:attrName>ppt_h</p:attrName>
                                        </p:attrNameLst>
                                      </p:cBhvr>
                                      <p:tavLst>
                                        <p:tav tm="0">
                                          <p:val>
                                            <p:fltVal val="0"/>
                                          </p:val>
                                        </p:tav>
                                        <p:tav tm="100000">
                                          <p:val>
                                            <p:strVal val="#ppt_h"/>
                                          </p:val>
                                        </p:tav>
                                      </p:tavLst>
                                    </p:anim>
                                    <p:animEffect transition="in" filter="fade">
                                      <p:cBhvr>
                                        <p:cTn id="5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8" grpId="0"/>
      <p:bldP spid="59" grpId="0" bldLvl="0" animBg="1"/>
      <p:bldP spid="1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结果分析</a:t>
            </a:r>
            <a:endParaRPr lang="zh-CN" altLang="en-US" sz="4000" spc="600" dirty="0">
              <a:solidFill>
                <a:srgbClr val="4C678E"/>
              </a:solidFill>
              <a:latin typeface="思源宋体 Heavy" panose="02020900000000000000" pitchFamily="18" charset="-122"/>
              <a:ea typeface="思源宋体 Heavy" panose="02020900000000000000" pitchFamily="18" charset="-122"/>
            </a:endParaRP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98500" y="1816100"/>
            <a:ext cx="7518400" cy="3594096"/>
          </a:xfrm>
          <a:prstGeom prst="rect">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394700" y="1816100"/>
            <a:ext cx="3098800" cy="3594096"/>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295400" y="2454959"/>
            <a:ext cx="2806700" cy="1549154"/>
            <a:chOff x="1587500" y="3051859"/>
            <a:chExt cx="2806700" cy="1549154"/>
          </a:xfrm>
        </p:grpSpPr>
        <p:sp>
          <p:nvSpPr>
            <p:cNvPr id="16" name="矩形 15"/>
            <p:cNvSpPr/>
            <p:nvPr/>
          </p:nvSpPr>
          <p:spPr>
            <a:xfrm>
              <a:off x="1587500"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sp>
          <p:nvSpPr>
            <p:cNvPr id="18" name="矩形 17"/>
            <p:cNvSpPr/>
            <p:nvPr/>
          </p:nvSpPr>
          <p:spPr>
            <a:xfrm>
              <a:off x="1587500" y="3531297"/>
              <a:ext cx="2806700"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endPar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grpSp>
      <p:grpSp>
        <p:nvGrpSpPr>
          <p:cNvPr id="19" name="组合 18"/>
          <p:cNvGrpSpPr/>
          <p:nvPr/>
        </p:nvGrpSpPr>
        <p:grpSpPr>
          <a:xfrm>
            <a:off x="4826000" y="2454959"/>
            <a:ext cx="2806700" cy="1549154"/>
            <a:chOff x="1587500" y="3051859"/>
            <a:chExt cx="2806700" cy="1549154"/>
          </a:xfrm>
        </p:grpSpPr>
        <p:sp>
          <p:nvSpPr>
            <p:cNvPr id="20" name="矩形 19"/>
            <p:cNvSpPr/>
            <p:nvPr/>
          </p:nvSpPr>
          <p:spPr>
            <a:xfrm>
              <a:off x="1587500"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sp>
          <p:nvSpPr>
            <p:cNvPr id="21" name="矩形 20"/>
            <p:cNvSpPr/>
            <p:nvPr/>
          </p:nvSpPr>
          <p:spPr>
            <a:xfrm>
              <a:off x="1587500" y="3531297"/>
              <a:ext cx="2806700"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endPar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grpSp>
      <p:sp>
        <p:nvSpPr>
          <p:cNvPr id="22" name="文本框 21"/>
          <p:cNvSpPr txBox="1"/>
          <p:nvPr/>
        </p:nvSpPr>
        <p:spPr>
          <a:xfrm>
            <a:off x="1089665" y="4257814"/>
            <a:ext cx="1452870" cy="707886"/>
          </a:xfrm>
          <a:prstGeom prst="rect">
            <a:avLst/>
          </a:prstGeom>
          <a:noFill/>
        </p:spPr>
        <p:txBody>
          <a:bodyPr wrap="square" rtlCol="0">
            <a:spAutoFit/>
          </a:bodyPr>
          <a:lstStyle/>
          <a:p>
            <a:pPr algn="ctr"/>
            <a:r>
              <a:rPr lang="en-US" altLang="zh-CN" sz="4000" b="1" dirty="0">
                <a:solidFill>
                  <a:schemeClr val="bg1"/>
                </a:solidFill>
                <a:latin typeface="思源黑体 CN Heavy" panose="020B0A00000000000000" pitchFamily="34" charset="-122"/>
                <a:ea typeface="思源黑体 CN Heavy" panose="020B0A00000000000000" pitchFamily="34" charset="-122"/>
              </a:rPr>
              <a:t>50</a:t>
            </a:r>
            <a:r>
              <a:rPr kumimoji="0" lang="en-US" altLang="zh-CN" sz="40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rPr>
              <a:t>%</a:t>
            </a:r>
            <a:endParaRPr kumimoji="0" lang="en-US" altLang="zh-CN" sz="40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endParaRPr>
          </a:p>
        </p:txBody>
      </p:sp>
      <p:sp>
        <p:nvSpPr>
          <p:cNvPr id="23" name="文本框 22"/>
          <p:cNvSpPr txBox="1"/>
          <p:nvPr/>
        </p:nvSpPr>
        <p:spPr>
          <a:xfrm>
            <a:off x="4645665" y="4257814"/>
            <a:ext cx="1452870" cy="707886"/>
          </a:xfrm>
          <a:prstGeom prst="rect">
            <a:avLst/>
          </a:prstGeom>
          <a:noFill/>
        </p:spPr>
        <p:txBody>
          <a:bodyPr wrap="square" rtlCol="0">
            <a:spAutoFit/>
          </a:bodyPr>
          <a:lstStyle/>
          <a:p>
            <a:pPr algn="ctr"/>
            <a:r>
              <a:rPr lang="en-US" altLang="zh-CN" sz="4000" b="1" dirty="0">
                <a:solidFill>
                  <a:schemeClr val="bg1"/>
                </a:solidFill>
                <a:latin typeface="思源黑体 CN Heavy" panose="020B0A00000000000000" pitchFamily="34" charset="-122"/>
                <a:ea typeface="思源黑体 CN Heavy" panose="020B0A00000000000000" pitchFamily="34" charset="-122"/>
              </a:rPr>
              <a:t>98</a:t>
            </a:r>
            <a:r>
              <a:rPr kumimoji="0" lang="en-US" altLang="zh-CN" sz="40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rPr>
              <a:t>%</a:t>
            </a:r>
            <a:endParaRPr kumimoji="0" lang="en-US" altLang="zh-CN" sz="40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childTnLst>
                          </p:cTn>
                        </p:par>
                        <p:par>
                          <p:cTn id="30" fill="hold">
                            <p:stCondLst>
                              <p:cond delay="500"/>
                            </p:stCondLst>
                            <p:childTnLst>
                              <p:par>
                                <p:cTn id="31" presetID="42" presetClass="entr" presetSubtype="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par>
                          <p:cTn id="36" fill="hold">
                            <p:stCondLst>
                              <p:cond delay="1500"/>
                            </p:stCondLst>
                            <p:childTnLst>
                              <p:par>
                                <p:cTn id="37" presetID="42" presetClass="entr" presetSubtype="0"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1000" fill="hold"/>
                                        <p:tgtEl>
                                          <p:spTgt spid="19"/>
                                        </p:tgtEl>
                                        <p:attrNameLst>
                                          <p:attrName>ppt_y</p:attrName>
                                        </p:attrNameLst>
                                      </p:cBhvr>
                                      <p:tavLst>
                                        <p:tav tm="0">
                                          <p:val>
                                            <p:strVal val="#ppt_y+.1"/>
                                          </p:val>
                                        </p:tav>
                                        <p:tav tm="100000">
                                          <p:val>
                                            <p:strVal val="#ppt_y"/>
                                          </p:val>
                                        </p:tav>
                                      </p:tavLst>
                                    </p:anim>
                                  </p:childTnLst>
                                </p:cTn>
                              </p:par>
                            </p:childTnLst>
                          </p:cTn>
                        </p:par>
                        <p:par>
                          <p:cTn id="42" fill="hold">
                            <p:stCondLst>
                              <p:cond delay="2500"/>
                            </p:stCondLst>
                            <p:childTnLst>
                              <p:par>
                                <p:cTn id="43" presetID="42"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1000"/>
                                        <p:tgtEl>
                                          <p:spTgt spid="22"/>
                                        </p:tgtEl>
                                      </p:cBhvr>
                                    </p:animEffect>
                                    <p:anim calcmode="lin" valueType="num">
                                      <p:cBhvr>
                                        <p:cTn id="46" dur="1000" fill="hold"/>
                                        <p:tgtEl>
                                          <p:spTgt spid="22"/>
                                        </p:tgtEl>
                                        <p:attrNameLst>
                                          <p:attrName>ppt_x</p:attrName>
                                        </p:attrNameLst>
                                      </p:cBhvr>
                                      <p:tavLst>
                                        <p:tav tm="0">
                                          <p:val>
                                            <p:strVal val="#ppt_x"/>
                                          </p:val>
                                        </p:tav>
                                        <p:tav tm="100000">
                                          <p:val>
                                            <p:strVal val="#ppt_x"/>
                                          </p:val>
                                        </p:tav>
                                      </p:tavLst>
                                    </p:anim>
                                    <p:anim calcmode="lin" valueType="num">
                                      <p:cBhvr>
                                        <p:cTn id="47" dur="1000" fill="hold"/>
                                        <p:tgtEl>
                                          <p:spTgt spid="22"/>
                                        </p:tgtEl>
                                        <p:attrNameLst>
                                          <p:attrName>ppt_y</p:attrName>
                                        </p:attrNameLst>
                                      </p:cBhvr>
                                      <p:tavLst>
                                        <p:tav tm="0">
                                          <p:val>
                                            <p:strVal val="#ppt_y+.1"/>
                                          </p:val>
                                        </p:tav>
                                        <p:tav tm="100000">
                                          <p:val>
                                            <p:strVal val="#ppt_y"/>
                                          </p:val>
                                        </p:tav>
                                      </p:tavLst>
                                    </p:anim>
                                  </p:childTnLst>
                                </p:cTn>
                              </p:par>
                            </p:childTnLst>
                          </p:cTn>
                        </p:par>
                        <p:par>
                          <p:cTn id="48" fill="hold">
                            <p:stCondLst>
                              <p:cond delay="3500"/>
                            </p:stCondLst>
                            <p:childTnLst>
                              <p:par>
                                <p:cTn id="49" presetID="42" presetClass="entr" presetSubtype="0"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1000"/>
                                        <p:tgtEl>
                                          <p:spTgt spid="23"/>
                                        </p:tgtEl>
                                      </p:cBhvr>
                                    </p:animEffect>
                                    <p:anim calcmode="lin" valueType="num">
                                      <p:cBhvr>
                                        <p:cTn id="52" dur="1000" fill="hold"/>
                                        <p:tgtEl>
                                          <p:spTgt spid="23"/>
                                        </p:tgtEl>
                                        <p:attrNameLst>
                                          <p:attrName>ppt_x</p:attrName>
                                        </p:attrNameLst>
                                      </p:cBhvr>
                                      <p:tavLst>
                                        <p:tav tm="0">
                                          <p:val>
                                            <p:strVal val="#ppt_x"/>
                                          </p:val>
                                        </p:tav>
                                        <p:tav tm="100000">
                                          <p:val>
                                            <p:strVal val="#ppt_x"/>
                                          </p:val>
                                        </p:tav>
                                      </p:tavLst>
                                    </p:anim>
                                    <p:anim calcmode="lin" valueType="num">
                                      <p:cBhvr>
                                        <p:cTn id="5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0" grpId="0" animBg="1"/>
      <p:bldP spid="15" grpId="0" animBg="1"/>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论点提出</a:t>
            </a:r>
            <a:endParaRPr lang="zh-CN" altLang="en-US" sz="4000" spc="600" dirty="0">
              <a:solidFill>
                <a:srgbClr val="4C678E"/>
              </a:solidFill>
              <a:latin typeface="思源宋体 Heavy" panose="02020900000000000000" pitchFamily="18" charset="-122"/>
              <a:ea typeface="思源宋体 Heavy" panose="02020900000000000000" pitchFamily="18" charset="-122"/>
            </a:endParaRP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30" name="Google Shape;1365;p34"/>
          <p:cNvSpPr/>
          <p:nvPr/>
        </p:nvSpPr>
        <p:spPr>
          <a:xfrm>
            <a:off x="9441427"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latin typeface="汉仪铁线黑-65简" panose="00020600040101010101" pitchFamily="18" charset="-122"/>
                <a:ea typeface="汉仪铁线黑-65简" panose="00020600040101010101" pitchFamily="18" charset="-122"/>
                <a:sym typeface="Fira Sans"/>
              </a:rPr>
              <a:t>4</a:t>
            </a:r>
            <a:endParaRPr sz="2000">
              <a:latin typeface="汉仪铁线黑-65简" panose="00020600040101010101" pitchFamily="18" charset="-122"/>
              <a:ea typeface="汉仪铁线黑-65简" panose="00020600040101010101" pitchFamily="18" charset="-122"/>
              <a:sym typeface="Fira Sans"/>
            </a:endParaRPr>
          </a:p>
        </p:txBody>
      </p:sp>
      <p:sp>
        <p:nvSpPr>
          <p:cNvPr id="31" name="Google Shape;1369;p34"/>
          <p:cNvSpPr/>
          <p:nvPr/>
        </p:nvSpPr>
        <p:spPr>
          <a:xfrm>
            <a:off x="7021871"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latin typeface="汉仪铁线黑-65简" panose="00020600040101010101" pitchFamily="18" charset="-122"/>
                <a:ea typeface="汉仪铁线黑-65简" panose="00020600040101010101" pitchFamily="18" charset="-122"/>
                <a:sym typeface="Fira Sans"/>
              </a:rPr>
              <a:t>3</a:t>
            </a:r>
            <a:endParaRPr sz="2000">
              <a:latin typeface="汉仪铁线黑-65简" panose="00020600040101010101" pitchFamily="18" charset="-122"/>
              <a:ea typeface="汉仪铁线黑-65简" panose="00020600040101010101" pitchFamily="18" charset="-122"/>
              <a:sym typeface="Fira Sans"/>
            </a:endParaRPr>
          </a:p>
        </p:txBody>
      </p:sp>
      <p:sp>
        <p:nvSpPr>
          <p:cNvPr id="32" name="Google Shape;1373;p34"/>
          <p:cNvSpPr/>
          <p:nvPr/>
        </p:nvSpPr>
        <p:spPr>
          <a:xfrm>
            <a:off x="4602317"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latin typeface="汉仪铁线黑-65简" panose="00020600040101010101" pitchFamily="18" charset="-122"/>
                <a:ea typeface="汉仪铁线黑-65简" panose="00020600040101010101" pitchFamily="18" charset="-122"/>
                <a:sym typeface="Fira Sans"/>
              </a:rPr>
              <a:t>2</a:t>
            </a:r>
            <a:endParaRPr sz="2000">
              <a:latin typeface="汉仪铁线黑-65简" panose="00020600040101010101" pitchFamily="18" charset="-122"/>
              <a:ea typeface="汉仪铁线黑-65简" panose="00020600040101010101" pitchFamily="18" charset="-122"/>
              <a:sym typeface="Fira Sans"/>
            </a:endParaRPr>
          </a:p>
        </p:txBody>
      </p:sp>
      <p:sp>
        <p:nvSpPr>
          <p:cNvPr id="34" name="Google Shape;1376;p34"/>
          <p:cNvSpPr/>
          <p:nvPr/>
        </p:nvSpPr>
        <p:spPr>
          <a:xfrm>
            <a:off x="2182763"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汉仪铁线黑-65简" panose="00020600040101010101" pitchFamily="18" charset="-122"/>
                <a:ea typeface="汉仪铁线黑-65简" panose="00020600040101010101" pitchFamily="18" charset="-122"/>
                <a:sym typeface="Fira Sans"/>
              </a:rPr>
              <a:t>1</a:t>
            </a:r>
            <a:endParaRPr sz="2000" dirty="0">
              <a:latin typeface="汉仪铁线黑-65简" panose="00020600040101010101" pitchFamily="18" charset="-122"/>
              <a:ea typeface="汉仪铁线黑-65简" panose="00020600040101010101" pitchFamily="18" charset="-122"/>
              <a:sym typeface="Fira Sans"/>
            </a:endParaRPr>
          </a:p>
        </p:txBody>
      </p:sp>
      <p:grpSp>
        <p:nvGrpSpPr>
          <p:cNvPr id="12" name="组合 11"/>
          <p:cNvGrpSpPr/>
          <p:nvPr/>
        </p:nvGrpSpPr>
        <p:grpSpPr>
          <a:xfrm>
            <a:off x="1589315" y="3167974"/>
            <a:ext cx="1727200" cy="2020086"/>
            <a:chOff x="1828800" y="3051859"/>
            <a:chExt cx="1727200" cy="2020086"/>
          </a:xfrm>
        </p:grpSpPr>
        <p:sp>
          <p:nvSpPr>
            <p:cNvPr id="35" name="矩形 34"/>
            <p:cNvSpPr/>
            <p:nvPr/>
          </p:nvSpPr>
          <p:spPr>
            <a:xfrm>
              <a:off x="2130763"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37" name="矩形 36"/>
            <p:cNvSpPr/>
            <p:nvPr/>
          </p:nvSpPr>
          <p:spPr>
            <a:xfrm>
              <a:off x="1828800" y="3632897"/>
              <a:ext cx="1727200" cy="1439048"/>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grpSp>
      <p:grpSp>
        <p:nvGrpSpPr>
          <p:cNvPr id="38" name="组合 37"/>
          <p:cNvGrpSpPr/>
          <p:nvPr/>
        </p:nvGrpSpPr>
        <p:grpSpPr>
          <a:xfrm>
            <a:off x="4018039" y="3167974"/>
            <a:ext cx="1727200" cy="2020086"/>
            <a:chOff x="1828800" y="3051859"/>
            <a:chExt cx="1727200" cy="2020086"/>
          </a:xfrm>
        </p:grpSpPr>
        <p:sp>
          <p:nvSpPr>
            <p:cNvPr id="39" name="矩形 38"/>
            <p:cNvSpPr/>
            <p:nvPr/>
          </p:nvSpPr>
          <p:spPr>
            <a:xfrm>
              <a:off x="2130763"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40" name="矩形 39"/>
            <p:cNvSpPr/>
            <p:nvPr/>
          </p:nvSpPr>
          <p:spPr>
            <a:xfrm>
              <a:off x="1828800" y="3632897"/>
              <a:ext cx="1727200" cy="1439048"/>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grpSp>
      <p:grpSp>
        <p:nvGrpSpPr>
          <p:cNvPr id="41" name="组合 40"/>
          <p:cNvGrpSpPr/>
          <p:nvPr/>
        </p:nvGrpSpPr>
        <p:grpSpPr>
          <a:xfrm>
            <a:off x="6446763" y="3167974"/>
            <a:ext cx="1727200" cy="2020086"/>
            <a:chOff x="1828800" y="3051859"/>
            <a:chExt cx="1727200" cy="2020086"/>
          </a:xfrm>
        </p:grpSpPr>
        <p:sp>
          <p:nvSpPr>
            <p:cNvPr id="42" name="矩形 41"/>
            <p:cNvSpPr/>
            <p:nvPr/>
          </p:nvSpPr>
          <p:spPr>
            <a:xfrm>
              <a:off x="2130763"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43" name="矩形 42"/>
            <p:cNvSpPr/>
            <p:nvPr/>
          </p:nvSpPr>
          <p:spPr>
            <a:xfrm>
              <a:off x="1828800" y="3632897"/>
              <a:ext cx="1727200" cy="1439048"/>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grpSp>
      <p:grpSp>
        <p:nvGrpSpPr>
          <p:cNvPr id="44" name="组合 43"/>
          <p:cNvGrpSpPr/>
          <p:nvPr/>
        </p:nvGrpSpPr>
        <p:grpSpPr>
          <a:xfrm>
            <a:off x="8875486" y="3167974"/>
            <a:ext cx="1727200" cy="2020086"/>
            <a:chOff x="1828800" y="3051859"/>
            <a:chExt cx="1727200" cy="2020086"/>
          </a:xfrm>
        </p:grpSpPr>
        <p:sp>
          <p:nvSpPr>
            <p:cNvPr id="45" name="矩形 44"/>
            <p:cNvSpPr/>
            <p:nvPr/>
          </p:nvSpPr>
          <p:spPr>
            <a:xfrm>
              <a:off x="2130763"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46" name="矩形 45"/>
            <p:cNvSpPr/>
            <p:nvPr/>
          </p:nvSpPr>
          <p:spPr>
            <a:xfrm>
              <a:off x="1828800" y="3632897"/>
              <a:ext cx="1727200" cy="1439048"/>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grpSp>
      <p:cxnSp>
        <p:nvCxnSpPr>
          <p:cNvPr id="48" name="直接连接符 47"/>
          <p:cNvCxnSpPr/>
          <p:nvPr/>
        </p:nvCxnSpPr>
        <p:spPr>
          <a:xfrm>
            <a:off x="3679371" y="2293259"/>
            <a:ext cx="0" cy="3134058"/>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51" name="直接连接符 50"/>
          <p:cNvCxnSpPr/>
          <p:nvPr/>
        </p:nvCxnSpPr>
        <p:spPr>
          <a:xfrm>
            <a:off x="6096000" y="2293259"/>
            <a:ext cx="0" cy="3134058"/>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52" name="直接连接符 51"/>
          <p:cNvCxnSpPr/>
          <p:nvPr/>
        </p:nvCxnSpPr>
        <p:spPr>
          <a:xfrm>
            <a:off x="8512629" y="2293259"/>
            <a:ext cx="0" cy="3134058"/>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500" fill="hold"/>
                                        <p:tgtEl>
                                          <p:spTgt spid="31"/>
                                        </p:tgtEl>
                                        <p:attrNameLst>
                                          <p:attrName>ppt_w</p:attrName>
                                        </p:attrNameLst>
                                      </p:cBhvr>
                                      <p:tavLst>
                                        <p:tav tm="0">
                                          <p:val>
                                            <p:fltVal val="0"/>
                                          </p:val>
                                        </p:tav>
                                        <p:tav tm="100000">
                                          <p:val>
                                            <p:strVal val="#ppt_w"/>
                                          </p:val>
                                        </p:tav>
                                      </p:tavLst>
                                    </p:anim>
                                    <p:anim calcmode="lin" valueType="num">
                                      <p:cBhvr>
                                        <p:cTn id="30" dur="500" fill="hold"/>
                                        <p:tgtEl>
                                          <p:spTgt spid="31"/>
                                        </p:tgtEl>
                                        <p:attrNameLst>
                                          <p:attrName>ppt_h</p:attrName>
                                        </p:attrNameLst>
                                      </p:cBhvr>
                                      <p:tavLst>
                                        <p:tav tm="0">
                                          <p:val>
                                            <p:fltVal val="0"/>
                                          </p:val>
                                        </p:tav>
                                        <p:tav tm="100000">
                                          <p:val>
                                            <p:strVal val="#ppt_h"/>
                                          </p:val>
                                        </p:tav>
                                      </p:tavLst>
                                    </p:anim>
                                    <p:animEffect transition="in" filter="fade">
                                      <p:cBhvr>
                                        <p:cTn id="31" dur="500"/>
                                        <p:tgtEl>
                                          <p:spTgt spid="31"/>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childTnLst>
                          </p:cTn>
                        </p:par>
                        <p:par>
                          <p:cTn id="38" fill="hold">
                            <p:stCondLst>
                              <p:cond delay="2000"/>
                            </p:stCondLst>
                            <p:childTnLst>
                              <p:par>
                                <p:cTn id="39" presetID="53" presetClass="entr" presetSubtype="16"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childTnLst>
                          </p:cTn>
                        </p:par>
                        <p:par>
                          <p:cTn id="44" fill="hold">
                            <p:stCondLst>
                              <p:cond delay="2500"/>
                            </p:stCondLst>
                            <p:childTnLst>
                              <p:par>
                                <p:cTn id="45" presetID="2" presetClass="entr" presetSubtype="4"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childTnLst>
                          </p:cTn>
                        </p:par>
                        <p:par>
                          <p:cTn id="49" fill="hold">
                            <p:stCondLst>
                              <p:cond delay="3000"/>
                            </p:stCondLst>
                            <p:childTnLst>
                              <p:par>
                                <p:cTn id="50" presetID="2" presetClass="entr" presetSubtype="4" fill="hold" nodeType="afterEffect">
                                  <p:stCondLst>
                                    <p:cond delay="0"/>
                                  </p:stCondLst>
                                  <p:childTnLst>
                                    <p:set>
                                      <p:cBhvr>
                                        <p:cTn id="51" dur="1" fill="hold">
                                          <p:stCondLst>
                                            <p:cond delay="0"/>
                                          </p:stCondLst>
                                        </p:cTn>
                                        <p:tgtEl>
                                          <p:spTgt spid="38"/>
                                        </p:tgtEl>
                                        <p:attrNameLst>
                                          <p:attrName>style.visibility</p:attrName>
                                        </p:attrNameLst>
                                      </p:cBhvr>
                                      <p:to>
                                        <p:strVal val="visible"/>
                                      </p:to>
                                    </p:set>
                                    <p:anim calcmode="lin" valueType="num">
                                      <p:cBhvr additive="base">
                                        <p:cTn id="52" dur="500" fill="hold"/>
                                        <p:tgtEl>
                                          <p:spTgt spid="38"/>
                                        </p:tgtEl>
                                        <p:attrNameLst>
                                          <p:attrName>ppt_x</p:attrName>
                                        </p:attrNameLst>
                                      </p:cBhvr>
                                      <p:tavLst>
                                        <p:tav tm="0">
                                          <p:val>
                                            <p:strVal val="#ppt_x"/>
                                          </p:val>
                                        </p:tav>
                                        <p:tav tm="100000">
                                          <p:val>
                                            <p:strVal val="#ppt_x"/>
                                          </p:val>
                                        </p:tav>
                                      </p:tavLst>
                                    </p:anim>
                                    <p:anim calcmode="lin" valueType="num">
                                      <p:cBhvr additive="base">
                                        <p:cTn id="53" dur="500" fill="hold"/>
                                        <p:tgtEl>
                                          <p:spTgt spid="38"/>
                                        </p:tgtEl>
                                        <p:attrNameLst>
                                          <p:attrName>ppt_y</p:attrName>
                                        </p:attrNameLst>
                                      </p:cBhvr>
                                      <p:tavLst>
                                        <p:tav tm="0">
                                          <p:val>
                                            <p:strVal val="1+#ppt_h/2"/>
                                          </p:val>
                                        </p:tav>
                                        <p:tav tm="100000">
                                          <p:val>
                                            <p:strVal val="#ppt_y"/>
                                          </p:val>
                                        </p:tav>
                                      </p:tavLst>
                                    </p:anim>
                                  </p:childTnLst>
                                </p:cTn>
                              </p:par>
                            </p:childTnLst>
                          </p:cTn>
                        </p:par>
                        <p:par>
                          <p:cTn id="54" fill="hold">
                            <p:stCondLst>
                              <p:cond delay="3500"/>
                            </p:stCondLst>
                            <p:childTnLst>
                              <p:par>
                                <p:cTn id="55" presetID="2" presetClass="entr" presetSubtype="4" fill="hold" nodeType="afterEffect">
                                  <p:stCondLst>
                                    <p:cond delay="0"/>
                                  </p:stCondLst>
                                  <p:childTnLst>
                                    <p:set>
                                      <p:cBhvr>
                                        <p:cTn id="56" dur="1" fill="hold">
                                          <p:stCondLst>
                                            <p:cond delay="0"/>
                                          </p:stCondLst>
                                        </p:cTn>
                                        <p:tgtEl>
                                          <p:spTgt spid="41"/>
                                        </p:tgtEl>
                                        <p:attrNameLst>
                                          <p:attrName>style.visibility</p:attrName>
                                        </p:attrNameLst>
                                      </p:cBhvr>
                                      <p:to>
                                        <p:strVal val="visible"/>
                                      </p:to>
                                    </p:set>
                                    <p:anim calcmode="lin" valueType="num">
                                      <p:cBhvr additive="base">
                                        <p:cTn id="57" dur="500" fill="hold"/>
                                        <p:tgtEl>
                                          <p:spTgt spid="41"/>
                                        </p:tgtEl>
                                        <p:attrNameLst>
                                          <p:attrName>ppt_x</p:attrName>
                                        </p:attrNameLst>
                                      </p:cBhvr>
                                      <p:tavLst>
                                        <p:tav tm="0">
                                          <p:val>
                                            <p:strVal val="#ppt_x"/>
                                          </p:val>
                                        </p:tav>
                                        <p:tav tm="100000">
                                          <p:val>
                                            <p:strVal val="#ppt_x"/>
                                          </p:val>
                                        </p:tav>
                                      </p:tavLst>
                                    </p:anim>
                                    <p:anim calcmode="lin" valueType="num">
                                      <p:cBhvr additive="base">
                                        <p:cTn id="58" dur="500" fill="hold"/>
                                        <p:tgtEl>
                                          <p:spTgt spid="41"/>
                                        </p:tgtEl>
                                        <p:attrNameLst>
                                          <p:attrName>ppt_y</p:attrName>
                                        </p:attrNameLst>
                                      </p:cBhvr>
                                      <p:tavLst>
                                        <p:tav tm="0">
                                          <p:val>
                                            <p:strVal val="1+#ppt_h/2"/>
                                          </p:val>
                                        </p:tav>
                                        <p:tav tm="100000">
                                          <p:val>
                                            <p:strVal val="#ppt_y"/>
                                          </p:val>
                                        </p:tav>
                                      </p:tavLst>
                                    </p:anim>
                                  </p:childTnLst>
                                </p:cTn>
                              </p:par>
                            </p:childTnLst>
                          </p:cTn>
                        </p:par>
                        <p:par>
                          <p:cTn id="59" fill="hold">
                            <p:stCondLst>
                              <p:cond delay="4000"/>
                            </p:stCondLst>
                            <p:childTnLst>
                              <p:par>
                                <p:cTn id="60" presetID="2" presetClass="entr" presetSubtype="4" fill="hold" nodeType="afterEffect">
                                  <p:stCondLst>
                                    <p:cond delay="0"/>
                                  </p:stCondLst>
                                  <p:childTnLst>
                                    <p:set>
                                      <p:cBhvr>
                                        <p:cTn id="61" dur="1" fill="hold">
                                          <p:stCondLst>
                                            <p:cond delay="0"/>
                                          </p:stCondLst>
                                        </p:cTn>
                                        <p:tgtEl>
                                          <p:spTgt spid="44"/>
                                        </p:tgtEl>
                                        <p:attrNameLst>
                                          <p:attrName>style.visibility</p:attrName>
                                        </p:attrNameLst>
                                      </p:cBhvr>
                                      <p:to>
                                        <p:strVal val="visible"/>
                                      </p:to>
                                    </p:set>
                                    <p:anim calcmode="lin" valueType="num">
                                      <p:cBhvr additive="base">
                                        <p:cTn id="62" dur="500" fill="hold"/>
                                        <p:tgtEl>
                                          <p:spTgt spid="44"/>
                                        </p:tgtEl>
                                        <p:attrNameLst>
                                          <p:attrName>ppt_x</p:attrName>
                                        </p:attrNameLst>
                                      </p:cBhvr>
                                      <p:tavLst>
                                        <p:tav tm="0">
                                          <p:val>
                                            <p:strVal val="#ppt_x"/>
                                          </p:val>
                                        </p:tav>
                                        <p:tav tm="100000">
                                          <p:val>
                                            <p:strVal val="#ppt_x"/>
                                          </p:val>
                                        </p:tav>
                                      </p:tavLst>
                                    </p:anim>
                                    <p:anim calcmode="lin" valueType="num">
                                      <p:cBhvr additive="base">
                                        <p:cTn id="63"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wipe(down)">
                                      <p:cBhvr>
                                        <p:cTn id="68" dur="500"/>
                                        <p:tgtEl>
                                          <p:spTgt spid="48"/>
                                        </p:tgtEl>
                                      </p:cBhvr>
                                    </p:animEffect>
                                  </p:childTnLst>
                                </p:cTn>
                              </p:par>
                              <p:par>
                                <p:cTn id="69" presetID="22" presetClass="entr" presetSubtype="4"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wipe(down)">
                                      <p:cBhvr>
                                        <p:cTn id="71" dur="500"/>
                                        <p:tgtEl>
                                          <p:spTgt spid="51"/>
                                        </p:tgtEl>
                                      </p:cBhvr>
                                    </p:animEffect>
                                  </p:childTnLst>
                                </p:cTn>
                              </p:par>
                              <p:par>
                                <p:cTn id="72" presetID="22" presetClass="entr" presetSubtype="4" fill="hold" nodeType="with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wipe(down)">
                                      <p:cBhvr>
                                        <p:cTn id="7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30" grpId="0" animBg="1"/>
      <p:bldP spid="31" grpId="0" animBg="1"/>
      <p:bldP spid="32" grpId="0" animBg="1"/>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论点提出</a:t>
            </a:r>
            <a:endParaRPr lang="zh-CN" altLang="en-US" sz="4000" spc="600" dirty="0">
              <a:solidFill>
                <a:srgbClr val="4C678E"/>
              </a:solidFill>
              <a:latin typeface="思源宋体 Heavy" panose="02020900000000000000" pitchFamily="18" charset="-122"/>
              <a:ea typeface="思源宋体 Heavy" panose="02020900000000000000" pitchFamily="18" charset="-122"/>
            </a:endParaRP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0" y="1973943"/>
            <a:ext cx="12192000" cy="4884057"/>
            <a:chOff x="0" y="1973943"/>
            <a:chExt cx="12192000" cy="4884057"/>
          </a:xfrm>
        </p:grpSpPr>
        <p:sp>
          <p:nvSpPr>
            <p:cNvPr id="15" name="矩形 14"/>
            <p:cNvSpPr/>
            <p:nvPr/>
          </p:nvSpPr>
          <p:spPr>
            <a:xfrm>
              <a:off x="0" y="1973943"/>
              <a:ext cx="12192000" cy="4884057"/>
            </a:xfrm>
            <a:prstGeom prst="rect">
              <a:avLst/>
            </a:prstGeom>
            <a:blipFill dpi="0" rotWithShape="1">
              <a:blip r:embed="rId1"/>
              <a:srcRect/>
              <a:stretch>
                <a:fillRect t="-39159" b="-3915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1973943"/>
              <a:ext cx="12192000" cy="4884057"/>
            </a:xfrm>
            <a:prstGeom prst="rect">
              <a:avLst/>
            </a:prstGeom>
            <a:gradFill flip="none" rotWithShape="1">
              <a:gsLst>
                <a:gs pos="0">
                  <a:srgbClr val="4C678E"/>
                </a:gs>
                <a:gs pos="100000">
                  <a:srgbClr val="4C678E">
                    <a:alpha val="7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899886" y="2286231"/>
            <a:ext cx="10392228" cy="1286206"/>
            <a:chOff x="-1487714" y="2010459"/>
            <a:chExt cx="10392228" cy="1286206"/>
          </a:xfrm>
        </p:grpSpPr>
        <p:sp>
          <p:nvSpPr>
            <p:cNvPr id="18" name="矩形 17"/>
            <p:cNvSpPr/>
            <p:nvPr/>
          </p:nvSpPr>
          <p:spPr>
            <a:xfrm>
              <a:off x="3146763" y="2010459"/>
              <a:ext cx="1123274" cy="413062"/>
            </a:xfrm>
            <a:prstGeom prst="rect">
              <a:avLst/>
            </a:prstGeom>
            <a:noFill/>
          </p:spPr>
          <p:txBody>
            <a:bodyPr wrap="square" lIns="0" tIns="0" rIns="0" bIns="0" rtlCol="0">
              <a:spAutoFit/>
            </a:bodyPr>
            <a:lstStyle/>
            <a:p>
              <a:pPr algn="ctr"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sp>
          <p:nvSpPr>
            <p:cNvPr id="19" name="矩形 18"/>
            <p:cNvSpPr/>
            <p:nvPr/>
          </p:nvSpPr>
          <p:spPr>
            <a:xfrm>
              <a:off x="-1487714" y="2596280"/>
              <a:ext cx="10392228" cy="700385"/>
            </a:xfrm>
            <a:prstGeom prst="rect">
              <a:avLst/>
            </a:prstGeom>
            <a:noFill/>
          </p:spPr>
          <p:txBody>
            <a:bodyPr wrap="square" lIns="0" tIns="0" rIns="0" bIns="0" rtlCol="0">
              <a:spAutoFit/>
            </a:bodyPr>
            <a:lstStyle/>
            <a:p>
              <a:pPr algn="ctr"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点击这里，输入您的文本文字，更改文字的颜色或者大小属性。还可以设置合适的文字格式</a:t>
              </a:r>
              <a:endParaRPr lang="en-US" altLang="zh-CN" sz="1600" dirty="0">
                <a:solidFill>
                  <a:schemeClr val="bg1"/>
                </a:solidFill>
                <a:latin typeface="思源黑体 CN Normal" panose="020B0400000000000000" pitchFamily="34" charset="-122"/>
                <a:ea typeface="思源黑体 CN Normal" panose="020B0400000000000000" pitchFamily="34" charset="-122"/>
                <a:cs typeface="+mn-ea"/>
                <a:sym typeface="+mn-lt"/>
              </a:endParaRPr>
            </a:p>
            <a:p>
              <a:pPr algn="ctr"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调整文字文本的行间距。点击这里，更改文字的颜色或者大小属性。</a:t>
              </a:r>
              <a:endPar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grpSp>
      <p:sp>
        <p:nvSpPr>
          <p:cNvPr id="13" name="椭圆 12"/>
          <p:cNvSpPr/>
          <p:nvPr/>
        </p:nvSpPr>
        <p:spPr>
          <a:xfrm>
            <a:off x="1407886" y="3889829"/>
            <a:ext cx="2191656" cy="2191656"/>
          </a:xfrm>
          <a:prstGeom prst="ellipse">
            <a:avLst/>
          </a:prstGeom>
          <a:gradFill flip="none" rotWithShape="1">
            <a:gsLst>
              <a:gs pos="0">
                <a:srgbClr val="4C678E">
                  <a:alpha val="39000"/>
                </a:srgbClr>
              </a:gs>
              <a:gs pos="100000">
                <a:srgbClr val="4C678E">
                  <a:alpha val="97000"/>
                </a:srgbClr>
              </a:gs>
            </a:gsLst>
            <a:lin ang="5400000" scaled="1"/>
            <a:tileRect/>
          </a:gradFill>
          <a:ln>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802743" y="3889829"/>
            <a:ext cx="2191656" cy="2191656"/>
          </a:xfrm>
          <a:prstGeom prst="ellipse">
            <a:avLst/>
          </a:prstGeom>
          <a:gradFill flip="none" rotWithShape="1">
            <a:gsLst>
              <a:gs pos="0">
                <a:srgbClr val="4C678E">
                  <a:alpha val="39000"/>
                </a:srgbClr>
              </a:gs>
              <a:gs pos="100000">
                <a:srgbClr val="4C678E">
                  <a:alpha val="97000"/>
                </a:srgbClr>
              </a:gs>
            </a:gsLst>
            <a:lin ang="5400000" scaled="1"/>
            <a:tileRect/>
          </a:gradFill>
          <a:ln>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197600" y="3889829"/>
            <a:ext cx="2191656" cy="2191656"/>
          </a:xfrm>
          <a:prstGeom prst="ellipse">
            <a:avLst/>
          </a:prstGeom>
          <a:gradFill flip="none" rotWithShape="1">
            <a:gsLst>
              <a:gs pos="0">
                <a:srgbClr val="4C678E">
                  <a:alpha val="39000"/>
                </a:srgbClr>
              </a:gs>
              <a:gs pos="100000">
                <a:srgbClr val="4C678E">
                  <a:alpha val="97000"/>
                </a:srgbClr>
              </a:gs>
            </a:gsLst>
            <a:lin ang="5400000" scaled="1"/>
            <a:tileRect/>
          </a:gradFill>
          <a:ln>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92458" y="3889829"/>
            <a:ext cx="2191656" cy="2191656"/>
          </a:xfrm>
          <a:prstGeom prst="ellipse">
            <a:avLst/>
          </a:prstGeom>
          <a:gradFill flip="none" rotWithShape="1">
            <a:gsLst>
              <a:gs pos="0">
                <a:srgbClr val="4C678E">
                  <a:alpha val="39000"/>
                </a:srgbClr>
              </a:gs>
              <a:gs pos="100000">
                <a:srgbClr val="4C678E">
                  <a:alpha val="97000"/>
                </a:srgbClr>
              </a:gs>
            </a:gsLst>
            <a:lin ang="5400000" scaled="1"/>
            <a:tileRect/>
          </a:gradFill>
          <a:ln>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777279" y="4359414"/>
            <a:ext cx="1452870" cy="707886"/>
          </a:xfrm>
          <a:prstGeom prst="rect">
            <a:avLst/>
          </a:prstGeom>
          <a:noFill/>
        </p:spPr>
        <p:txBody>
          <a:bodyPr wrap="square" rtlCol="0">
            <a:spAutoFit/>
          </a:bodyPr>
          <a:lstStyle/>
          <a:p>
            <a:pPr algn="ctr"/>
            <a:r>
              <a:rPr lang="en-US" altLang="zh-CN" sz="4000" b="1" dirty="0">
                <a:solidFill>
                  <a:schemeClr val="bg1"/>
                </a:solidFill>
                <a:latin typeface="思源黑体 CN Heavy" panose="020B0A00000000000000" pitchFamily="34" charset="-122"/>
                <a:ea typeface="思源黑体 CN Heavy" panose="020B0A00000000000000" pitchFamily="34" charset="-122"/>
              </a:rPr>
              <a:t>50</a:t>
            </a:r>
            <a:r>
              <a:rPr kumimoji="0" lang="en-US" altLang="zh-CN" sz="40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rPr>
              <a:t>%</a:t>
            </a:r>
            <a:endParaRPr kumimoji="0" lang="en-US" altLang="zh-CN" sz="40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endParaRPr>
          </a:p>
        </p:txBody>
      </p:sp>
      <p:sp>
        <p:nvSpPr>
          <p:cNvPr id="26" name="文本框 25"/>
          <p:cNvSpPr txBox="1"/>
          <p:nvPr/>
        </p:nvSpPr>
        <p:spPr>
          <a:xfrm>
            <a:off x="4172136" y="4359414"/>
            <a:ext cx="1452870" cy="707886"/>
          </a:xfrm>
          <a:prstGeom prst="rect">
            <a:avLst/>
          </a:prstGeom>
          <a:noFill/>
        </p:spPr>
        <p:txBody>
          <a:bodyPr wrap="square" rtlCol="0">
            <a:spAutoFit/>
          </a:bodyPr>
          <a:lstStyle/>
          <a:p>
            <a:pPr algn="ctr"/>
            <a:r>
              <a:rPr lang="en-US" altLang="zh-CN" sz="4000" b="1" dirty="0">
                <a:solidFill>
                  <a:schemeClr val="bg1"/>
                </a:solidFill>
                <a:latin typeface="思源黑体 CN Heavy" panose="020B0A00000000000000" pitchFamily="34" charset="-122"/>
                <a:ea typeface="思源黑体 CN Heavy" panose="020B0A00000000000000" pitchFamily="34" charset="-122"/>
              </a:rPr>
              <a:t>56</a:t>
            </a:r>
            <a:r>
              <a:rPr kumimoji="0" lang="en-US" altLang="zh-CN" sz="40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rPr>
              <a:t>%</a:t>
            </a:r>
            <a:endParaRPr kumimoji="0" lang="en-US" altLang="zh-CN" sz="40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endParaRPr>
          </a:p>
        </p:txBody>
      </p:sp>
      <p:sp>
        <p:nvSpPr>
          <p:cNvPr id="27" name="文本框 26"/>
          <p:cNvSpPr txBox="1"/>
          <p:nvPr/>
        </p:nvSpPr>
        <p:spPr>
          <a:xfrm>
            <a:off x="6566993" y="4359414"/>
            <a:ext cx="1452870" cy="707886"/>
          </a:xfrm>
          <a:prstGeom prst="rect">
            <a:avLst/>
          </a:prstGeom>
          <a:noFill/>
        </p:spPr>
        <p:txBody>
          <a:bodyPr wrap="square" rtlCol="0">
            <a:spAutoFit/>
          </a:bodyPr>
          <a:lstStyle/>
          <a:p>
            <a:pPr algn="ctr"/>
            <a:r>
              <a:rPr lang="en-US" altLang="zh-CN" sz="4000" b="1" dirty="0">
                <a:solidFill>
                  <a:schemeClr val="bg1"/>
                </a:solidFill>
                <a:latin typeface="思源黑体 CN Heavy" panose="020B0A00000000000000" pitchFamily="34" charset="-122"/>
                <a:ea typeface="思源黑体 CN Heavy" panose="020B0A00000000000000" pitchFamily="34" charset="-122"/>
              </a:rPr>
              <a:t>66</a:t>
            </a:r>
            <a:r>
              <a:rPr kumimoji="0" lang="en-US" altLang="zh-CN" sz="40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rPr>
              <a:t>%</a:t>
            </a:r>
            <a:endParaRPr kumimoji="0" lang="en-US" altLang="zh-CN" sz="40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endParaRPr>
          </a:p>
        </p:txBody>
      </p:sp>
      <p:sp>
        <p:nvSpPr>
          <p:cNvPr id="28" name="文本框 27"/>
          <p:cNvSpPr txBox="1"/>
          <p:nvPr/>
        </p:nvSpPr>
        <p:spPr>
          <a:xfrm>
            <a:off x="8961851" y="4359414"/>
            <a:ext cx="1452870" cy="707886"/>
          </a:xfrm>
          <a:prstGeom prst="rect">
            <a:avLst/>
          </a:prstGeom>
          <a:noFill/>
        </p:spPr>
        <p:txBody>
          <a:bodyPr wrap="square" rtlCol="0">
            <a:spAutoFit/>
          </a:bodyPr>
          <a:lstStyle/>
          <a:p>
            <a:pPr algn="ctr"/>
            <a:r>
              <a:rPr lang="en-US" altLang="zh-CN" sz="4000" b="1" dirty="0">
                <a:solidFill>
                  <a:schemeClr val="bg1"/>
                </a:solidFill>
                <a:latin typeface="思源黑体 CN Heavy" panose="020B0A00000000000000" pitchFamily="34" charset="-122"/>
                <a:ea typeface="思源黑体 CN Heavy" panose="020B0A00000000000000" pitchFamily="34" charset="-122"/>
              </a:rPr>
              <a:t>8</a:t>
            </a:r>
            <a:r>
              <a:rPr kumimoji="0" lang="en-US" altLang="zh-CN" sz="40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rPr>
              <a:t>%</a:t>
            </a:r>
            <a:endParaRPr kumimoji="0" lang="en-US" altLang="zh-CN" sz="4000" b="1" i="0" u="none" strike="noStrike" kern="1200" cap="none" spc="0" normalizeH="0" baseline="0" noProof="0" dirty="0">
              <a:ln>
                <a:noFill/>
              </a:ln>
              <a:solidFill>
                <a:schemeClr val="bg1"/>
              </a:solidFill>
              <a:effectLst/>
              <a:uLnTx/>
              <a:uFillTx/>
              <a:latin typeface="思源黑体 CN Heavy" panose="020B0A00000000000000" pitchFamily="34" charset="-122"/>
              <a:ea typeface="思源黑体 CN Heavy" panose="020B0A00000000000000" pitchFamily="34" charset="-122"/>
            </a:endParaRPr>
          </a:p>
        </p:txBody>
      </p:sp>
      <p:sp>
        <p:nvSpPr>
          <p:cNvPr id="29" name="矩形 28"/>
          <p:cNvSpPr/>
          <p:nvPr/>
        </p:nvSpPr>
        <p:spPr>
          <a:xfrm>
            <a:off x="1785259" y="5011754"/>
            <a:ext cx="1335312" cy="700385"/>
          </a:xfrm>
          <a:prstGeom prst="rect">
            <a:avLst/>
          </a:prstGeom>
          <a:noFill/>
        </p:spPr>
        <p:txBody>
          <a:bodyPr wrap="square" lIns="0" tIns="0" rIns="0" bIns="0" rtlCol="0">
            <a:spAutoFit/>
          </a:bodyPr>
          <a:lstStyle/>
          <a:p>
            <a:pPr algn="ctr"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更改文字大小属性。</a:t>
            </a:r>
            <a:endPar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sp>
        <p:nvSpPr>
          <p:cNvPr id="30" name="矩形 29"/>
          <p:cNvSpPr/>
          <p:nvPr/>
        </p:nvSpPr>
        <p:spPr>
          <a:xfrm>
            <a:off x="4238173" y="5011754"/>
            <a:ext cx="1335312" cy="700385"/>
          </a:xfrm>
          <a:prstGeom prst="rect">
            <a:avLst/>
          </a:prstGeom>
          <a:noFill/>
        </p:spPr>
        <p:txBody>
          <a:bodyPr wrap="square" lIns="0" tIns="0" rIns="0" bIns="0" rtlCol="0">
            <a:spAutoFit/>
          </a:bodyPr>
          <a:lstStyle/>
          <a:p>
            <a:pPr algn="ctr"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更改文字大小属性。</a:t>
            </a:r>
            <a:endPar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sp>
        <p:nvSpPr>
          <p:cNvPr id="31" name="矩形 30"/>
          <p:cNvSpPr/>
          <p:nvPr/>
        </p:nvSpPr>
        <p:spPr>
          <a:xfrm>
            <a:off x="6662059" y="5011754"/>
            <a:ext cx="1335312" cy="700385"/>
          </a:xfrm>
          <a:prstGeom prst="rect">
            <a:avLst/>
          </a:prstGeom>
          <a:noFill/>
        </p:spPr>
        <p:txBody>
          <a:bodyPr wrap="square" lIns="0" tIns="0" rIns="0" bIns="0" rtlCol="0">
            <a:spAutoFit/>
          </a:bodyPr>
          <a:lstStyle/>
          <a:p>
            <a:pPr algn="ctr"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更改文字大小属性。</a:t>
            </a:r>
            <a:endPar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sp>
        <p:nvSpPr>
          <p:cNvPr id="32" name="矩形 31"/>
          <p:cNvSpPr/>
          <p:nvPr/>
        </p:nvSpPr>
        <p:spPr>
          <a:xfrm>
            <a:off x="8998859" y="5011754"/>
            <a:ext cx="1335312" cy="700385"/>
          </a:xfrm>
          <a:prstGeom prst="rect">
            <a:avLst/>
          </a:prstGeom>
          <a:noFill/>
        </p:spPr>
        <p:txBody>
          <a:bodyPr wrap="square" lIns="0" tIns="0" rIns="0" bIns="0" rtlCol="0">
            <a:spAutoFit/>
          </a:bodyPr>
          <a:lstStyle/>
          <a:p>
            <a:pPr algn="ctr"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更改文字大小属性。</a:t>
            </a:r>
            <a:endPar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Effect transition="in" filter="fade">
                                      <p:cBhvr>
                                        <p:cTn id="45" dur="500"/>
                                        <p:tgtEl>
                                          <p:spTgt spid="2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Effect transition="in" filter="fade">
                                      <p:cBhvr>
                                        <p:cTn id="50" dur="500"/>
                                        <p:tgtEl>
                                          <p:spTgt spid="22"/>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p:cTn id="53" dur="500" fill="hold"/>
                                        <p:tgtEl>
                                          <p:spTgt spid="23"/>
                                        </p:tgtEl>
                                        <p:attrNameLst>
                                          <p:attrName>ppt_w</p:attrName>
                                        </p:attrNameLst>
                                      </p:cBhvr>
                                      <p:tavLst>
                                        <p:tav tm="0">
                                          <p:val>
                                            <p:fltVal val="0"/>
                                          </p:val>
                                        </p:tav>
                                        <p:tav tm="100000">
                                          <p:val>
                                            <p:strVal val="#ppt_w"/>
                                          </p:val>
                                        </p:tav>
                                      </p:tavLst>
                                    </p:anim>
                                    <p:anim calcmode="lin" valueType="num">
                                      <p:cBhvr>
                                        <p:cTn id="54" dur="500" fill="hold"/>
                                        <p:tgtEl>
                                          <p:spTgt spid="23"/>
                                        </p:tgtEl>
                                        <p:attrNameLst>
                                          <p:attrName>ppt_h</p:attrName>
                                        </p:attrNameLst>
                                      </p:cBhvr>
                                      <p:tavLst>
                                        <p:tav tm="0">
                                          <p:val>
                                            <p:fltVal val="0"/>
                                          </p:val>
                                        </p:tav>
                                        <p:tav tm="100000">
                                          <p:val>
                                            <p:strVal val="#ppt_h"/>
                                          </p:val>
                                        </p:tav>
                                      </p:tavLst>
                                    </p:anim>
                                    <p:animEffect transition="in" filter="fade">
                                      <p:cBhvr>
                                        <p:cTn id="55" dur="500"/>
                                        <p:tgtEl>
                                          <p:spTgt spid="2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fltVal val="0"/>
                                          </p:val>
                                        </p:tav>
                                        <p:tav tm="100000">
                                          <p:val>
                                            <p:strVal val="#ppt_h"/>
                                          </p:val>
                                        </p:tav>
                                      </p:tavLst>
                                    </p:anim>
                                    <p:animEffect transition="in" filter="fade">
                                      <p:cBhvr>
                                        <p:cTn id="60" dur="500"/>
                                        <p:tgtEl>
                                          <p:spTgt spid="25"/>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500" fill="hold"/>
                                        <p:tgtEl>
                                          <p:spTgt spid="26"/>
                                        </p:tgtEl>
                                        <p:attrNameLst>
                                          <p:attrName>ppt_w</p:attrName>
                                        </p:attrNameLst>
                                      </p:cBhvr>
                                      <p:tavLst>
                                        <p:tav tm="0">
                                          <p:val>
                                            <p:fltVal val="0"/>
                                          </p:val>
                                        </p:tav>
                                        <p:tav tm="100000">
                                          <p:val>
                                            <p:strVal val="#ppt_w"/>
                                          </p:val>
                                        </p:tav>
                                      </p:tavLst>
                                    </p:anim>
                                    <p:anim calcmode="lin" valueType="num">
                                      <p:cBhvr>
                                        <p:cTn id="64" dur="500" fill="hold"/>
                                        <p:tgtEl>
                                          <p:spTgt spid="26"/>
                                        </p:tgtEl>
                                        <p:attrNameLst>
                                          <p:attrName>ppt_h</p:attrName>
                                        </p:attrNameLst>
                                      </p:cBhvr>
                                      <p:tavLst>
                                        <p:tav tm="0">
                                          <p:val>
                                            <p:fltVal val="0"/>
                                          </p:val>
                                        </p:tav>
                                        <p:tav tm="100000">
                                          <p:val>
                                            <p:strVal val="#ppt_h"/>
                                          </p:val>
                                        </p:tav>
                                      </p:tavLst>
                                    </p:anim>
                                    <p:animEffect transition="in" filter="fade">
                                      <p:cBhvr>
                                        <p:cTn id="65" dur="500"/>
                                        <p:tgtEl>
                                          <p:spTgt spid="26"/>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500" fill="hold"/>
                                        <p:tgtEl>
                                          <p:spTgt spid="27"/>
                                        </p:tgtEl>
                                        <p:attrNameLst>
                                          <p:attrName>ppt_w</p:attrName>
                                        </p:attrNameLst>
                                      </p:cBhvr>
                                      <p:tavLst>
                                        <p:tav tm="0">
                                          <p:val>
                                            <p:fltVal val="0"/>
                                          </p:val>
                                        </p:tav>
                                        <p:tav tm="100000">
                                          <p:val>
                                            <p:strVal val="#ppt_w"/>
                                          </p:val>
                                        </p:tav>
                                      </p:tavLst>
                                    </p:anim>
                                    <p:anim calcmode="lin" valueType="num">
                                      <p:cBhvr>
                                        <p:cTn id="69" dur="500" fill="hold"/>
                                        <p:tgtEl>
                                          <p:spTgt spid="27"/>
                                        </p:tgtEl>
                                        <p:attrNameLst>
                                          <p:attrName>ppt_h</p:attrName>
                                        </p:attrNameLst>
                                      </p:cBhvr>
                                      <p:tavLst>
                                        <p:tav tm="0">
                                          <p:val>
                                            <p:fltVal val="0"/>
                                          </p:val>
                                        </p:tav>
                                        <p:tav tm="100000">
                                          <p:val>
                                            <p:strVal val="#ppt_h"/>
                                          </p:val>
                                        </p:tav>
                                      </p:tavLst>
                                    </p:anim>
                                    <p:animEffect transition="in" filter="fade">
                                      <p:cBhvr>
                                        <p:cTn id="70" dur="500"/>
                                        <p:tgtEl>
                                          <p:spTgt spid="27"/>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p:cTn id="73" dur="500" fill="hold"/>
                                        <p:tgtEl>
                                          <p:spTgt spid="28"/>
                                        </p:tgtEl>
                                        <p:attrNameLst>
                                          <p:attrName>ppt_w</p:attrName>
                                        </p:attrNameLst>
                                      </p:cBhvr>
                                      <p:tavLst>
                                        <p:tav tm="0">
                                          <p:val>
                                            <p:fltVal val="0"/>
                                          </p:val>
                                        </p:tav>
                                        <p:tav tm="100000">
                                          <p:val>
                                            <p:strVal val="#ppt_w"/>
                                          </p:val>
                                        </p:tav>
                                      </p:tavLst>
                                    </p:anim>
                                    <p:anim calcmode="lin" valueType="num">
                                      <p:cBhvr>
                                        <p:cTn id="74" dur="500" fill="hold"/>
                                        <p:tgtEl>
                                          <p:spTgt spid="28"/>
                                        </p:tgtEl>
                                        <p:attrNameLst>
                                          <p:attrName>ppt_h</p:attrName>
                                        </p:attrNameLst>
                                      </p:cBhvr>
                                      <p:tavLst>
                                        <p:tav tm="0">
                                          <p:val>
                                            <p:fltVal val="0"/>
                                          </p:val>
                                        </p:tav>
                                        <p:tav tm="100000">
                                          <p:val>
                                            <p:strVal val="#ppt_h"/>
                                          </p:val>
                                        </p:tav>
                                      </p:tavLst>
                                    </p:anim>
                                    <p:animEffect transition="in" filter="fade">
                                      <p:cBhvr>
                                        <p:cTn id="75" dur="500"/>
                                        <p:tgtEl>
                                          <p:spTgt spid="28"/>
                                        </p:tgtEl>
                                      </p:cBhvr>
                                    </p:animEffect>
                                  </p:childTnLst>
                                </p:cTn>
                              </p:par>
                            </p:childTnLst>
                          </p:cTn>
                        </p:par>
                        <p:par>
                          <p:cTn id="76" fill="hold">
                            <p:stCondLst>
                              <p:cond delay="500"/>
                            </p:stCondLst>
                            <p:childTnLst>
                              <p:par>
                                <p:cTn id="77" presetID="42" presetClass="entr" presetSubtype="0" fill="hold" grpId="0" nodeType="after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1000"/>
                                        <p:tgtEl>
                                          <p:spTgt spid="29"/>
                                        </p:tgtEl>
                                      </p:cBhvr>
                                    </p:animEffect>
                                    <p:anim calcmode="lin" valueType="num">
                                      <p:cBhvr>
                                        <p:cTn id="80" dur="1000" fill="hold"/>
                                        <p:tgtEl>
                                          <p:spTgt spid="29"/>
                                        </p:tgtEl>
                                        <p:attrNameLst>
                                          <p:attrName>ppt_x</p:attrName>
                                        </p:attrNameLst>
                                      </p:cBhvr>
                                      <p:tavLst>
                                        <p:tav tm="0">
                                          <p:val>
                                            <p:strVal val="#ppt_x"/>
                                          </p:val>
                                        </p:tav>
                                        <p:tav tm="100000">
                                          <p:val>
                                            <p:strVal val="#ppt_x"/>
                                          </p:val>
                                        </p:tav>
                                      </p:tavLst>
                                    </p:anim>
                                    <p:anim calcmode="lin" valueType="num">
                                      <p:cBhvr>
                                        <p:cTn id="81" dur="1000" fill="hold"/>
                                        <p:tgtEl>
                                          <p:spTgt spid="29"/>
                                        </p:tgtEl>
                                        <p:attrNameLst>
                                          <p:attrName>ppt_y</p:attrName>
                                        </p:attrNameLst>
                                      </p:cBhvr>
                                      <p:tavLst>
                                        <p:tav tm="0">
                                          <p:val>
                                            <p:strVal val="#ppt_y+.1"/>
                                          </p:val>
                                        </p:tav>
                                        <p:tav tm="100000">
                                          <p:val>
                                            <p:strVal val="#ppt_y"/>
                                          </p:val>
                                        </p:tav>
                                      </p:tavLst>
                                    </p:anim>
                                  </p:childTnLst>
                                </p:cTn>
                              </p:par>
                            </p:childTnLst>
                          </p:cTn>
                        </p:par>
                        <p:par>
                          <p:cTn id="82" fill="hold">
                            <p:stCondLst>
                              <p:cond delay="1500"/>
                            </p:stCondLst>
                            <p:childTnLst>
                              <p:par>
                                <p:cTn id="83" presetID="42" presetClass="entr" presetSubtype="0" fill="hold" grpId="0" nodeType="after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1000"/>
                                        <p:tgtEl>
                                          <p:spTgt spid="30"/>
                                        </p:tgtEl>
                                      </p:cBhvr>
                                    </p:animEffect>
                                    <p:anim calcmode="lin" valueType="num">
                                      <p:cBhvr>
                                        <p:cTn id="86" dur="1000" fill="hold"/>
                                        <p:tgtEl>
                                          <p:spTgt spid="30"/>
                                        </p:tgtEl>
                                        <p:attrNameLst>
                                          <p:attrName>ppt_x</p:attrName>
                                        </p:attrNameLst>
                                      </p:cBhvr>
                                      <p:tavLst>
                                        <p:tav tm="0">
                                          <p:val>
                                            <p:strVal val="#ppt_x"/>
                                          </p:val>
                                        </p:tav>
                                        <p:tav tm="100000">
                                          <p:val>
                                            <p:strVal val="#ppt_x"/>
                                          </p:val>
                                        </p:tav>
                                      </p:tavLst>
                                    </p:anim>
                                    <p:anim calcmode="lin" valueType="num">
                                      <p:cBhvr>
                                        <p:cTn id="87" dur="1000" fill="hold"/>
                                        <p:tgtEl>
                                          <p:spTgt spid="30"/>
                                        </p:tgtEl>
                                        <p:attrNameLst>
                                          <p:attrName>ppt_y</p:attrName>
                                        </p:attrNameLst>
                                      </p:cBhvr>
                                      <p:tavLst>
                                        <p:tav tm="0">
                                          <p:val>
                                            <p:strVal val="#ppt_y+.1"/>
                                          </p:val>
                                        </p:tav>
                                        <p:tav tm="100000">
                                          <p:val>
                                            <p:strVal val="#ppt_y"/>
                                          </p:val>
                                        </p:tav>
                                      </p:tavLst>
                                    </p:anim>
                                  </p:childTnLst>
                                </p:cTn>
                              </p:par>
                            </p:childTnLst>
                          </p:cTn>
                        </p:par>
                        <p:par>
                          <p:cTn id="88" fill="hold">
                            <p:stCondLst>
                              <p:cond delay="2500"/>
                            </p:stCondLst>
                            <p:childTnLst>
                              <p:par>
                                <p:cTn id="89" presetID="42" presetClass="entr" presetSubtype="0" fill="hold" grpId="0" nodeType="after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1000"/>
                                        <p:tgtEl>
                                          <p:spTgt spid="31"/>
                                        </p:tgtEl>
                                      </p:cBhvr>
                                    </p:animEffect>
                                    <p:anim calcmode="lin" valueType="num">
                                      <p:cBhvr>
                                        <p:cTn id="92" dur="1000" fill="hold"/>
                                        <p:tgtEl>
                                          <p:spTgt spid="31"/>
                                        </p:tgtEl>
                                        <p:attrNameLst>
                                          <p:attrName>ppt_x</p:attrName>
                                        </p:attrNameLst>
                                      </p:cBhvr>
                                      <p:tavLst>
                                        <p:tav tm="0">
                                          <p:val>
                                            <p:strVal val="#ppt_x"/>
                                          </p:val>
                                        </p:tav>
                                        <p:tav tm="100000">
                                          <p:val>
                                            <p:strVal val="#ppt_x"/>
                                          </p:val>
                                        </p:tav>
                                      </p:tavLst>
                                    </p:anim>
                                    <p:anim calcmode="lin" valueType="num">
                                      <p:cBhvr>
                                        <p:cTn id="93" dur="1000" fill="hold"/>
                                        <p:tgtEl>
                                          <p:spTgt spid="31"/>
                                        </p:tgtEl>
                                        <p:attrNameLst>
                                          <p:attrName>ppt_y</p:attrName>
                                        </p:attrNameLst>
                                      </p:cBhvr>
                                      <p:tavLst>
                                        <p:tav tm="0">
                                          <p:val>
                                            <p:strVal val="#ppt_y+.1"/>
                                          </p:val>
                                        </p:tav>
                                        <p:tav tm="100000">
                                          <p:val>
                                            <p:strVal val="#ppt_y"/>
                                          </p:val>
                                        </p:tav>
                                      </p:tavLst>
                                    </p:anim>
                                  </p:childTnLst>
                                </p:cTn>
                              </p:par>
                            </p:childTnLst>
                          </p:cTn>
                        </p:par>
                        <p:par>
                          <p:cTn id="94" fill="hold">
                            <p:stCondLst>
                              <p:cond delay="3500"/>
                            </p:stCondLst>
                            <p:childTnLst>
                              <p:par>
                                <p:cTn id="95" presetID="42" presetClass="entr" presetSubtype="0" fill="hold" grpId="0" nodeType="after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1000"/>
                                        <p:tgtEl>
                                          <p:spTgt spid="32"/>
                                        </p:tgtEl>
                                      </p:cBhvr>
                                    </p:animEffect>
                                    <p:anim calcmode="lin" valueType="num">
                                      <p:cBhvr>
                                        <p:cTn id="98" dur="1000" fill="hold"/>
                                        <p:tgtEl>
                                          <p:spTgt spid="32"/>
                                        </p:tgtEl>
                                        <p:attrNameLst>
                                          <p:attrName>ppt_x</p:attrName>
                                        </p:attrNameLst>
                                      </p:cBhvr>
                                      <p:tavLst>
                                        <p:tav tm="0">
                                          <p:val>
                                            <p:strVal val="#ppt_x"/>
                                          </p:val>
                                        </p:tav>
                                        <p:tav tm="100000">
                                          <p:val>
                                            <p:strVal val="#ppt_x"/>
                                          </p:val>
                                        </p:tav>
                                      </p:tavLst>
                                    </p:anim>
                                    <p:anim calcmode="lin" valueType="num">
                                      <p:cBhvr>
                                        <p:cTn id="9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3" grpId="0" animBg="1"/>
      <p:bldP spid="21" grpId="0" animBg="1"/>
      <p:bldP spid="22" grpId="0" animBg="1"/>
      <p:bldP spid="23" grpId="0" animBg="1"/>
      <p:bldP spid="25" grpId="0"/>
      <p:bldP spid="26" grpId="0"/>
      <p:bldP spid="27" grpId="0"/>
      <p:bldP spid="28" grpId="0"/>
      <p:bldP spid="29" grpId="0"/>
      <p:bldP spid="30" grpId="0"/>
      <p:bldP spid="31" grpId="0"/>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论点提出</a:t>
            </a:r>
            <a:endParaRPr lang="zh-CN" altLang="en-US" sz="4000" spc="600" dirty="0">
              <a:solidFill>
                <a:srgbClr val="4C678E"/>
              </a:solidFill>
              <a:latin typeface="思源宋体 Heavy" panose="02020900000000000000" pitchFamily="18" charset="-122"/>
              <a:ea typeface="思源宋体 Heavy" panose="02020900000000000000" pitchFamily="18" charset="-122"/>
            </a:endParaRP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4513675" y="2266812"/>
            <a:ext cx="1550476" cy="1548172"/>
            <a:chOff x="4265930" y="1720850"/>
            <a:chExt cx="1709420" cy="1706880"/>
          </a:xfrm>
        </p:grpSpPr>
        <p:sp>
          <p:nvSpPr>
            <p:cNvPr id="27" name="2"/>
            <p:cNvSpPr/>
            <p:nvPr/>
          </p:nvSpPr>
          <p:spPr>
            <a:xfrm>
              <a:off x="4265930" y="1720850"/>
              <a:ext cx="1709420" cy="1706880"/>
            </a:xfrm>
            <a:custGeom>
              <a:avLst/>
              <a:gdLst>
                <a:gd name="connsiteX0" fmla="*/ 0 w 1442382"/>
                <a:gd name="connsiteY0" fmla="*/ 0 h 1440000"/>
                <a:gd name="connsiteX1" fmla="*/ 2382 w 1442382"/>
                <a:gd name="connsiteY1" fmla="*/ 0 h 1440000"/>
                <a:gd name="connsiteX2" fmla="*/ 720000 w 1442382"/>
                <a:gd name="connsiteY2" fmla="*/ 0 h 1440000"/>
                <a:gd name="connsiteX3" fmla="*/ 1442382 w 1442382"/>
                <a:gd name="connsiteY3" fmla="*/ 0 h 1440000"/>
                <a:gd name="connsiteX4" fmla="*/ 1442382 w 1442382"/>
                <a:gd name="connsiteY4" fmla="*/ 720000 h 1440000"/>
                <a:gd name="connsiteX5" fmla="*/ 722382 w 1442382"/>
                <a:gd name="connsiteY5" fmla="*/ 1440000 h 1440000"/>
                <a:gd name="connsiteX6" fmla="*/ 721191 w 1442382"/>
                <a:gd name="connsiteY6" fmla="*/ 1438809 h 1440000"/>
                <a:gd name="connsiteX7" fmla="*/ 720000 w 1442382"/>
                <a:gd name="connsiteY7" fmla="*/ 1440000 h 1440000"/>
                <a:gd name="connsiteX8" fmla="*/ 0 w 1442382"/>
                <a:gd name="connsiteY8"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382" h="1440000">
                  <a:moveTo>
                    <a:pt x="0" y="0"/>
                  </a:moveTo>
                  <a:lnTo>
                    <a:pt x="2382" y="0"/>
                  </a:lnTo>
                  <a:lnTo>
                    <a:pt x="720000" y="0"/>
                  </a:lnTo>
                  <a:lnTo>
                    <a:pt x="1442382" y="0"/>
                  </a:lnTo>
                  <a:lnTo>
                    <a:pt x="1442382" y="720000"/>
                  </a:lnTo>
                  <a:lnTo>
                    <a:pt x="722382" y="1440000"/>
                  </a:lnTo>
                  <a:lnTo>
                    <a:pt x="721191" y="1438809"/>
                  </a:lnTo>
                  <a:lnTo>
                    <a:pt x="720000" y="1440000"/>
                  </a:lnTo>
                  <a:lnTo>
                    <a:pt x="0" y="1440000"/>
                  </a:ln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endParaRPr>
            </a:p>
          </p:txBody>
        </p:sp>
        <p:pic>
          <p:nvPicPr>
            <p:cNvPr id="28" name="图片 27"/>
            <p:cNvPicPr>
              <a:picLocks noChangeAspect="1"/>
            </p:cNvPicPr>
            <p:nvPr/>
          </p:nvPicPr>
          <p:blipFill>
            <a:blip r:embed="rId1"/>
            <a:stretch>
              <a:fillRect/>
            </a:stretch>
          </p:blipFill>
          <p:spPr>
            <a:xfrm>
              <a:off x="4743673" y="2171700"/>
              <a:ext cx="376967" cy="558798"/>
            </a:xfrm>
            <a:prstGeom prst="rect">
              <a:avLst/>
            </a:prstGeom>
          </p:spPr>
        </p:pic>
      </p:grpSp>
      <p:grpSp>
        <p:nvGrpSpPr>
          <p:cNvPr id="16" name="组合 15"/>
          <p:cNvGrpSpPr/>
          <p:nvPr/>
        </p:nvGrpSpPr>
        <p:grpSpPr>
          <a:xfrm>
            <a:off x="6173582" y="2265660"/>
            <a:ext cx="1548172" cy="1550476"/>
            <a:chOff x="6096000" y="1719580"/>
            <a:chExt cx="1706880" cy="1709420"/>
          </a:xfrm>
        </p:grpSpPr>
        <p:sp>
          <p:nvSpPr>
            <p:cNvPr id="25" name="2"/>
            <p:cNvSpPr/>
            <p:nvPr/>
          </p:nvSpPr>
          <p:spPr>
            <a:xfrm rot="5400000">
              <a:off x="6094730" y="1720850"/>
              <a:ext cx="1709420" cy="1706880"/>
            </a:xfrm>
            <a:custGeom>
              <a:avLst/>
              <a:gdLst>
                <a:gd name="connsiteX0" fmla="*/ 0 w 1442382"/>
                <a:gd name="connsiteY0" fmla="*/ 0 h 1440000"/>
                <a:gd name="connsiteX1" fmla="*/ 2382 w 1442382"/>
                <a:gd name="connsiteY1" fmla="*/ 0 h 1440000"/>
                <a:gd name="connsiteX2" fmla="*/ 720000 w 1442382"/>
                <a:gd name="connsiteY2" fmla="*/ 0 h 1440000"/>
                <a:gd name="connsiteX3" fmla="*/ 1442382 w 1442382"/>
                <a:gd name="connsiteY3" fmla="*/ 0 h 1440000"/>
                <a:gd name="connsiteX4" fmla="*/ 1442382 w 1442382"/>
                <a:gd name="connsiteY4" fmla="*/ 720000 h 1440000"/>
                <a:gd name="connsiteX5" fmla="*/ 722382 w 1442382"/>
                <a:gd name="connsiteY5" fmla="*/ 1440000 h 1440000"/>
                <a:gd name="connsiteX6" fmla="*/ 721191 w 1442382"/>
                <a:gd name="connsiteY6" fmla="*/ 1438809 h 1440000"/>
                <a:gd name="connsiteX7" fmla="*/ 720000 w 1442382"/>
                <a:gd name="connsiteY7" fmla="*/ 1440000 h 1440000"/>
                <a:gd name="connsiteX8" fmla="*/ 0 w 1442382"/>
                <a:gd name="connsiteY8"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382" h="1440000">
                  <a:moveTo>
                    <a:pt x="0" y="0"/>
                  </a:moveTo>
                  <a:lnTo>
                    <a:pt x="2382" y="0"/>
                  </a:lnTo>
                  <a:lnTo>
                    <a:pt x="720000" y="0"/>
                  </a:lnTo>
                  <a:lnTo>
                    <a:pt x="1442382" y="0"/>
                  </a:lnTo>
                  <a:lnTo>
                    <a:pt x="1442382" y="720000"/>
                  </a:lnTo>
                  <a:lnTo>
                    <a:pt x="722382" y="1440000"/>
                  </a:lnTo>
                  <a:lnTo>
                    <a:pt x="721191" y="1438809"/>
                  </a:lnTo>
                  <a:lnTo>
                    <a:pt x="720000" y="1440000"/>
                  </a:lnTo>
                  <a:lnTo>
                    <a:pt x="0" y="1440000"/>
                  </a:ln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endParaRPr>
            </a:p>
          </p:txBody>
        </p:sp>
        <p:pic>
          <p:nvPicPr>
            <p:cNvPr id="26" name="图片 25"/>
            <p:cNvPicPr>
              <a:picLocks noChangeAspect="1"/>
            </p:cNvPicPr>
            <p:nvPr/>
          </p:nvPicPr>
          <p:blipFill>
            <a:blip r:embed="rId2"/>
            <a:stretch>
              <a:fillRect/>
            </a:stretch>
          </p:blipFill>
          <p:spPr>
            <a:xfrm>
              <a:off x="6752701" y="2171700"/>
              <a:ext cx="585407" cy="558798"/>
            </a:xfrm>
            <a:prstGeom prst="rect">
              <a:avLst/>
            </a:prstGeom>
          </p:spPr>
        </p:pic>
      </p:grpSp>
      <p:grpSp>
        <p:nvGrpSpPr>
          <p:cNvPr id="18" name="组合 17"/>
          <p:cNvGrpSpPr/>
          <p:nvPr/>
        </p:nvGrpSpPr>
        <p:grpSpPr>
          <a:xfrm>
            <a:off x="4498124" y="3923840"/>
            <a:ext cx="1548172" cy="1550476"/>
            <a:chOff x="4248785" y="3547745"/>
            <a:chExt cx="1706880" cy="1709420"/>
          </a:xfrm>
        </p:grpSpPr>
        <p:sp>
          <p:nvSpPr>
            <p:cNvPr id="23" name="2"/>
            <p:cNvSpPr/>
            <p:nvPr/>
          </p:nvSpPr>
          <p:spPr>
            <a:xfrm rot="16200000">
              <a:off x="4247515" y="3549015"/>
              <a:ext cx="1709420" cy="1706880"/>
            </a:xfrm>
            <a:custGeom>
              <a:avLst/>
              <a:gdLst>
                <a:gd name="connsiteX0" fmla="*/ 0 w 1442382"/>
                <a:gd name="connsiteY0" fmla="*/ 0 h 1440000"/>
                <a:gd name="connsiteX1" fmla="*/ 2382 w 1442382"/>
                <a:gd name="connsiteY1" fmla="*/ 0 h 1440000"/>
                <a:gd name="connsiteX2" fmla="*/ 720000 w 1442382"/>
                <a:gd name="connsiteY2" fmla="*/ 0 h 1440000"/>
                <a:gd name="connsiteX3" fmla="*/ 1442382 w 1442382"/>
                <a:gd name="connsiteY3" fmla="*/ 0 h 1440000"/>
                <a:gd name="connsiteX4" fmla="*/ 1442382 w 1442382"/>
                <a:gd name="connsiteY4" fmla="*/ 720000 h 1440000"/>
                <a:gd name="connsiteX5" fmla="*/ 722382 w 1442382"/>
                <a:gd name="connsiteY5" fmla="*/ 1440000 h 1440000"/>
                <a:gd name="connsiteX6" fmla="*/ 721191 w 1442382"/>
                <a:gd name="connsiteY6" fmla="*/ 1438809 h 1440000"/>
                <a:gd name="connsiteX7" fmla="*/ 720000 w 1442382"/>
                <a:gd name="connsiteY7" fmla="*/ 1440000 h 1440000"/>
                <a:gd name="connsiteX8" fmla="*/ 0 w 1442382"/>
                <a:gd name="connsiteY8"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382" h="1440000">
                  <a:moveTo>
                    <a:pt x="0" y="0"/>
                  </a:moveTo>
                  <a:lnTo>
                    <a:pt x="2382" y="0"/>
                  </a:lnTo>
                  <a:lnTo>
                    <a:pt x="720000" y="0"/>
                  </a:lnTo>
                  <a:lnTo>
                    <a:pt x="1442382" y="0"/>
                  </a:lnTo>
                  <a:lnTo>
                    <a:pt x="1442382" y="720000"/>
                  </a:lnTo>
                  <a:lnTo>
                    <a:pt x="722382" y="1440000"/>
                  </a:lnTo>
                  <a:lnTo>
                    <a:pt x="721191" y="1438809"/>
                  </a:lnTo>
                  <a:lnTo>
                    <a:pt x="720000" y="1440000"/>
                  </a:lnTo>
                  <a:lnTo>
                    <a:pt x="0" y="1440000"/>
                  </a:ln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endParaRPr>
            </a:p>
          </p:txBody>
        </p:sp>
        <p:pic>
          <p:nvPicPr>
            <p:cNvPr id="24" name="图片 23"/>
            <p:cNvPicPr>
              <a:picLocks noChangeAspect="1"/>
            </p:cNvPicPr>
            <p:nvPr/>
          </p:nvPicPr>
          <p:blipFill>
            <a:blip r:embed="rId3"/>
            <a:stretch>
              <a:fillRect/>
            </a:stretch>
          </p:blipFill>
          <p:spPr>
            <a:xfrm>
              <a:off x="4668279" y="4156613"/>
              <a:ext cx="527754" cy="558798"/>
            </a:xfrm>
            <a:prstGeom prst="rect">
              <a:avLst/>
            </a:prstGeom>
          </p:spPr>
        </p:pic>
      </p:grpSp>
      <p:grpSp>
        <p:nvGrpSpPr>
          <p:cNvPr id="19" name="组合 18"/>
          <p:cNvGrpSpPr/>
          <p:nvPr/>
        </p:nvGrpSpPr>
        <p:grpSpPr>
          <a:xfrm>
            <a:off x="6172430" y="3924992"/>
            <a:ext cx="1550476" cy="1548172"/>
            <a:chOff x="6094730" y="3549015"/>
            <a:chExt cx="1709420" cy="1706880"/>
          </a:xfrm>
        </p:grpSpPr>
        <p:sp>
          <p:nvSpPr>
            <p:cNvPr id="21" name="2"/>
            <p:cNvSpPr/>
            <p:nvPr/>
          </p:nvSpPr>
          <p:spPr>
            <a:xfrm rot="10800000">
              <a:off x="6094730" y="3549015"/>
              <a:ext cx="1709420" cy="1706880"/>
            </a:xfrm>
            <a:custGeom>
              <a:avLst/>
              <a:gdLst>
                <a:gd name="connsiteX0" fmla="*/ 0 w 1442382"/>
                <a:gd name="connsiteY0" fmla="*/ 0 h 1440000"/>
                <a:gd name="connsiteX1" fmla="*/ 2382 w 1442382"/>
                <a:gd name="connsiteY1" fmla="*/ 0 h 1440000"/>
                <a:gd name="connsiteX2" fmla="*/ 720000 w 1442382"/>
                <a:gd name="connsiteY2" fmla="*/ 0 h 1440000"/>
                <a:gd name="connsiteX3" fmla="*/ 1442382 w 1442382"/>
                <a:gd name="connsiteY3" fmla="*/ 0 h 1440000"/>
                <a:gd name="connsiteX4" fmla="*/ 1442382 w 1442382"/>
                <a:gd name="connsiteY4" fmla="*/ 720000 h 1440000"/>
                <a:gd name="connsiteX5" fmla="*/ 722382 w 1442382"/>
                <a:gd name="connsiteY5" fmla="*/ 1440000 h 1440000"/>
                <a:gd name="connsiteX6" fmla="*/ 721191 w 1442382"/>
                <a:gd name="connsiteY6" fmla="*/ 1438809 h 1440000"/>
                <a:gd name="connsiteX7" fmla="*/ 720000 w 1442382"/>
                <a:gd name="connsiteY7" fmla="*/ 1440000 h 1440000"/>
                <a:gd name="connsiteX8" fmla="*/ 0 w 1442382"/>
                <a:gd name="connsiteY8"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2382" h="1440000">
                  <a:moveTo>
                    <a:pt x="0" y="0"/>
                  </a:moveTo>
                  <a:lnTo>
                    <a:pt x="2382" y="0"/>
                  </a:lnTo>
                  <a:lnTo>
                    <a:pt x="720000" y="0"/>
                  </a:lnTo>
                  <a:lnTo>
                    <a:pt x="1442382" y="0"/>
                  </a:lnTo>
                  <a:lnTo>
                    <a:pt x="1442382" y="720000"/>
                  </a:lnTo>
                  <a:lnTo>
                    <a:pt x="722382" y="1440000"/>
                  </a:lnTo>
                  <a:lnTo>
                    <a:pt x="721191" y="1438809"/>
                  </a:lnTo>
                  <a:lnTo>
                    <a:pt x="720000" y="1440000"/>
                  </a:lnTo>
                  <a:lnTo>
                    <a:pt x="0" y="1440000"/>
                  </a:ln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字魂59号-创粗黑" panose="00000500000000000000" pitchFamily="2" charset="-122"/>
                <a:ea typeface="字魂59号-创粗黑" panose="00000500000000000000" pitchFamily="2" charset="-122"/>
              </a:endParaRPr>
            </a:p>
          </p:txBody>
        </p:sp>
        <p:pic>
          <p:nvPicPr>
            <p:cNvPr id="22" name="图片 21"/>
            <p:cNvPicPr>
              <a:picLocks noChangeAspect="1"/>
            </p:cNvPicPr>
            <p:nvPr/>
          </p:nvPicPr>
          <p:blipFill>
            <a:blip r:embed="rId4"/>
            <a:stretch>
              <a:fillRect/>
            </a:stretch>
          </p:blipFill>
          <p:spPr>
            <a:xfrm>
              <a:off x="6785962" y="4156613"/>
              <a:ext cx="518884" cy="558798"/>
            </a:xfrm>
            <a:prstGeom prst="rect">
              <a:avLst/>
            </a:prstGeom>
          </p:spPr>
        </p:pic>
      </p:grpSp>
      <p:grpSp>
        <p:nvGrpSpPr>
          <p:cNvPr id="29" name="组合 28"/>
          <p:cNvGrpSpPr/>
          <p:nvPr/>
        </p:nvGrpSpPr>
        <p:grpSpPr>
          <a:xfrm>
            <a:off x="1284515" y="1912496"/>
            <a:ext cx="2583542" cy="1650754"/>
            <a:chOff x="1400629" y="3051859"/>
            <a:chExt cx="2583542" cy="1650754"/>
          </a:xfrm>
        </p:grpSpPr>
        <p:sp>
          <p:nvSpPr>
            <p:cNvPr id="30" name="矩形 29"/>
            <p:cNvSpPr/>
            <p:nvPr/>
          </p:nvSpPr>
          <p:spPr>
            <a:xfrm>
              <a:off x="2130763"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31" name="矩形 30"/>
            <p:cNvSpPr/>
            <p:nvPr/>
          </p:nvSpPr>
          <p:spPr>
            <a:xfrm>
              <a:off x="1400629" y="3632897"/>
              <a:ext cx="2583542"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grpSp>
      <p:grpSp>
        <p:nvGrpSpPr>
          <p:cNvPr id="32" name="组合 31"/>
          <p:cNvGrpSpPr/>
          <p:nvPr/>
        </p:nvGrpSpPr>
        <p:grpSpPr>
          <a:xfrm>
            <a:off x="1284515" y="3741296"/>
            <a:ext cx="2583542" cy="1650754"/>
            <a:chOff x="1400629" y="3051859"/>
            <a:chExt cx="2583542" cy="1650754"/>
          </a:xfrm>
        </p:grpSpPr>
        <p:sp>
          <p:nvSpPr>
            <p:cNvPr id="34" name="矩形 33"/>
            <p:cNvSpPr/>
            <p:nvPr/>
          </p:nvSpPr>
          <p:spPr>
            <a:xfrm>
              <a:off x="2130763"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35" name="矩形 34"/>
            <p:cNvSpPr/>
            <p:nvPr/>
          </p:nvSpPr>
          <p:spPr>
            <a:xfrm>
              <a:off x="1400629" y="3632897"/>
              <a:ext cx="2583542"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grpSp>
      <p:grpSp>
        <p:nvGrpSpPr>
          <p:cNvPr id="37" name="组合 36"/>
          <p:cNvGrpSpPr/>
          <p:nvPr/>
        </p:nvGrpSpPr>
        <p:grpSpPr>
          <a:xfrm>
            <a:off x="8323944" y="1912496"/>
            <a:ext cx="2583542" cy="1650754"/>
            <a:chOff x="1400629" y="3051859"/>
            <a:chExt cx="2583542" cy="1650754"/>
          </a:xfrm>
        </p:grpSpPr>
        <p:sp>
          <p:nvSpPr>
            <p:cNvPr id="38" name="矩形 37"/>
            <p:cNvSpPr/>
            <p:nvPr/>
          </p:nvSpPr>
          <p:spPr>
            <a:xfrm>
              <a:off x="2130763"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39" name="矩形 38"/>
            <p:cNvSpPr/>
            <p:nvPr/>
          </p:nvSpPr>
          <p:spPr>
            <a:xfrm>
              <a:off x="1400629" y="3632897"/>
              <a:ext cx="2583542"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grpSp>
      <p:grpSp>
        <p:nvGrpSpPr>
          <p:cNvPr id="40" name="组合 39"/>
          <p:cNvGrpSpPr/>
          <p:nvPr/>
        </p:nvGrpSpPr>
        <p:grpSpPr>
          <a:xfrm>
            <a:off x="8323944" y="3741296"/>
            <a:ext cx="2583542" cy="1650754"/>
            <a:chOff x="1400629" y="3051859"/>
            <a:chExt cx="2583542" cy="1650754"/>
          </a:xfrm>
        </p:grpSpPr>
        <p:sp>
          <p:nvSpPr>
            <p:cNvPr id="41" name="矩形 40"/>
            <p:cNvSpPr/>
            <p:nvPr/>
          </p:nvSpPr>
          <p:spPr>
            <a:xfrm>
              <a:off x="2130763" y="3051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42" name="矩形 41"/>
            <p:cNvSpPr/>
            <p:nvPr/>
          </p:nvSpPr>
          <p:spPr>
            <a:xfrm>
              <a:off x="1400629" y="3632897"/>
              <a:ext cx="2583542"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1000" fill="hold"/>
                                        <p:tgtEl>
                                          <p:spTgt spid="15"/>
                                        </p:tgtEl>
                                        <p:attrNameLst>
                                          <p:attrName>ppt_w</p:attrName>
                                        </p:attrNameLst>
                                      </p:cBhvr>
                                      <p:tavLst>
                                        <p:tav tm="0">
                                          <p:val>
                                            <p:fltVal val="0"/>
                                          </p:val>
                                        </p:tav>
                                        <p:tav tm="100000">
                                          <p:val>
                                            <p:strVal val="#ppt_w"/>
                                          </p:val>
                                        </p:tav>
                                      </p:tavLst>
                                    </p:anim>
                                    <p:anim calcmode="lin" valueType="num">
                                      <p:cBhvr>
                                        <p:cTn id="25" dur="1000" fill="hold"/>
                                        <p:tgtEl>
                                          <p:spTgt spid="15"/>
                                        </p:tgtEl>
                                        <p:attrNameLst>
                                          <p:attrName>ppt_h</p:attrName>
                                        </p:attrNameLst>
                                      </p:cBhvr>
                                      <p:tavLst>
                                        <p:tav tm="0">
                                          <p:val>
                                            <p:fltVal val="0"/>
                                          </p:val>
                                        </p:tav>
                                        <p:tav tm="100000">
                                          <p:val>
                                            <p:strVal val="#ppt_h"/>
                                          </p:val>
                                        </p:tav>
                                      </p:tavLst>
                                    </p:anim>
                                    <p:anim calcmode="lin" valueType="num">
                                      <p:cBhvr>
                                        <p:cTn id="26" dur="1000" fill="hold"/>
                                        <p:tgtEl>
                                          <p:spTgt spid="15"/>
                                        </p:tgtEl>
                                        <p:attrNameLst>
                                          <p:attrName>style.rotation</p:attrName>
                                        </p:attrNameLst>
                                      </p:cBhvr>
                                      <p:tavLst>
                                        <p:tav tm="0">
                                          <p:val>
                                            <p:fltVal val="90"/>
                                          </p:val>
                                        </p:tav>
                                        <p:tav tm="100000">
                                          <p:val>
                                            <p:fltVal val="0"/>
                                          </p:val>
                                        </p:tav>
                                      </p:tavLst>
                                    </p:anim>
                                    <p:animEffect transition="in" filter="fade">
                                      <p:cBhvr>
                                        <p:cTn id="27" dur="1000"/>
                                        <p:tgtEl>
                                          <p:spTgt spid="15"/>
                                        </p:tgtEl>
                                      </p:cBhvr>
                                    </p:animEffect>
                                  </p:childTnLst>
                                </p:cTn>
                              </p:par>
                              <p:par>
                                <p:cTn id="28" presetID="31"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fltVal val="0"/>
                                          </p:val>
                                        </p:tav>
                                        <p:tav tm="100000">
                                          <p:val>
                                            <p:strVal val="#ppt_w"/>
                                          </p:val>
                                        </p:tav>
                                      </p:tavLst>
                                    </p:anim>
                                    <p:anim calcmode="lin" valueType="num">
                                      <p:cBhvr>
                                        <p:cTn id="31" dur="1000" fill="hold"/>
                                        <p:tgtEl>
                                          <p:spTgt spid="16"/>
                                        </p:tgtEl>
                                        <p:attrNameLst>
                                          <p:attrName>ppt_h</p:attrName>
                                        </p:attrNameLst>
                                      </p:cBhvr>
                                      <p:tavLst>
                                        <p:tav tm="0">
                                          <p:val>
                                            <p:fltVal val="0"/>
                                          </p:val>
                                        </p:tav>
                                        <p:tav tm="100000">
                                          <p:val>
                                            <p:strVal val="#ppt_h"/>
                                          </p:val>
                                        </p:tav>
                                      </p:tavLst>
                                    </p:anim>
                                    <p:anim calcmode="lin" valueType="num">
                                      <p:cBhvr>
                                        <p:cTn id="32" dur="1000" fill="hold"/>
                                        <p:tgtEl>
                                          <p:spTgt spid="16"/>
                                        </p:tgtEl>
                                        <p:attrNameLst>
                                          <p:attrName>style.rotation</p:attrName>
                                        </p:attrNameLst>
                                      </p:cBhvr>
                                      <p:tavLst>
                                        <p:tav tm="0">
                                          <p:val>
                                            <p:fltVal val="90"/>
                                          </p:val>
                                        </p:tav>
                                        <p:tav tm="100000">
                                          <p:val>
                                            <p:fltVal val="0"/>
                                          </p:val>
                                        </p:tav>
                                      </p:tavLst>
                                    </p:anim>
                                    <p:animEffect transition="in" filter="fade">
                                      <p:cBhvr>
                                        <p:cTn id="33" dur="1000"/>
                                        <p:tgtEl>
                                          <p:spTgt spid="16"/>
                                        </p:tgtEl>
                                      </p:cBhvr>
                                    </p:animEffect>
                                  </p:childTnLst>
                                </p:cTn>
                              </p:par>
                              <p:par>
                                <p:cTn id="34" presetID="31"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1000" fill="hold"/>
                                        <p:tgtEl>
                                          <p:spTgt spid="18"/>
                                        </p:tgtEl>
                                        <p:attrNameLst>
                                          <p:attrName>ppt_w</p:attrName>
                                        </p:attrNameLst>
                                      </p:cBhvr>
                                      <p:tavLst>
                                        <p:tav tm="0">
                                          <p:val>
                                            <p:fltVal val="0"/>
                                          </p:val>
                                        </p:tav>
                                        <p:tav tm="100000">
                                          <p:val>
                                            <p:strVal val="#ppt_w"/>
                                          </p:val>
                                        </p:tav>
                                      </p:tavLst>
                                    </p:anim>
                                    <p:anim calcmode="lin" valueType="num">
                                      <p:cBhvr>
                                        <p:cTn id="37" dur="1000" fill="hold"/>
                                        <p:tgtEl>
                                          <p:spTgt spid="18"/>
                                        </p:tgtEl>
                                        <p:attrNameLst>
                                          <p:attrName>ppt_h</p:attrName>
                                        </p:attrNameLst>
                                      </p:cBhvr>
                                      <p:tavLst>
                                        <p:tav tm="0">
                                          <p:val>
                                            <p:fltVal val="0"/>
                                          </p:val>
                                        </p:tav>
                                        <p:tav tm="100000">
                                          <p:val>
                                            <p:strVal val="#ppt_h"/>
                                          </p:val>
                                        </p:tav>
                                      </p:tavLst>
                                    </p:anim>
                                    <p:anim calcmode="lin" valueType="num">
                                      <p:cBhvr>
                                        <p:cTn id="38" dur="1000" fill="hold"/>
                                        <p:tgtEl>
                                          <p:spTgt spid="18"/>
                                        </p:tgtEl>
                                        <p:attrNameLst>
                                          <p:attrName>style.rotation</p:attrName>
                                        </p:attrNameLst>
                                      </p:cBhvr>
                                      <p:tavLst>
                                        <p:tav tm="0">
                                          <p:val>
                                            <p:fltVal val="90"/>
                                          </p:val>
                                        </p:tav>
                                        <p:tav tm="100000">
                                          <p:val>
                                            <p:fltVal val="0"/>
                                          </p:val>
                                        </p:tav>
                                      </p:tavLst>
                                    </p:anim>
                                    <p:animEffect transition="in" filter="fade">
                                      <p:cBhvr>
                                        <p:cTn id="39" dur="1000"/>
                                        <p:tgtEl>
                                          <p:spTgt spid="18"/>
                                        </p:tgtEl>
                                      </p:cBhvr>
                                    </p:animEffect>
                                  </p:childTnLst>
                                </p:cTn>
                              </p:par>
                              <p:par>
                                <p:cTn id="40" presetID="31"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p:cTn id="42" dur="1000" fill="hold"/>
                                        <p:tgtEl>
                                          <p:spTgt spid="19"/>
                                        </p:tgtEl>
                                        <p:attrNameLst>
                                          <p:attrName>ppt_w</p:attrName>
                                        </p:attrNameLst>
                                      </p:cBhvr>
                                      <p:tavLst>
                                        <p:tav tm="0">
                                          <p:val>
                                            <p:fltVal val="0"/>
                                          </p:val>
                                        </p:tav>
                                        <p:tav tm="100000">
                                          <p:val>
                                            <p:strVal val="#ppt_w"/>
                                          </p:val>
                                        </p:tav>
                                      </p:tavLst>
                                    </p:anim>
                                    <p:anim calcmode="lin" valueType="num">
                                      <p:cBhvr>
                                        <p:cTn id="43" dur="1000" fill="hold"/>
                                        <p:tgtEl>
                                          <p:spTgt spid="19"/>
                                        </p:tgtEl>
                                        <p:attrNameLst>
                                          <p:attrName>ppt_h</p:attrName>
                                        </p:attrNameLst>
                                      </p:cBhvr>
                                      <p:tavLst>
                                        <p:tav tm="0">
                                          <p:val>
                                            <p:fltVal val="0"/>
                                          </p:val>
                                        </p:tav>
                                        <p:tav tm="100000">
                                          <p:val>
                                            <p:strVal val="#ppt_h"/>
                                          </p:val>
                                        </p:tav>
                                      </p:tavLst>
                                    </p:anim>
                                    <p:anim calcmode="lin" valueType="num">
                                      <p:cBhvr>
                                        <p:cTn id="44" dur="1000" fill="hold"/>
                                        <p:tgtEl>
                                          <p:spTgt spid="19"/>
                                        </p:tgtEl>
                                        <p:attrNameLst>
                                          <p:attrName>style.rotation</p:attrName>
                                        </p:attrNameLst>
                                      </p:cBhvr>
                                      <p:tavLst>
                                        <p:tav tm="0">
                                          <p:val>
                                            <p:fltVal val="90"/>
                                          </p:val>
                                        </p:tav>
                                        <p:tav tm="100000">
                                          <p:val>
                                            <p:fltVal val="0"/>
                                          </p:val>
                                        </p:tav>
                                      </p:tavLst>
                                    </p:anim>
                                    <p:animEffect transition="in" filter="fade">
                                      <p:cBhvr>
                                        <p:cTn id="45" dur="1000"/>
                                        <p:tgtEl>
                                          <p:spTgt spid="19"/>
                                        </p:tgtEl>
                                      </p:cBhvr>
                                    </p:animEffect>
                                  </p:childTnLst>
                                </p:cTn>
                              </p:par>
                            </p:childTnLst>
                          </p:cTn>
                        </p:par>
                        <p:par>
                          <p:cTn id="46" fill="hold">
                            <p:stCondLst>
                              <p:cond delay="1000"/>
                            </p:stCondLst>
                            <p:childTnLst>
                              <p:par>
                                <p:cTn id="47" presetID="42" presetClass="entr" presetSubtype="0" fill="hold"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1000"/>
                                        <p:tgtEl>
                                          <p:spTgt spid="29"/>
                                        </p:tgtEl>
                                      </p:cBhvr>
                                    </p:animEffect>
                                    <p:anim calcmode="lin" valueType="num">
                                      <p:cBhvr>
                                        <p:cTn id="50" dur="1000" fill="hold"/>
                                        <p:tgtEl>
                                          <p:spTgt spid="29"/>
                                        </p:tgtEl>
                                        <p:attrNameLst>
                                          <p:attrName>ppt_x</p:attrName>
                                        </p:attrNameLst>
                                      </p:cBhvr>
                                      <p:tavLst>
                                        <p:tav tm="0">
                                          <p:val>
                                            <p:strVal val="#ppt_x"/>
                                          </p:val>
                                        </p:tav>
                                        <p:tav tm="100000">
                                          <p:val>
                                            <p:strVal val="#ppt_x"/>
                                          </p:val>
                                        </p:tav>
                                      </p:tavLst>
                                    </p:anim>
                                    <p:anim calcmode="lin" valueType="num">
                                      <p:cBhvr>
                                        <p:cTn id="51" dur="1000" fill="hold"/>
                                        <p:tgtEl>
                                          <p:spTgt spid="29"/>
                                        </p:tgtEl>
                                        <p:attrNameLst>
                                          <p:attrName>ppt_y</p:attrName>
                                        </p:attrNameLst>
                                      </p:cBhvr>
                                      <p:tavLst>
                                        <p:tav tm="0">
                                          <p:val>
                                            <p:strVal val="#ppt_y+.1"/>
                                          </p:val>
                                        </p:tav>
                                        <p:tav tm="100000">
                                          <p:val>
                                            <p:strVal val="#ppt_y"/>
                                          </p:val>
                                        </p:tav>
                                      </p:tavLst>
                                    </p:anim>
                                  </p:childTnLst>
                                </p:cTn>
                              </p:par>
                            </p:childTnLst>
                          </p:cTn>
                        </p:par>
                        <p:par>
                          <p:cTn id="52" fill="hold">
                            <p:stCondLst>
                              <p:cond delay="2000"/>
                            </p:stCondLst>
                            <p:childTnLst>
                              <p:par>
                                <p:cTn id="53" presetID="42" presetClass="entr" presetSubtype="0" fill="hold"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1000"/>
                                        <p:tgtEl>
                                          <p:spTgt spid="32"/>
                                        </p:tgtEl>
                                      </p:cBhvr>
                                    </p:animEffect>
                                    <p:anim calcmode="lin" valueType="num">
                                      <p:cBhvr>
                                        <p:cTn id="56" dur="1000" fill="hold"/>
                                        <p:tgtEl>
                                          <p:spTgt spid="32"/>
                                        </p:tgtEl>
                                        <p:attrNameLst>
                                          <p:attrName>ppt_x</p:attrName>
                                        </p:attrNameLst>
                                      </p:cBhvr>
                                      <p:tavLst>
                                        <p:tav tm="0">
                                          <p:val>
                                            <p:strVal val="#ppt_x"/>
                                          </p:val>
                                        </p:tav>
                                        <p:tav tm="100000">
                                          <p:val>
                                            <p:strVal val="#ppt_x"/>
                                          </p:val>
                                        </p:tav>
                                      </p:tavLst>
                                    </p:anim>
                                    <p:anim calcmode="lin" valueType="num">
                                      <p:cBhvr>
                                        <p:cTn id="57" dur="1000" fill="hold"/>
                                        <p:tgtEl>
                                          <p:spTgt spid="32"/>
                                        </p:tgtEl>
                                        <p:attrNameLst>
                                          <p:attrName>ppt_y</p:attrName>
                                        </p:attrNameLst>
                                      </p:cBhvr>
                                      <p:tavLst>
                                        <p:tav tm="0">
                                          <p:val>
                                            <p:strVal val="#ppt_y+.1"/>
                                          </p:val>
                                        </p:tav>
                                        <p:tav tm="100000">
                                          <p:val>
                                            <p:strVal val="#ppt_y"/>
                                          </p:val>
                                        </p:tav>
                                      </p:tavLst>
                                    </p:anim>
                                  </p:childTnLst>
                                </p:cTn>
                              </p:par>
                            </p:childTnLst>
                          </p:cTn>
                        </p:par>
                        <p:par>
                          <p:cTn id="58" fill="hold">
                            <p:stCondLst>
                              <p:cond delay="3000"/>
                            </p:stCondLst>
                            <p:childTnLst>
                              <p:par>
                                <p:cTn id="59" presetID="42" presetClass="entr" presetSubtype="0" fill="hold" nodeType="after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1000"/>
                                        <p:tgtEl>
                                          <p:spTgt spid="40"/>
                                        </p:tgtEl>
                                      </p:cBhvr>
                                    </p:animEffect>
                                    <p:anim calcmode="lin" valueType="num">
                                      <p:cBhvr>
                                        <p:cTn id="62" dur="1000" fill="hold"/>
                                        <p:tgtEl>
                                          <p:spTgt spid="40"/>
                                        </p:tgtEl>
                                        <p:attrNameLst>
                                          <p:attrName>ppt_x</p:attrName>
                                        </p:attrNameLst>
                                      </p:cBhvr>
                                      <p:tavLst>
                                        <p:tav tm="0">
                                          <p:val>
                                            <p:strVal val="#ppt_x"/>
                                          </p:val>
                                        </p:tav>
                                        <p:tav tm="100000">
                                          <p:val>
                                            <p:strVal val="#ppt_x"/>
                                          </p:val>
                                        </p:tav>
                                      </p:tavLst>
                                    </p:anim>
                                    <p:anim calcmode="lin" valueType="num">
                                      <p:cBhvr>
                                        <p:cTn id="63" dur="1000" fill="hold"/>
                                        <p:tgtEl>
                                          <p:spTgt spid="40"/>
                                        </p:tgtEl>
                                        <p:attrNameLst>
                                          <p:attrName>ppt_y</p:attrName>
                                        </p:attrNameLst>
                                      </p:cBhvr>
                                      <p:tavLst>
                                        <p:tav tm="0">
                                          <p:val>
                                            <p:strVal val="#ppt_y+.1"/>
                                          </p:val>
                                        </p:tav>
                                        <p:tav tm="100000">
                                          <p:val>
                                            <p:strVal val="#ppt_y"/>
                                          </p:val>
                                        </p:tav>
                                      </p:tavLst>
                                    </p:anim>
                                  </p:childTnLst>
                                </p:cTn>
                              </p:par>
                            </p:childTnLst>
                          </p:cTn>
                        </p:par>
                        <p:par>
                          <p:cTn id="64" fill="hold">
                            <p:stCondLst>
                              <p:cond delay="4000"/>
                            </p:stCondLst>
                            <p:childTnLst>
                              <p:par>
                                <p:cTn id="65" presetID="42" presetClass="entr" presetSubtype="0" fill="hold" nodeType="after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1000"/>
                                        <p:tgtEl>
                                          <p:spTgt spid="37"/>
                                        </p:tgtEl>
                                      </p:cBhvr>
                                    </p:animEffect>
                                    <p:anim calcmode="lin" valueType="num">
                                      <p:cBhvr>
                                        <p:cTn id="68" dur="1000" fill="hold"/>
                                        <p:tgtEl>
                                          <p:spTgt spid="37"/>
                                        </p:tgtEl>
                                        <p:attrNameLst>
                                          <p:attrName>ppt_x</p:attrName>
                                        </p:attrNameLst>
                                      </p:cBhvr>
                                      <p:tavLst>
                                        <p:tav tm="0">
                                          <p:val>
                                            <p:strVal val="#ppt_x"/>
                                          </p:val>
                                        </p:tav>
                                        <p:tav tm="100000">
                                          <p:val>
                                            <p:strVal val="#ppt_x"/>
                                          </p:val>
                                        </p:tav>
                                      </p:tavLst>
                                    </p:anim>
                                    <p:anim calcmode="lin" valueType="num">
                                      <p:cBhvr>
                                        <p:cTn id="6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a:stretch>
            <a:fillRect/>
          </a:stretch>
        </p:blipFill>
        <p:spPr>
          <a:xfrm>
            <a:off x="-529" y="3784600"/>
            <a:ext cx="12193057" cy="3073696"/>
          </a:xfrm>
          <a:prstGeom prst="rect">
            <a:avLst/>
          </a:prstGeom>
        </p:spPr>
      </p:pic>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4792239" y="1869837"/>
            <a:ext cx="2647437" cy="229870"/>
          </a:xfrm>
          <a:prstGeom prst="rect">
            <a:avLst/>
          </a:prstGeom>
          <a:noFill/>
        </p:spPr>
        <p:txBody>
          <a:bodyPr wrap="square" rtlCol="0">
            <a:spAutoFit/>
          </a:bodyPr>
          <a:lstStyle/>
          <a:p>
            <a:pPr algn="ctr"/>
            <a:r>
              <a:rPr lang="en-US" altLang="zh-CN" sz="900" spc="300" dirty="0">
                <a:solidFill>
                  <a:schemeClr val="tx1">
                    <a:lumMod val="50000"/>
                    <a:lumOff val="50000"/>
                  </a:schemeClr>
                </a:solidFill>
                <a:latin typeface="+mn-ea"/>
              </a:rPr>
              <a:t>review</a:t>
            </a:r>
            <a:endParaRPr lang="en-US" altLang="zh-CN" sz="900" spc="300" dirty="0">
              <a:solidFill>
                <a:schemeClr val="tx1">
                  <a:lumMod val="50000"/>
                  <a:lumOff val="50000"/>
                </a:schemeClr>
              </a:solidFill>
              <a:latin typeface="+mn-ea"/>
            </a:endParaRPr>
          </a:p>
        </p:txBody>
      </p:sp>
      <p:sp>
        <p:nvSpPr>
          <p:cNvPr id="35" name="文本框 34"/>
          <p:cNvSpPr txBox="1"/>
          <p:nvPr/>
        </p:nvSpPr>
        <p:spPr>
          <a:xfrm>
            <a:off x="11379385" y="2378953"/>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33" name="文本框 32"/>
          <p:cNvSpPr txBox="1"/>
          <p:nvPr/>
        </p:nvSpPr>
        <p:spPr>
          <a:xfrm>
            <a:off x="1585595" y="1388110"/>
            <a:ext cx="9323070" cy="687705"/>
          </a:xfrm>
          <a:prstGeom prst="rect">
            <a:avLst/>
          </a:prstGeom>
          <a:noFill/>
        </p:spPr>
        <p:txBody>
          <a:bodyPr wrap="square" rtlCol="0">
            <a:noAutofit/>
          </a:bodyPr>
          <a:lstStyle/>
          <a:p>
            <a:pPr algn="ctr"/>
            <a:r>
              <a:rPr lang="zh-CN" altLang="en-US" sz="2400" spc="600" dirty="0">
                <a:solidFill>
                  <a:srgbClr val="4C678E"/>
                </a:solidFill>
                <a:latin typeface="思源宋体 Heavy" panose="02020900000000000000" pitchFamily="18" charset="-122"/>
                <a:ea typeface="思源宋体 Heavy" panose="02020900000000000000" pitchFamily="18" charset="-122"/>
              </a:rPr>
              <a:t>《面向端侧的轻量级人脸检测模型综述与基准测试》</a:t>
            </a:r>
            <a:endParaRPr lang="zh-CN" altLang="en-US" sz="2400" spc="600" dirty="0">
              <a:solidFill>
                <a:srgbClr val="4C678E"/>
              </a:solidFill>
              <a:latin typeface="思源宋体 Heavy" panose="02020900000000000000" pitchFamily="18" charset="-122"/>
              <a:ea typeface="思源宋体 Heavy" panose="02020900000000000000" pitchFamily="18" charset="-122"/>
            </a:endParaRPr>
          </a:p>
        </p:txBody>
      </p:sp>
      <p:sp>
        <p:nvSpPr>
          <p:cNvPr id="19" name="ïşļíḋê"/>
          <p:cNvSpPr/>
          <p:nvPr>
            <p:custDataLst>
              <p:tags r:id="rId2"/>
            </p:custDataLst>
          </p:nvPr>
        </p:nvSpPr>
        <p:spPr>
          <a:xfrm>
            <a:off x="2217163"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01</a:t>
            </a:r>
            <a:endParaRPr lang="en-US" sz="2400" b="1" dirty="0">
              <a:solidFill>
                <a:schemeClr val="bg1"/>
              </a:solidFill>
              <a:cs typeface="+mn-ea"/>
              <a:sym typeface="+mn-lt"/>
            </a:endParaRPr>
          </a:p>
        </p:txBody>
      </p:sp>
      <p:sp>
        <p:nvSpPr>
          <p:cNvPr id="34" name="ïşļíḋê"/>
          <p:cNvSpPr/>
          <p:nvPr>
            <p:custDataLst>
              <p:tags r:id="rId3"/>
            </p:custDataLst>
          </p:nvPr>
        </p:nvSpPr>
        <p:spPr>
          <a:xfrm>
            <a:off x="4575130"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02</a:t>
            </a:r>
            <a:endParaRPr lang="en-US" sz="2400" b="1" dirty="0">
              <a:solidFill>
                <a:schemeClr val="bg1"/>
              </a:solidFill>
              <a:cs typeface="+mn-ea"/>
              <a:sym typeface="+mn-lt"/>
            </a:endParaRPr>
          </a:p>
        </p:txBody>
      </p:sp>
      <p:sp>
        <p:nvSpPr>
          <p:cNvPr id="37" name="ïşļíḋê"/>
          <p:cNvSpPr/>
          <p:nvPr>
            <p:custDataLst>
              <p:tags r:id="rId4"/>
            </p:custDataLst>
          </p:nvPr>
        </p:nvSpPr>
        <p:spPr>
          <a:xfrm>
            <a:off x="6933097"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03</a:t>
            </a:r>
            <a:endParaRPr lang="en-US" sz="2400" b="1" dirty="0">
              <a:solidFill>
                <a:schemeClr val="bg1"/>
              </a:solidFill>
              <a:cs typeface="+mn-ea"/>
              <a:sym typeface="+mn-lt"/>
            </a:endParaRPr>
          </a:p>
        </p:txBody>
      </p:sp>
      <p:sp>
        <p:nvSpPr>
          <p:cNvPr id="38" name="ïşļíḋê"/>
          <p:cNvSpPr/>
          <p:nvPr>
            <p:custDataLst>
              <p:tags r:id="rId5"/>
            </p:custDataLst>
          </p:nvPr>
        </p:nvSpPr>
        <p:spPr>
          <a:xfrm>
            <a:off x="9291063"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04</a:t>
            </a:r>
            <a:endParaRPr lang="en-US" sz="2400" b="1" dirty="0">
              <a:solidFill>
                <a:schemeClr val="bg1"/>
              </a:solidFill>
              <a:cs typeface="+mn-ea"/>
              <a:sym typeface="+mn-lt"/>
            </a:endParaRPr>
          </a:p>
        </p:txBody>
      </p:sp>
      <p:cxnSp>
        <p:nvCxnSpPr>
          <p:cNvPr id="39" name="直接连接符 38"/>
          <p:cNvCxnSpPr/>
          <p:nvPr>
            <p:custDataLst>
              <p:tags r:id="rId6"/>
            </p:custDataLst>
          </p:nvPr>
        </p:nvCxnSpPr>
        <p:spPr>
          <a:xfrm>
            <a:off x="3810000" y="3048000"/>
            <a:ext cx="0" cy="1955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7"/>
            </p:custDataLst>
          </p:nvPr>
        </p:nvCxnSpPr>
        <p:spPr>
          <a:xfrm>
            <a:off x="6121400" y="3048000"/>
            <a:ext cx="0" cy="1955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custDataLst>
              <p:tags r:id="rId8"/>
            </p:custDataLst>
          </p:nvPr>
        </p:nvCxnSpPr>
        <p:spPr>
          <a:xfrm>
            <a:off x="8432800" y="3048000"/>
            <a:ext cx="0" cy="1955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custDataLst>
              <p:tags r:id="rId9"/>
            </p:custDataLst>
          </p:nvPr>
        </p:nvSpPr>
        <p:spPr>
          <a:xfrm>
            <a:off x="1435100" y="3513729"/>
            <a:ext cx="2108200" cy="829945"/>
          </a:xfrm>
          <a:prstGeom prst="rect">
            <a:avLst/>
          </a:prstGeom>
          <a:noFill/>
        </p:spPr>
        <p:txBody>
          <a:bodyPr wrap="square" rtlCol="0">
            <a:spAutoFit/>
          </a:bodyPr>
          <a:lstStyle/>
          <a:p>
            <a:pPr algn="ctr"/>
            <a:r>
              <a:rPr lang="zh-CN" altLang="en-US" sz="2400" dirty="0">
                <a:solidFill>
                  <a:srgbClr val="4C678E"/>
                </a:solidFill>
                <a:latin typeface="思源宋体 Heavy" panose="02020900000000000000" pitchFamily="18" charset="-122"/>
                <a:ea typeface="思源宋体 Heavy" panose="02020900000000000000" pitchFamily="18" charset="-122"/>
              </a:rPr>
              <a:t>介绍人脸检测任务</a:t>
            </a:r>
            <a:endParaRPr lang="zh-CN" altLang="en-US" sz="2400" dirty="0">
              <a:solidFill>
                <a:srgbClr val="4C678E"/>
              </a:solidFill>
              <a:latin typeface="思源宋体 Heavy" panose="02020900000000000000" pitchFamily="18" charset="-122"/>
              <a:ea typeface="思源宋体 Heavy" panose="02020900000000000000" pitchFamily="18" charset="-122"/>
            </a:endParaRPr>
          </a:p>
        </p:txBody>
      </p:sp>
      <p:sp>
        <p:nvSpPr>
          <p:cNvPr id="43" name="文本框 42"/>
          <p:cNvSpPr txBox="1"/>
          <p:nvPr>
            <p:custDataLst>
              <p:tags r:id="rId10"/>
            </p:custDataLst>
          </p:nvPr>
        </p:nvSpPr>
        <p:spPr>
          <a:xfrm>
            <a:off x="3826933" y="3513729"/>
            <a:ext cx="2108200" cy="829945"/>
          </a:xfrm>
          <a:prstGeom prst="rect">
            <a:avLst/>
          </a:prstGeom>
          <a:noFill/>
        </p:spPr>
        <p:txBody>
          <a:bodyPr wrap="square" rtlCol="0">
            <a:spAutoFit/>
          </a:bodyPr>
          <a:lstStyle/>
          <a:p>
            <a:pPr algn="ctr"/>
            <a:r>
              <a:rPr lang="zh-CN" altLang="en-US" sz="2400" dirty="0">
                <a:solidFill>
                  <a:srgbClr val="4C678E"/>
                </a:solidFill>
                <a:latin typeface="思源宋体 Heavy" panose="02020900000000000000" pitchFamily="18" charset="-122"/>
                <a:ea typeface="思源宋体 Heavy" panose="02020900000000000000" pitchFamily="18" charset="-122"/>
              </a:rPr>
              <a:t>介绍端侧</a:t>
            </a:r>
            <a:r>
              <a:rPr lang="zh-CN" altLang="en-US" sz="2400" dirty="0">
                <a:solidFill>
                  <a:srgbClr val="4C678E"/>
                </a:solidFill>
                <a:latin typeface="思源宋体 Heavy" panose="02020900000000000000" pitchFamily="18" charset="-122"/>
                <a:ea typeface="思源宋体 Heavy" panose="02020900000000000000" pitchFamily="18" charset="-122"/>
              </a:rPr>
              <a:t>基础模型</a:t>
            </a:r>
            <a:endParaRPr lang="zh-CN" altLang="en-US" sz="2400" dirty="0">
              <a:solidFill>
                <a:srgbClr val="4C678E"/>
              </a:solidFill>
              <a:latin typeface="思源宋体 Heavy" panose="02020900000000000000" pitchFamily="18" charset="-122"/>
              <a:ea typeface="思源宋体 Heavy" panose="02020900000000000000" pitchFamily="18" charset="-122"/>
            </a:endParaRPr>
          </a:p>
        </p:txBody>
      </p:sp>
      <p:sp>
        <p:nvSpPr>
          <p:cNvPr id="44" name="文本框 43"/>
          <p:cNvSpPr txBox="1"/>
          <p:nvPr>
            <p:custDataLst>
              <p:tags r:id="rId11"/>
            </p:custDataLst>
          </p:nvPr>
        </p:nvSpPr>
        <p:spPr>
          <a:xfrm>
            <a:off x="6122035" y="3513455"/>
            <a:ext cx="2367915" cy="1198880"/>
          </a:xfrm>
          <a:prstGeom prst="rect">
            <a:avLst/>
          </a:prstGeom>
          <a:noFill/>
        </p:spPr>
        <p:txBody>
          <a:bodyPr wrap="square" rtlCol="0">
            <a:spAutoFit/>
          </a:bodyPr>
          <a:lstStyle/>
          <a:p>
            <a:pPr algn="ctr">
              <a:buClrTx/>
              <a:buSzTx/>
              <a:buFontTx/>
            </a:pPr>
            <a:r>
              <a:rPr lang="zh-CN" altLang="en-US" sz="2400" dirty="0">
                <a:solidFill>
                  <a:srgbClr val="4C678E"/>
                </a:solidFill>
                <a:latin typeface="思源宋体 Heavy" panose="02020900000000000000" pitchFamily="18" charset="-122"/>
                <a:ea typeface="思源宋体 Heavy" panose="02020900000000000000" pitchFamily="18" charset="-122"/>
              </a:rPr>
              <a:t>介绍目前主流的端侧的人脸检测模型</a:t>
            </a:r>
            <a:endParaRPr lang="zh-CN" altLang="en-US" sz="2400" dirty="0">
              <a:solidFill>
                <a:srgbClr val="4C678E"/>
              </a:solidFill>
              <a:latin typeface="思源宋体 Heavy" panose="02020900000000000000" pitchFamily="18" charset="-122"/>
              <a:ea typeface="思源宋体 Heavy" panose="02020900000000000000" pitchFamily="18" charset="-122"/>
            </a:endParaRPr>
          </a:p>
        </p:txBody>
      </p:sp>
      <p:sp>
        <p:nvSpPr>
          <p:cNvPr id="45" name="文本框 44"/>
          <p:cNvSpPr txBox="1"/>
          <p:nvPr>
            <p:custDataLst>
              <p:tags r:id="rId12"/>
            </p:custDataLst>
          </p:nvPr>
        </p:nvSpPr>
        <p:spPr>
          <a:xfrm>
            <a:off x="8432800" y="3513455"/>
            <a:ext cx="2475865" cy="843280"/>
          </a:xfrm>
          <a:prstGeom prst="rect">
            <a:avLst/>
          </a:prstGeom>
          <a:noFill/>
        </p:spPr>
        <p:txBody>
          <a:bodyPr wrap="square" rtlCol="0">
            <a:noAutofit/>
          </a:bodyPr>
          <a:lstStyle/>
          <a:p>
            <a:pPr algn="ctr"/>
            <a:r>
              <a:rPr lang="zh-CN" altLang="en-US" sz="2400" dirty="0">
                <a:solidFill>
                  <a:srgbClr val="4C678E"/>
                </a:solidFill>
                <a:latin typeface="思源宋体 Heavy" panose="02020900000000000000" pitchFamily="18" charset="-122"/>
                <a:ea typeface="思源宋体 Heavy" panose="02020900000000000000" pitchFamily="18" charset="-122"/>
              </a:rPr>
              <a:t>模型结果可视化</a:t>
            </a:r>
            <a:r>
              <a:rPr lang="zh-CN" altLang="en-US" sz="2400" dirty="0">
                <a:solidFill>
                  <a:srgbClr val="4C678E"/>
                </a:solidFill>
                <a:latin typeface="思源宋体 Heavy" panose="02020900000000000000" pitchFamily="18" charset="-122"/>
                <a:ea typeface="思源宋体 Heavy" panose="02020900000000000000" pitchFamily="18" charset="-122"/>
              </a:rPr>
              <a:t>对比分析</a:t>
            </a:r>
            <a:endParaRPr lang="zh-CN" altLang="en-US" sz="2400" dirty="0">
              <a:solidFill>
                <a:srgbClr val="4C678E"/>
              </a:solidFill>
              <a:latin typeface="思源宋体 Heavy" panose="02020900000000000000" pitchFamily="18" charset="-122"/>
              <a:ea typeface="思源宋体 Heavy" panose="02020900000000000000" pitchFamily="18" charset="-122"/>
            </a:endParaRPr>
          </a:p>
        </p:txBody>
      </p:sp>
      <p:sp>
        <p:nvSpPr>
          <p:cNvPr id="55" name="文本框 54"/>
          <p:cNvSpPr txBox="1"/>
          <p:nvPr/>
        </p:nvSpPr>
        <p:spPr>
          <a:xfrm>
            <a:off x="647652" y="801092"/>
            <a:ext cx="2834579" cy="460375"/>
          </a:xfrm>
          <a:prstGeom prst="rect">
            <a:avLst/>
          </a:prstGeom>
          <a:noFill/>
        </p:spPr>
        <p:txBody>
          <a:bodyPr wrap="square" rtlCol="0">
            <a:spAutoFit/>
          </a:body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山东师范大学</a:t>
            </a:r>
            <a:endParaRPr lang="zh-CN" altLang="en-US" sz="2400" spc="600" dirty="0">
              <a:solidFill>
                <a:srgbClr val="4C678E"/>
              </a:solidFill>
              <a:latin typeface="汉仪心海行楷W" panose="00020600040101010101" pitchFamily="18" charset="-122"/>
              <a:ea typeface="汉仪心海行楷W" panose="00020600040101010101" pitchFamily="18" charset="-122"/>
            </a:endParaRPr>
          </a:p>
        </p:txBody>
      </p:sp>
      <p:grpSp>
        <p:nvGrpSpPr>
          <p:cNvPr id="63" name="组合 62"/>
          <p:cNvGrpSpPr/>
          <p:nvPr/>
        </p:nvGrpSpPr>
        <p:grpSpPr>
          <a:xfrm>
            <a:off x="11474779" y="1567543"/>
            <a:ext cx="101600" cy="825500"/>
            <a:chOff x="10833100" y="850900"/>
            <a:chExt cx="101600" cy="825500"/>
          </a:xfrm>
          <a:solidFill>
            <a:schemeClr val="bg1">
              <a:lumMod val="85000"/>
            </a:schemeClr>
          </a:solidFill>
        </p:grpSpPr>
        <p:sp>
          <p:nvSpPr>
            <p:cNvPr id="60" name="椭圆 59"/>
            <p:cNvSpPr/>
            <p:nvPr/>
          </p:nvSpPr>
          <p:spPr>
            <a:xfrm>
              <a:off x="10833100" y="8509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0833100" y="121285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0833100" y="15748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7616873" y="399495"/>
            <a:ext cx="3373682"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anim calcmode="lin" valueType="num">
                                      <p:cBhvr>
                                        <p:cTn id="14" dur="500" fill="hold"/>
                                        <p:tgtEl>
                                          <p:spTgt spid="55"/>
                                        </p:tgtEl>
                                        <p:attrNameLst>
                                          <p:attrName>ppt_w</p:attrName>
                                        </p:attrNameLst>
                                      </p:cBhvr>
                                      <p:tavLst>
                                        <p:tav tm="0">
                                          <p:val>
                                            <p:fltVal val="0"/>
                                          </p:val>
                                        </p:tav>
                                        <p:tav tm="100000">
                                          <p:val>
                                            <p:strVal val="#ppt_w"/>
                                          </p:val>
                                        </p:tav>
                                      </p:tavLst>
                                    </p:anim>
                                    <p:anim calcmode="lin" valueType="num">
                                      <p:cBhvr>
                                        <p:cTn id="15" dur="500" fill="hold"/>
                                        <p:tgtEl>
                                          <p:spTgt spid="55"/>
                                        </p:tgtEl>
                                        <p:attrNameLst>
                                          <p:attrName>ppt_h</p:attrName>
                                        </p:attrNameLst>
                                      </p:cBhvr>
                                      <p:tavLst>
                                        <p:tav tm="0">
                                          <p:val>
                                            <p:fltVal val="0"/>
                                          </p:val>
                                        </p:tav>
                                        <p:tav tm="100000">
                                          <p:val>
                                            <p:strVal val="#ppt_h"/>
                                          </p:val>
                                        </p:tav>
                                      </p:tavLst>
                                    </p:anim>
                                    <p:animEffect transition="in" filter="fade">
                                      <p:cBhvr>
                                        <p:cTn id="16" dur="500"/>
                                        <p:tgtEl>
                                          <p:spTgt spid="55"/>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anim calcmode="lin" valueType="num">
                                      <p:cBhvr>
                                        <p:cTn id="29" dur="500" fill="hold"/>
                                        <p:tgtEl>
                                          <p:spTgt spid="63"/>
                                        </p:tgtEl>
                                        <p:attrNameLst>
                                          <p:attrName>ppt_w</p:attrName>
                                        </p:attrNameLst>
                                      </p:cBhvr>
                                      <p:tavLst>
                                        <p:tav tm="0">
                                          <p:val>
                                            <p:fltVal val="0"/>
                                          </p:val>
                                        </p:tav>
                                        <p:tav tm="100000">
                                          <p:val>
                                            <p:strVal val="#ppt_w"/>
                                          </p:val>
                                        </p:tav>
                                      </p:tavLst>
                                    </p:anim>
                                    <p:anim calcmode="lin" valueType="num">
                                      <p:cBhvr>
                                        <p:cTn id="30" dur="500" fill="hold"/>
                                        <p:tgtEl>
                                          <p:spTgt spid="63"/>
                                        </p:tgtEl>
                                        <p:attrNameLst>
                                          <p:attrName>ppt_h</p:attrName>
                                        </p:attrNameLst>
                                      </p:cBhvr>
                                      <p:tavLst>
                                        <p:tav tm="0">
                                          <p:val>
                                            <p:fltVal val="0"/>
                                          </p:val>
                                        </p:tav>
                                        <p:tav tm="100000">
                                          <p:val>
                                            <p:strVal val="#ppt_h"/>
                                          </p:val>
                                        </p:tav>
                                      </p:tavLst>
                                    </p:anim>
                                    <p:animEffect transition="in" filter="fade">
                                      <p:cBhvr>
                                        <p:cTn id="31" dur="500"/>
                                        <p:tgtEl>
                                          <p:spTgt spid="63"/>
                                        </p:tgtEl>
                                      </p:cBhvr>
                                    </p:animEffect>
                                  </p:childTnLst>
                                </p:cTn>
                              </p:par>
                            </p:childTnLst>
                          </p:cTn>
                        </p:par>
                        <p:par>
                          <p:cTn id="32" fill="hold">
                            <p:stCondLst>
                              <p:cond delay="500"/>
                            </p:stCondLst>
                            <p:childTnLst>
                              <p:par>
                                <p:cTn id="33" presetID="31"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1000" fill="hold"/>
                                        <p:tgtEl>
                                          <p:spTgt spid="19"/>
                                        </p:tgtEl>
                                        <p:attrNameLst>
                                          <p:attrName>ppt_w</p:attrName>
                                        </p:attrNameLst>
                                      </p:cBhvr>
                                      <p:tavLst>
                                        <p:tav tm="0">
                                          <p:val>
                                            <p:fltVal val="0"/>
                                          </p:val>
                                        </p:tav>
                                        <p:tav tm="100000">
                                          <p:val>
                                            <p:strVal val="#ppt_w"/>
                                          </p:val>
                                        </p:tav>
                                      </p:tavLst>
                                    </p:anim>
                                    <p:anim calcmode="lin" valueType="num">
                                      <p:cBhvr>
                                        <p:cTn id="36" dur="1000" fill="hold"/>
                                        <p:tgtEl>
                                          <p:spTgt spid="19"/>
                                        </p:tgtEl>
                                        <p:attrNameLst>
                                          <p:attrName>ppt_h</p:attrName>
                                        </p:attrNameLst>
                                      </p:cBhvr>
                                      <p:tavLst>
                                        <p:tav tm="0">
                                          <p:val>
                                            <p:fltVal val="0"/>
                                          </p:val>
                                        </p:tav>
                                        <p:tav tm="100000">
                                          <p:val>
                                            <p:strVal val="#ppt_h"/>
                                          </p:val>
                                        </p:tav>
                                      </p:tavLst>
                                    </p:anim>
                                    <p:anim calcmode="lin" valueType="num">
                                      <p:cBhvr>
                                        <p:cTn id="37" dur="1000" fill="hold"/>
                                        <p:tgtEl>
                                          <p:spTgt spid="19"/>
                                        </p:tgtEl>
                                        <p:attrNameLst>
                                          <p:attrName>style.rotation</p:attrName>
                                        </p:attrNameLst>
                                      </p:cBhvr>
                                      <p:tavLst>
                                        <p:tav tm="0">
                                          <p:val>
                                            <p:fltVal val="90"/>
                                          </p:val>
                                        </p:tav>
                                        <p:tav tm="100000">
                                          <p:val>
                                            <p:fltVal val="0"/>
                                          </p:val>
                                        </p:tav>
                                      </p:tavLst>
                                    </p:anim>
                                    <p:animEffect transition="in" filter="fade">
                                      <p:cBhvr>
                                        <p:cTn id="38" dur="1000"/>
                                        <p:tgtEl>
                                          <p:spTgt spid="19"/>
                                        </p:tgtEl>
                                      </p:cBhvr>
                                    </p:animEffect>
                                  </p:childTnLst>
                                </p:cTn>
                              </p:par>
                            </p:childTnLst>
                          </p:cTn>
                        </p:par>
                        <p:par>
                          <p:cTn id="39" fill="hold">
                            <p:stCondLst>
                              <p:cond delay="1500"/>
                            </p:stCondLst>
                            <p:childTnLst>
                              <p:par>
                                <p:cTn id="40" presetID="31" presetClass="entr" presetSubtype="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p:cTn id="42" dur="1000" fill="hold"/>
                                        <p:tgtEl>
                                          <p:spTgt spid="34"/>
                                        </p:tgtEl>
                                        <p:attrNameLst>
                                          <p:attrName>ppt_w</p:attrName>
                                        </p:attrNameLst>
                                      </p:cBhvr>
                                      <p:tavLst>
                                        <p:tav tm="0">
                                          <p:val>
                                            <p:fltVal val="0"/>
                                          </p:val>
                                        </p:tav>
                                        <p:tav tm="100000">
                                          <p:val>
                                            <p:strVal val="#ppt_w"/>
                                          </p:val>
                                        </p:tav>
                                      </p:tavLst>
                                    </p:anim>
                                    <p:anim calcmode="lin" valueType="num">
                                      <p:cBhvr>
                                        <p:cTn id="43" dur="1000" fill="hold"/>
                                        <p:tgtEl>
                                          <p:spTgt spid="34"/>
                                        </p:tgtEl>
                                        <p:attrNameLst>
                                          <p:attrName>ppt_h</p:attrName>
                                        </p:attrNameLst>
                                      </p:cBhvr>
                                      <p:tavLst>
                                        <p:tav tm="0">
                                          <p:val>
                                            <p:fltVal val="0"/>
                                          </p:val>
                                        </p:tav>
                                        <p:tav tm="100000">
                                          <p:val>
                                            <p:strVal val="#ppt_h"/>
                                          </p:val>
                                        </p:tav>
                                      </p:tavLst>
                                    </p:anim>
                                    <p:anim calcmode="lin" valueType="num">
                                      <p:cBhvr>
                                        <p:cTn id="44" dur="1000" fill="hold"/>
                                        <p:tgtEl>
                                          <p:spTgt spid="34"/>
                                        </p:tgtEl>
                                        <p:attrNameLst>
                                          <p:attrName>style.rotation</p:attrName>
                                        </p:attrNameLst>
                                      </p:cBhvr>
                                      <p:tavLst>
                                        <p:tav tm="0">
                                          <p:val>
                                            <p:fltVal val="90"/>
                                          </p:val>
                                        </p:tav>
                                        <p:tav tm="100000">
                                          <p:val>
                                            <p:fltVal val="0"/>
                                          </p:val>
                                        </p:tav>
                                      </p:tavLst>
                                    </p:anim>
                                    <p:animEffect transition="in" filter="fade">
                                      <p:cBhvr>
                                        <p:cTn id="45" dur="1000"/>
                                        <p:tgtEl>
                                          <p:spTgt spid="34"/>
                                        </p:tgtEl>
                                      </p:cBhvr>
                                    </p:animEffect>
                                  </p:childTnLst>
                                </p:cTn>
                              </p:par>
                            </p:childTnLst>
                          </p:cTn>
                        </p:par>
                        <p:par>
                          <p:cTn id="46" fill="hold">
                            <p:stCondLst>
                              <p:cond delay="2500"/>
                            </p:stCondLst>
                            <p:childTnLst>
                              <p:par>
                                <p:cTn id="47" presetID="31" presetClass="entr" presetSubtype="0" fill="hold" grpId="0" nodeType="after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1000" fill="hold"/>
                                        <p:tgtEl>
                                          <p:spTgt spid="37"/>
                                        </p:tgtEl>
                                        <p:attrNameLst>
                                          <p:attrName>ppt_w</p:attrName>
                                        </p:attrNameLst>
                                      </p:cBhvr>
                                      <p:tavLst>
                                        <p:tav tm="0">
                                          <p:val>
                                            <p:fltVal val="0"/>
                                          </p:val>
                                        </p:tav>
                                        <p:tav tm="100000">
                                          <p:val>
                                            <p:strVal val="#ppt_w"/>
                                          </p:val>
                                        </p:tav>
                                      </p:tavLst>
                                    </p:anim>
                                    <p:anim calcmode="lin" valueType="num">
                                      <p:cBhvr>
                                        <p:cTn id="50" dur="1000" fill="hold"/>
                                        <p:tgtEl>
                                          <p:spTgt spid="37"/>
                                        </p:tgtEl>
                                        <p:attrNameLst>
                                          <p:attrName>ppt_h</p:attrName>
                                        </p:attrNameLst>
                                      </p:cBhvr>
                                      <p:tavLst>
                                        <p:tav tm="0">
                                          <p:val>
                                            <p:fltVal val="0"/>
                                          </p:val>
                                        </p:tav>
                                        <p:tav tm="100000">
                                          <p:val>
                                            <p:strVal val="#ppt_h"/>
                                          </p:val>
                                        </p:tav>
                                      </p:tavLst>
                                    </p:anim>
                                    <p:anim calcmode="lin" valueType="num">
                                      <p:cBhvr>
                                        <p:cTn id="51" dur="1000" fill="hold"/>
                                        <p:tgtEl>
                                          <p:spTgt spid="37"/>
                                        </p:tgtEl>
                                        <p:attrNameLst>
                                          <p:attrName>style.rotation</p:attrName>
                                        </p:attrNameLst>
                                      </p:cBhvr>
                                      <p:tavLst>
                                        <p:tav tm="0">
                                          <p:val>
                                            <p:fltVal val="90"/>
                                          </p:val>
                                        </p:tav>
                                        <p:tav tm="100000">
                                          <p:val>
                                            <p:fltVal val="0"/>
                                          </p:val>
                                        </p:tav>
                                      </p:tavLst>
                                    </p:anim>
                                    <p:animEffect transition="in" filter="fade">
                                      <p:cBhvr>
                                        <p:cTn id="52" dur="1000"/>
                                        <p:tgtEl>
                                          <p:spTgt spid="37"/>
                                        </p:tgtEl>
                                      </p:cBhvr>
                                    </p:animEffect>
                                  </p:childTnLst>
                                </p:cTn>
                              </p:par>
                            </p:childTnLst>
                          </p:cTn>
                        </p:par>
                        <p:par>
                          <p:cTn id="53" fill="hold">
                            <p:stCondLst>
                              <p:cond delay="3500"/>
                            </p:stCondLst>
                            <p:childTnLst>
                              <p:par>
                                <p:cTn id="54" presetID="31" presetClass="entr" presetSubtype="0"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anim calcmode="lin" valueType="num">
                                      <p:cBhvr>
                                        <p:cTn id="56" dur="1000" fill="hold"/>
                                        <p:tgtEl>
                                          <p:spTgt spid="38"/>
                                        </p:tgtEl>
                                        <p:attrNameLst>
                                          <p:attrName>ppt_w</p:attrName>
                                        </p:attrNameLst>
                                      </p:cBhvr>
                                      <p:tavLst>
                                        <p:tav tm="0">
                                          <p:val>
                                            <p:fltVal val="0"/>
                                          </p:val>
                                        </p:tav>
                                        <p:tav tm="100000">
                                          <p:val>
                                            <p:strVal val="#ppt_w"/>
                                          </p:val>
                                        </p:tav>
                                      </p:tavLst>
                                    </p:anim>
                                    <p:anim calcmode="lin" valueType="num">
                                      <p:cBhvr>
                                        <p:cTn id="57" dur="1000" fill="hold"/>
                                        <p:tgtEl>
                                          <p:spTgt spid="38"/>
                                        </p:tgtEl>
                                        <p:attrNameLst>
                                          <p:attrName>ppt_h</p:attrName>
                                        </p:attrNameLst>
                                      </p:cBhvr>
                                      <p:tavLst>
                                        <p:tav tm="0">
                                          <p:val>
                                            <p:fltVal val="0"/>
                                          </p:val>
                                        </p:tav>
                                        <p:tav tm="100000">
                                          <p:val>
                                            <p:strVal val="#ppt_h"/>
                                          </p:val>
                                        </p:tav>
                                      </p:tavLst>
                                    </p:anim>
                                    <p:anim calcmode="lin" valueType="num">
                                      <p:cBhvr>
                                        <p:cTn id="58" dur="1000" fill="hold"/>
                                        <p:tgtEl>
                                          <p:spTgt spid="38"/>
                                        </p:tgtEl>
                                        <p:attrNameLst>
                                          <p:attrName>style.rotation</p:attrName>
                                        </p:attrNameLst>
                                      </p:cBhvr>
                                      <p:tavLst>
                                        <p:tav tm="0">
                                          <p:val>
                                            <p:fltVal val="90"/>
                                          </p:val>
                                        </p:tav>
                                        <p:tav tm="100000">
                                          <p:val>
                                            <p:fltVal val="0"/>
                                          </p:val>
                                        </p:tav>
                                      </p:tavLst>
                                    </p:anim>
                                    <p:animEffect transition="in" filter="fade">
                                      <p:cBhvr>
                                        <p:cTn id="59" dur="1000"/>
                                        <p:tgtEl>
                                          <p:spTgt spid="38"/>
                                        </p:tgtEl>
                                      </p:cBhvr>
                                    </p:animEffect>
                                  </p:childTnLst>
                                </p:cTn>
                              </p:par>
                            </p:childTnLst>
                          </p:cTn>
                        </p:par>
                        <p:par>
                          <p:cTn id="60" fill="hold">
                            <p:stCondLst>
                              <p:cond delay="4500"/>
                            </p:stCondLst>
                            <p:childTnLst>
                              <p:par>
                                <p:cTn id="61" presetID="22" presetClass="entr" presetSubtype="4" fill="hold" grpId="0"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wipe(down)">
                                      <p:cBhvr>
                                        <p:cTn id="63" dur="500"/>
                                        <p:tgtEl>
                                          <p:spTgt spid="42"/>
                                        </p:tgtEl>
                                      </p:cBhvr>
                                    </p:animEffect>
                                  </p:childTnLst>
                                </p:cTn>
                              </p:par>
                            </p:childTnLst>
                          </p:cTn>
                        </p:par>
                        <p:par>
                          <p:cTn id="64" fill="hold">
                            <p:stCondLst>
                              <p:cond delay="5000"/>
                            </p:stCondLst>
                            <p:childTnLst>
                              <p:par>
                                <p:cTn id="65" presetID="22" presetClass="entr" presetSubtype="4"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wipe(down)">
                                      <p:cBhvr>
                                        <p:cTn id="67" dur="500"/>
                                        <p:tgtEl>
                                          <p:spTgt spid="43"/>
                                        </p:tgtEl>
                                      </p:cBhvr>
                                    </p:animEffect>
                                  </p:childTnLst>
                                </p:cTn>
                              </p:par>
                            </p:childTnLst>
                          </p:cTn>
                        </p:par>
                        <p:par>
                          <p:cTn id="68" fill="hold">
                            <p:stCondLst>
                              <p:cond delay="5500"/>
                            </p:stCondLst>
                            <p:childTnLst>
                              <p:par>
                                <p:cTn id="69" presetID="22" presetClass="entr" presetSubtype="4" fill="hold" grpId="0" nodeType="after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wipe(down)">
                                      <p:cBhvr>
                                        <p:cTn id="71" dur="500"/>
                                        <p:tgtEl>
                                          <p:spTgt spid="44"/>
                                        </p:tgtEl>
                                      </p:cBhvr>
                                    </p:animEffect>
                                  </p:childTnLst>
                                </p:cTn>
                              </p:par>
                            </p:childTnLst>
                          </p:cTn>
                        </p:par>
                        <p:par>
                          <p:cTn id="72" fill="hold">
                            <p:stCondLst>
                              <p:cond delay="6000"/>
                            </p:stCondLst>
                            <p:childTnLst>
                              <p:par>
                                <p:cTn id="73" presetID="22" presetClass="entr" presetSubtype="4" fill="hold" grpId="0" nodeType="after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ipe(down)">
                                      <p:cBhvr>
                                        <p:cTn id="75" dur="500"/>
                                        <p:tgtEl>
                                          <p:spTgt spid="4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wipe(down)">
                                      <p:cBhvr>
                                        <p:cTn id="80" dur="500"/>
                                        <p:tgtEl>
                                          <p:spTgt spid="39"/>
                                        </p:tgtEl>
                                      </p:cBhvr>
                                    </p:animEffect>
                                  </p:childTnLst>
                                </p:cTn>
                              </p:par>
                              <p:par>
                                <p:cTn id="81" presetID="22" presetClass="entr" presetSubtype="4" fill="hold" nodeType="with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wipe(down)">
                                      <p:cBhvr>
                                        <p:cTn id="83" dur="500"/>
                                        <p:tgtEl>
                                          <p:spTgt spid="40"/>
                                        </p:tgtEl>
                                      </p:cBhvr>
                                    </p:animEffect>
                                  </p:childTnLst>
                                </p:cTn>
                              </p:par>
                              <p:par>
                                <p:cTn id="84" presetID="22" presetClass="entr" presetSubtype="4" fill="hold" nodeType="with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wipe(down)">
                                      <p:cBhvr>
                                        <p:cTn id="8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5" grpId="0"/>
      <p:bldP spid="33" grpId="0"/>
      <p:bldP spid="19" grpId="0" animBg="1"/>
      <p:bldP spid="34" grpId="0" animBg="1"/>
      <p:bldP spid="37" grpId="0" animBg="1"/>
      <p:bldP spid="38" grpId="0" animBg="1"/>
      <p:bldP spid="42" grpId="0"/>
      <p:bldP spid="43" grpId="0"/>
      <p:bldP spid="44" grpId="0"/>
      <p:bldP spid="45" grpId="0"/>
      <p:bldP spid="5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论点提出</a:t>
            </a:r>
            <a:endParaRPr lang="zh-CN" altLang="en-US" sz="4000" spc="600" dirty="0">
              <a:solidFill>
                <a:srgbClr val="4C678E"/>
              </a:solidFill>
              <a:latin typeface="思源宋体 Heavy" panose="02020900000000000000" pitchFamily="18" charset="-122"/>
              <a:ea typeface="思源宋体 Heavy" panose="02020900000000000000" pitchFamily="18" charset="-122"/>
            </a:endParaRP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8" name="椭圆 17"/>
          <p:cNvSpPr/>
          <p:nvPr/>
        </p:nvSpPr>
        <p:spPr>
          <a:xfrm>
            <a:off x="877830" y="1584455"/>
            <a:ext cx="4115084" cy="4115084"/>
          </a:xfrm>
          <a:prstGeom prst="ellipse">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椭圆 18"/>
          <p:cNvSpPr/>
          <p:nvPr/>
        </p:nvSpPr>
        <p:spPr>
          <a:xfrm>
            <a:off x="1250835" y="1957460"/>
            <a:ext cx="3369075" cy="3369075"/>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椭圆 15"/>
          <p:cNvSpPr/>
          <p:nvPr/>
        </p:nvSpPr>
        <p:spPr>
          <a:xfrm>
            <a:off x="4781164" y="1793057"/>
            <a:ext cx="574607" cy="57460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62308" y="2025287"/>
            <a:ext cx="168206" cy="168206"/>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534422" y="5305515"/>
            <a:ext cx="429464" cy="429464"/>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589030" y="2295655"/>
            <a:ext cx="2692684" cy="2692684"/>
          </a:xfrm>
          <a:prstGeom prst="ellipse">
            <a:avLst/>
          </a:prstGeom>
          <a:blipFill dpi="0" rotWithShape="1">
            <a:blip r:embed="rId1"/>
            <a:srcRect/>
            <a:stretch>
              <a:fillRect l="-25000" r="-25000"/>
            </a:stretch>
          </a:bli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 name="Google Shape;1376;p34"/>
          <p:cNvSpPr/>
          <p:nvPr/>
        </p:nvSpPr>
        <p:spPr>
          <a:xfrm>
            <a:off x="6151188" y="2264638"/>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汉仪铁线黑-65简" panose="00020600040101010101" pitchFamily="18" charset="-122"/>
                <a:ea typeface="汉仪铁线黑-65简" panose="00020600040101010101" pitchFamily="18" charset="-122"/>
                <a:sym typeface="Fira Sans"/>
              </a:rPr>
              <a:t>1</a:t>
            </a:r>
            <a:endParaRPr sz="2000" dirty="0">
              <a:latin typeface="汉仪铁线黑-65简" panose="00020600040101010101" pitchFamily="18" charset="-122"/>
              <a:ea typeface="汉仪铁线黑-65简" panose="00020600040101010101" pitchFamily="18" charset="-122"/>
              <a:sym typeface="Fira Sans"/>
            </a:endParaRPr>
          </a:p>
        </p:txBody>
      </p:sp>
      <p:sp>
        <p:nvSpPr>
          <p:cNvPr id="25" name="Google Shape;1376;p34"/>
          <p:cNvSpPr/>
          <p:nvPr/>
        </p:nvSpPr>
        <p:spPr>
          <a:xfrm>
            <a:off x="6151188" y="3585438"/>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汉仪铁线黑-65简" panose="00020600040101010101" pitchFamily="18" charset="-122"/>
                <a:ea typeface="汉仪铁线黑-65简" panose="00020600040101010101" pitchFamily="18" charset="-122"/>
                <a:sym typeface="Fira Sans"/>
              </a:rPr>
              <a:t>2</a:t>
            </a:r>
            <a:endParaRPr sz="2000" dirty="0">
              <a:latin typeface="汉仪铁线黑-65简" panose="00020600040101010101" pitchFamily="18" charset="-122"/>
              <a:ea typeface="汉仪铁线黑-65简" panose="00020600040101010101" pitchFamily="18" charset="-122"/>
              <a:sym typeface="Fira Sans"/>
            </a:endParaRPr>
          </a:p>
        </p:txBody>
      </p:sp>
      <p:sp>
        <p:nvSpPr>
          <p:cNvPr id="26" name="Google Shape;1376;p34"/>
          <p:cNvSpPr/>
          <p:nvPr/>
        </p:nvSpPr>
        <p:spPr>
          <a:xfrm>
            <a:off x="6151188" y="4906237"/>
            <a:ext cx="476400" cy="476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汉仪铁线黑-65简" panose="00020600040101010101" pitchFamily="18" charset="-122"/>
                <a:ea typeface="汉仪铁线黑-65简" panose="00020600040101010101" pitchFamily="18" charset="-122"/>
                <a:sym typeface="Fira Sans"/>
              </a:rPr>
              <a:t>3</a:t>
            </a:r>
            <a:endParaRPr sz="2000" dirty="0">
              <a:latin typeface="汉仪铁线黑-65简" panose="00020600040101010101" pitchFamily="18" charset="-122"/>
              <a:ea typeface="汉仪铁线黑-65简" panose="00020600040101010101" pitchFamily="18" charset="-122"/>
              <a:sym typeface="Fira Sans"/>
            </a:endParaRPr>
          </a:p>
        </p:txBody>
      </p:sp>
      <p:sp>
        <p:nvSpPr>
          <p:cNvPr id="29" name="矩形 28"/>
          <p:cNvSpPr/>
          <p:nvPr/>
        </p:nvSpPr>
        <p:spPr>
          <a:xfrm>
            <a:off x="7042786" y="1723810"/>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30" name="矩形 29"/>
          <p:cNvSpPr/>
          <p:nvPr/>
        </p:nvSpPr>
        <p:spPr>
          <a:xfrm>
            <a:off x="7042786" y="2325980"/>
            <a:ext cx="4115084" cy="700385"/>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32" name="矩形 31"/>
          <p:cNvSpPr/>
          <p:nvPr/>
        </p:nvSpPr>
        <p:spPr>
          <a:xfrm>
            <a:off x="7042786" y="3215473"/>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34" name="矩形 33"/>
          <p:cNvSpPr/>
          <p:nvPr/>
        </p:nvSpPr>
        <p:spPr>
          <a:xfrm>
            <a:off x="7042786" y="3817643"/>
            <a:ext cx="4115084" cy="700385"/>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35" name="矩形 34"/>
          <p:cNvSpPr/>
          <p:nvPr/>
        </p:nvSpPr>
        <p:spPr>
          <a:xfrm>
            <a:off x="7042786" y="4707136"/>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37" name="矩形 36"/>
          <p:cNvSpPr/>
          <p:nvPr/>
        </p:nvSpPr>
        <p:spPr>
          <a:xfrm>
            <a:off x="7042786" y="5309305"/>
            <a:ext cx="4115084" cy="700385"/>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p:cTn id="44" dur="500" fill="hold"/>
                                        <p:tgtEl>
                                          <p:spTgt spid="22"/>
                                        </p:tgtEl>
                                        <p:attrNameLst>
                                          <p:attrName>ppt_w</p:attrName>
                                        </p:attrNameLst>
                                      </p:cBhvr>
                                      <p:tavLst>
                                        <p:tav tm="0">
                                          <p:val>
                                            <p:fltVal val="0"/>
                                          </p:val>
                                        </p:tav>
                                        <p:tav tm="100000">
                                          <p:val>
                                            <p:strVal val="#ppt_w"/>
                                          </p:val>
                                        </p:tav>
                                      </p:tavLst>
                                    </p:anim>
                                    <p:anim calcmode="lin" valueType="num">
                                      <p:cBhvr>
                                        <p:cTn id="45" dur="500" fill="hold"/>
                                        <p:tgtEl>
                                          <p:spTgt spid="22"/>
                                        </p:tgtEl>
                                        <p:attrNameLst>
                                          <p:attrName>ppt_h</p:attrName>
                                        </p:attrNameLst>
                                      </p:cBhvr>
                                      <p:tavLst>
                                        <p:tav tm="0">
                                          <p:val>
                                            <p:fltVal val="0"/>
                                          </p:val>
                                        </p:tav>
                                        <p:tav tm="100000">
                                          <p:val>
                                            <p:strVal val="#ppt_h"/>
                                          </p:val>
                                        </p:tav>
                                      </p:tavLst>
                                    </p:anim>
                                    <p:animEffect transition="in" filter="fade">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1000" fill="hold"/>
                                        <p:tgtEl>
                                          <p:spTgt spid="23"/>
                                        </p:tgtEl>
                                        <p:attrNameLst>
                                          <p:attrName>ppt_w</p:attrName>
                                        </p:attrNameLst>
                                      </p:cBhvr>
                                      <p:tavLst>
                                        <p:tav tm="0">
                                          <p:val>
                                            <p:fltVal val="0"/>
                                          </p:val>
                                        </p:tav>
                                        <p:tav tm="100000">
                                          <p:val>
                                            <p:strVal val="#ppt_w"/>
                                          </p:val>
                                        </p:tav>
                                      </p:tavLst>
                                    </p:anim>
                                    <p:anim calcmode="lin" valueType="num">
                                      <p:cBhvr>
                                        <p:cTn id="52" dur="1000" fill="hold"/>
                                        <p:tgtEl>
                                          <p:spTgt spid="23"/>
                                        </p:tgtEl>
                                        <p:attrNameLst>
                                          <p:attrName>ppt_h</p:attrName>
                                        </p:attrNameLst>
                                      </p:cBhvr>
                                      <p:tavLst>
                                        <p:tav tm="0">
                                          <p:val>
                                            <p:fltVal val="0"/>
                                          </p:val>
                                        </p:tav>
                                        <p:tav tm="100000">
                                          <p:val>
                                            <p:strVal val="#ppt_h"/>
                                          </p:val>
                                        </p:tav>
                                      </p:tavLst>
                                    </p:anim>
                                    <p:anim calcmode="lin" valueType="num">
                                      <p:cBhvr>
                                        <p:cTn id="53" dur="1000" fill="hold"/>
                                        <p:tgtEl>
                                          <p:spTgt spid="23"/>
                                        </p:tgtEl>
                                        <p:attrNameLst>
                                          <p:attrName>style.rotation</p:attrName>
                                        </p:attrNameLst>
                                      </p:cBhvr>
                                      <p:tavLst>
                                        <p:tav tm="0">
                                          <p:val>
                                            <p:fltVal val="90"/>
                                          </p:val>
                                        </p:tav>
                                        <p:tav tm="100000">
                                          <p:val>
                                            <p:fltVal val="0"/>
                                          </p:val>
                                        </p:tav>
                                      </p:tavLst>
                                    </p:anim>
                                    <p:animEffect transition="in" filter="fade">
                                      <p:cBhvr>
                                        <p:cTn id="54" dur="1000"/>
                                        <p:tgtEl>
                                          <p:spTgt spid="23"/>
                                        </p:tgtEl>
                                      </p:cBhvr>
                                    </p:animEffect>
                                  </p:childTnLst>
                                </p:cTn>
                              </p:par>
                            </p:childTnLst>
                          </p:cTn>
                        </p:par>
                        <p:par>
                          <p:cTn id="55" fill="hold">
                            <p:stCondLst>
                              <p:cond delay="1000"/>
                            </p:stCondLst>
                            <p:childTnLst>
                              <p:par>
                                <p:cTn id="56" presetID="53" presetClass="entr" presetSubtype="16" fill="hold" grpId="0" nodeType="after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p:cTn id="58" dur="500" fill="hold"/>
                                        <p:tgtEl>
                                          <p:spTgt spid="24"/>
                                        </p:tgtEl>
                                        <p:attrNameLst>
                                          <p:attrName>ppt_w</p:attrName>
                                        </p:attrNameLst>
                                      </p:cBhvr>
                                      <p:tavLst>
                                        <p:tav tm="0">
                                          <p:val>
                                            <p:fltVal val="0"/>
                                          </p:val>
                                        </p:tav>
                                        <p:tav tm="100000">
                                          <p:val>
                                            <p:strVal val="#ppt_w"/>
                                          </p:val>
                                        </p:tav>
                                      </p:tavLst>
                                    </p:anim>
                                    <p:anim calcmode="lin" valueType="num">
                                      <p:cBhvr>
                                        <p:cTn id="59" dur="500" fill="hold"/>
                                        <p:tgtEl>
                                          <p:spTgt spid="24"/>
                                        </p:tgtEl>
                                        <p:attrNameLst>
                                          <p:attrName>ppt_h</p:attrName>
                                        </p:attrNameLst>
                                      </p:cBhvr>
                                      <p:tavLst>
                                        <p:tav tm="0">
                                          <p:val>
                                            <p:fltVal val="0"/>
                                          </p:val>
                                        </p:tav>
                                        <p:tav tm="100000">
                                          <p:val>
                                            <p:strVal val="#ppt_h"/>
                                          </p:val>
                                        </p:tav>
                                      </p:tavLst>
                                    </p:anim>
                                    <p:animEffect transition="in" filter="fade">
                                      <p:cBhvr>
                                        <p:cTn id="60" dur="500"/>
                                        <p:tgtEl>
                                          <p:spTgt spid="24"/>
                                        </p:tgtEl>
                                      </p:cBhvr>
                                    </p:animEffect>
                                  </p:childTnLst>
                                </p:cTn>
                              </p:par>
                            </p:childTnLst>
                          </p:cTn>
                        </p:par>
                        <p:par>
                          <p:cTn id="61" fill="hold">
                            <p:stCondLst>
                              <p:cond delay="1500"/>
                            </p:stCondLst>
                            <p:childTnLst>
                              <p:par>
                                <p:cTn id="62" presetID="53" presetClass="entr" presetSubtype="16"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p:cTn id="64" dur="500" fill="hold"/>
                                        <p:tgtEl>
                                          <p:spTgt spid="25"/>
                                        </p:tgtEl>
                                        <p:attrNameLst>
                                          <p:attrName>ppt_w</p:attrName>
                                        </p:attrNameLst>
                                      </p:cBhvr>
                                      <p:tavLst>
                                        <p:tav tm="0">
                                          <p:val>
                                            <p:fltVal val="0"/>
                                          </p:val>
                                        </p:tav>
                                        <p:tav tm="100000">
                                          <p:val>
                                            <p:strVal val="#ppt_w"/>
                                          </p:val>
                                        </p:tav>
                                      </p:tavLst>
                                    </p:anim>
                                    <p:anim calcmode="lin" valueType="num">
                                      <p:cBhvr>
                                        <p:cTn id="65" dur="500" fill="hold"/>
                                        <p:tgtEl>
                                          <p:spTgt spid="25"/>
                                        </p:tgtEl>
                                        <p:attrNameLst>
                                          <p:attrName>ppt_h</p:attrName>
                                        </p:attrNameLst>
                                      </p:cBhvr>
                                      <p:tavLst>
                                        <p:tav tm="0">
                                          <p:val>
                                            <p:fltVal val="0"/>
                                          </p:val>
                                        </p:tav>
                                        <p:tav tm="100000">
                                          <p:val>
                                            <p:strVal val="#ppt_h"/>
                                          </p:val>
                                        </p:tav>
                                      </p:tavLst>
                                    </p:anim>
                                    <p:animEffect transition="in" filter="fade">
                                      <p:cBhvr>
                                        <p:cTn id="66" dur="500"/>
                                        <p:tgtEl>
                                          <p:spTgt spid="25"/>
                                        </p:tgtEl>
                                      </p:cBhvr>
                                    </p:animEffect>
                                  </p:childTnLst>
                                </p:cTn>
                              </p:par>
                            </p:childTnLst>
                          </p:cTn>
                        </p:par>
                        <p:par>
                          <p:cTn id="67" fill="hold">
                            <p:stCondLst>
                              <p:cond delay="2000"/>
                            </p:stCondLst>
                            <p:childTnLst>
                              <p:par>
                                <p:cTn id="68" presetID="53" presetClass="entr" presetSubtype="16"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 calcmode="lin" valueType="num">
                                      <p:cBhvr>
                                        <p:cTn id="70" dur="500" fill="hold"/>
                                        <p:tgtEl>
                                          <p:spTgt spid="26"/>
                                        </p:tgtEl>
                                        <p:attrNameLst>
                                          <p:attrName>ppt_w</p:attrName>
                                        </p:attrNameLst>
                                      </p:cBhvr>
                                      <p:tavLst>
                                        <p:tav tm="0">
                                          <p:val>
                                            <p:fltVal val="0"/>
                                          </p:val>
                                        </p:tav>
                                        <p:tav tm="100000">
                                          <p:val>
                                            <p:strVal val="#ppt_w"/>
                                          </p:val>
                                        </p:tav>
                                      </p:tavLst>
                                    </p:anim>
                                    <p:anim calcmode="lin" valueType="num">
                                      <p:cBhvr>
                                        <p:cTn id="71" dur="500" fill="hold"/>
                                        <p:tgtEl>
                                          <p:spTgt spid="26"/>
                                        </p:tgtEl>
                                        <p:attrNameLst>
                                          <p:attrName>ppt_h</p:attrName>
                                        </p:attrNameLst>
                                      </p:cBhvr>
                                      <p:tavLst>
                                        <p:tav tm="0">
                                          <p:val>
                                            <p:fltVal val="0"/>
                                          </p:val>
                                        </p:tav>
                                        <p:tav tm="100000">
                                          <p:val>
                                            <p:strVal val="#ppt_h"/>
                                          </p:val>
                                        </p:tav>
                                      </p:tavLst>
                                    </p:anim>
                                    <p:animEffect transition="in" filter="fade">
                                      <p:cBhvr>
                                        <p:cTn id="72" dur="500"/>
                                        <p:tgtEl>
                                          <p:spTgt spid="26"/>
                                        </p:tgtEl>
                                      </p:cBhvr>
                                    </p:animEffect>
                                  </p:childTnLst>
                                </p:cTn>
                              </p:par>
                            </p:childTnLst>
                          </p:cTn>
                        </p:par>
                        <p:par>
                          <p:cTn id="73" fill="hold">
                            <p:stCondLst>
                              <p:cond delay="2500"/>
                            </p:stCondLst>
                            <p:childTnLst>
                              <p:par>
                                <p:cTn id="74" presetID="42" presetClass="entr" presetSubtype="0"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1000"/>
                                        <p:tgtEl>
                                          <p:spTgt spid="29"/>
                                        </p:tgtEl>
                                      </p:cBhvr>
                                    </p:animEffect>
                                    <p:anim calcmode="lin" valueType="num">
                                      <p:cBhvr>
                                        <p:cTn id="77" dur="1000" fill="hold"/>
                                        <p:tgtEl>
                                          <p:spTgt spid="29"/>
                                        </p:tgtEl>
                                        <p:attrNameLst>
                                          <p:attrName>ppt_x</p:attrName>
                                        </p:attrNameLst>
                                      </p:cBhvr>
                                      <p:tavLst>
                                        <p:tav tm="0">
                                          <p:val>
                                            <p:strVal val="#ppt_x"/>
                                          </p:val>
                                        </p:tav>
                                        <p:tav tm="100000">
                                          <p:val>
                                            <p:strVal val="#ppt_x"/>
                                          </p:val>
                                        </p:tav>
                                      </p:tavLst>
                                    </p:anim>
                                    <p:anim calcmode="lin" valueType="num">
                                      <p:cBhvr>
                                        <p:cTn id="78" dur="1000" fill="hold"/>
                                        <p:tgtEl>
                                          <p:spTgt spid="29"/>
                                        </p:tgtEl>
                                        <p:attrNameLst>
                                          <p:attrName>ppt_y</p:attrName>
                                        </p:attrNameLst>
                                      </p:cBhvr>
                                      <p:tavLst>
                                        <p:tav tm="0">
                                          <p:val>
                                            <p:strVal val="#ppt_y+.1"/>
                                          </p:val>
                                        </p:tav>
                                        <p:tav tm="100000">
                                          <p:val>
                                            <p:strVal val="#ppt_y"/>
                                          </p:val>
                                        </p:tav>
                                      </p:tavLst>
                                    </p:anim>
                                  </p:childTnLst>
                                </p:cTn>
                              </p:par>
                            </p:childTnLst>
                          </p:cTn>
                        </p:par>
                        <p:par>
                          <p:cTn id="79" fill="hold">
                            <p:stCondLst>
                              <p:cond delay="3500"/>
                            </p:stCondLst>
                            <p:childTnLst>
                              <p:par>
                                <p:cTn id="80" presetID="42" presetClass="entr" presetSubtype="0" fill="hold" grpId="0" nodeType="after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1000"/>
                                        <p:tgtEl>
                                          <p:spTgt spid="30"/>
                                        </p:tgtEl>
                                      </p:cBhvr>
                                    </p:animEffect>
                                    <p:anim calcmode="lin" valueType="num">
                                      <p:cBhvr>
                                        <p:cTn id="83" dur="1000" fill="hold"/>
                                        <p:tgtEl>
                                          <p:spTgt spid="30"/>
                                        </p:tgtEl>
                                        <p:attrNameLst>
                                          <p:attrName>ppt_x</p:attrName>
                                        </p:attrNameLst>
                                      </p:cBhvr>
                                      <p:tavLst>
                                        <p:tav tm="0">
                                          <p:val>
                                            <p:strVal val="#ppt_x"/>
                                          </p:val>
                                        </p:tav>
                                        <p:tav tm="100000">
                                          <p:val>
                                            <p:strVal val="#ppt_x"/>
                                          </p:val>
                                        </p:tav>
                                      </p:tavLst>
                                    </p:anim>
                                    <p:anim calcmode="lin" valueType="num">
                                      <p:cBhvr>
                                        <p:cTn id="84" dur="1000" fill="hold"/>
                                        <p:tgtEl>
                                          <p:spTgt spid="30"/>
                                        </p:tgtEl>
                                        <p:attrNameLst>
                                          <p:attrName>ppt_y</p:attrName>
                                        </p:attrNameLst>
                                      </p:cBhvr>
                                      <p:tavLst>
                                        <p:tav tm="0">
                                          <p:val>
                                            <p:strVal val="#ppt_y+.1"/>
                                          </p:val>
                                        </p:tav>
                                        <p:tav tm="100000">
                                          <p:val>
                                            <p:strVal val="#ppt_y"/>
                                          </p:val>
                                        </p:tav>
                                      </p:tavLst>
                                    </p:anim>
                                  </p:childTnLst>
                                </p:cTn>
                              </p:par>
                            </p:childTnLst>
                          </p:cTn>
                        </p:par>
                        <p:par>
                          <p:cTn id="85" fill="hold">
                            <p:stCondLst>
                              <p:cond delay="4500"/>
                            </p:stCondLst>
                            <p:childTnLst>
                              <p:par>
                                <p:cTn id="86" presetID="42" presetClass="entr" presetSubtype="0" fill="hold" grpId="0" nodeType="after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1000"/>
                                        <p:tgtEl>
                                          <p:spTgt spid="32"/>
                                        </p:tgtEl>
                                      </p:cBhvr>
                                    </p:animEffect>
                                    <p:anim calcmode="lin" valueType="num">
                                      <p:cBhvr>
                                        <p:cTn id="89" dur="1000" fill="hold"/>
                                        <p:tgtEl>
                                          <p:spTgt spid="32"/>
                                        </p:tgtEl>
                                        <p:attrNameLst>
                                          <p:attrName>ppt_x</p:attrName>
                                        </p:attrNameLst>
                                      </p:cBhvr>
                                      <p:tavLst>
                                        <p:tav tm="0">
                                          <p:val>
                                            <p:strVal val="#ppt_x"/>
                                          </p:val>
                                        </p:tav>
                                        <p:tav tm="100000">
                                          <p:val>
                                            <p:strVal val="#ppt_x"/>
                                          </p:val>
                                        </p:tav>
                                      </p:tavLst>
                                    </p:anim>
                                    <p:anim calcmode="lin" valueType="num">
                                      <p:cBhvr>
                                        <p:cTn id="90" dur="1000" fill="hold"/>
                                        <p:tgtEl>
                                          <p:spTgt spid="32"/>
                                        </p:tgtEl>
                                        <p:attrNameLst>
                                          <p:attrName>ppt_y</p:attrName>
                                        </p:attrNameLst>
                                      </p:cBhvr>
                                      <p:tavLst>
                                        <p:tav tm="0">
                                          <p:val>
                                            <p:strVal val="#ppt_y+.1"/>
                                          </p:val>
                                        </p:tav>
                                        <p:tav tm="100000">
                                          <p:val>
                                            <p:strVal val="#ppt_y"/>
                                          </p:val>
                                        </p:tav>
                                      </p:tavLst>
                                    </p:anim>
                                  </p:childTnLst>
                                </p:cTn>
                              </p:par>
                            </p:childTnLst>
                          </p:cTn>
                        </p:par>
                        <p:par>
                          <p:cTn id="91" fill="hold">
                            <p:stCondLst>
                              <p:cond delay="5500"/>
                            </p:stCondLst>
                            <p:childTnLst>
                              <p:par>
                                <p:cTn id="92" presetID="42" presetClass="entr" presetSubtype="0" fill="hold" grpId="0" nodeType="after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fade">
                                      <p:cBhvr>
                                        <p:cTn id="94" dur="1000"/>
                                        <p:tgtEl>
                                          <p:spTgt spid="34"/>
                                        </p:tgtEl>
                                      </p:cBhvr>
                                    </p:animEffect>
                                    <p:anim calcmode="lin" valueType="num">
                                      <p:cBhvr>
                                        <p:cTn id="95" dur="1000" fill="hold"/>
                                        <p:tgtEl>
                                          <p:spTgt spid="34"/>
                                        </p:tgtEl>
                                        <p:attrNameLst>
                                          <p:attrName>ppt_x</p:attrName>
                                        </p:attrNameLst>
                                      </p:cBhvr>
                                      <p:tavLst>
                                        <p:tav tm="0">
                                          <p:val>
                                            <p:strVal val="#ppt_x"/>
                                          </p:val>
                                        </p:tav>
                                        <p:tav tm="100000">
                                          <p:val>
                                            <p:strVal val="#ppt_x"/>
                                          </p:val>
                                        </p:tav>
                                      </p:tavLst>
                                    </p:anim>
                                    <p:anim calcmode="lin" valueType="num">
                                      <p:cBhvr>
                                        <p:cTn id="96" dur="1000" fill="hold"/>
                                        <p:tgtEl>
                                          <p:spTgt spid="34"/>
                                        </p:tgtEl>
                                        <p:attrNameLst>
                                          <p:attrName>ppt_y</p:attrName>
                                        </p:attrNameLst>
                                      </p:cBhvr>
                                      <p:tavLst>
                                        <p:tav tm="0">
                                          <p:val>
                                            <p:strVal val="#ppt_y+.1"/>
                                          </p:val>
                                        </p:tav>
                                        <p:tav tm="100000">
                                          <p:val>
                                            <p:strVal val="#ppt_y"/>
                                          </p:val>
                                        </p:tav>
                                      </p:tavLst>
                                    </p:anim>
                                  </p:childTnLst>
                                </p:cTn>
                              </p:par>
                            </p:childTnLst>
                          </p:cTn>
                        </p:par>
                        <p:par>
                          <p:cTn id="97" fill="hold">
                            <p:stCondLst>
                              <p:cond delay="6500"/>
                            </p:stCondLst>
                            <p:childTnLst>
                              <p:par>
                                <p:cTn id="98" presetID="42" presetClass="entr" presetSubtype="0" fill="hold" grpId="0" nodeType="after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fade">
                                      <p:cBhvr>
                                        <p:cTn id="100" dur="1000"/>
                                        <p:tgtEl>
                                          <p:spTgt spid="35"/>
                                        </p:tgtEl>
                                      </p:cBhvr>
                                    </p:animEffect>
                                    <p:anim calcmode="lin" valueType="num">
                                      <p:cBhvr>
                                        <p:cTn id="101" dur="1000" fill="hold"/>
                                        <p:tgtEl>
                                          <p:spTgt spid="35"/>
                                        </p:tgtEl>
                                        <p:attrNameLst>
                                          <p:attrName>ppt_x</p:attrName>
                                        </p:attrNameLst>
                                      </p:cBhvr>
                                      <p:tavLst>
                                        <p:tav tm="0">
                                          <p:val>
                                            <p:strVal val="#ppt_x"/>
                                          </p:val>
                                        </p:tav>
                                        <p:tav tm="100000">
                                          <p:val>
                                            <p:strVal val="#ppt_x"/>
                                          </p:val>
                                        </p:tav>
                                      </p:tavLst>
                                    </p:anim>
                                    <p:anim calcmode="lin" valueType="num">
                                      <p:cBhvr>
                                        <p:cTn id="102" dur="1000" fill="hold"/>
                                        <p:tgtEl>
                                          <p:spTgt spid="35"/>
                                        </p:tgtEl>
                                        <p:attrNameLst>
                                          <p:attrName>ppt_y</p:attrName>
                                        </p:attrNameLst>
                                      </p:cBhvr>
                                      <p:tavLst>
                                        <p:tav tm="0">
                                          <p:val>
                                            <p:strVal val="#ppt_y+.1"/>
                                          </p:val>
                                        </p:tav>
                                        <p:tav tm="100000">
                                          <p:val>
                                            <p:strVal val="#ppt_y"/>
                                          </p:val>
                                        </p:tav>
                                      </p:tavLst>
                                    </p:anim>
                                  </p:childTnLst>
                                </p:cTn>
                              </p:par>
                            </p:childTnLst>
                          </p:cTn>
                        </p:par>
                        <p:par>
                          <p:cTn id="103" fill="hold">
                            <p:stCondLst>
                              <p:cond delay="7500"/>
                            </p:stCondLst>
                            <p:childTnLst>
                              <p:par>
                                <p:cTn id="104" presetID="42" presetClass="entr" presetSubtype="0" fill="hold" grpId="0" nodeType="after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fade">
                                      <p:cBhvr>
                                        <p:cTn id="106" dur="1000"/>
                                        <p:tgtEl>
                                          <p:spTgt spid="37"/>
                                        </p:tgtEl>
                                      </p:cBhvr>
                                    </p:animEffect>
                                    <p:anim calcmode="lin" valueType="num">
                                      <p:cBhvr>
                                        <p:cTn id="107" dur="1000" fill="hold"/>
                                        <p:tgtEl>
                                          <p:spTgt spid="37"/>
                                        </p:tgtEl>
                                        <p:attrNameLst>
                                          <p:attrName>ppt_x</p:attrName>
                                        </p:attrNameLst>
                                      </p:cBhvr>
                                      <p:tavLst>
                                        <p:tav tm="0">
                                          <p:val>
                                            <p:strVal val="#ppt_x"/>
                                          </p:val>
                                        </p:tav>
                                        <p:tav tm="100000">
                                          <p:val>
                                            <p:strVal val="#ppt_x"/>
                                          </p:val>
                                        </p:tav>
                                      </p:tavLst>
                                    </p:anim>
                                    <p:anim calcmode="lin" valueType="num">
                                      <p:cBhvr>
                                        <p:cTn id="108"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8" grpId="0" animBg="1"/>
      <p:bldP spid="19" grpId="0" animBg="1"/>
      <p:bldP spid="16" grpId="0" animBg="1"/>
      <p:bldP spid="21" grpId="0" animBg="1"/>
      <p:bldP spid="22" grpId="0" animBg="1"/>
      <p:bldP spid="23" grpId="0" animBg="1"/>
      <p:bldP spid="24" grpId="0" animBg="1"/>
      <p:bldP spid="25" grpId="0" animBg="1"/>
      <p:bldP spid="26" grpId="0" animBg="1"/>
      <p:bldP spid="29" grpId="0"/>
      <p:bldP spid="30" grpId="0"/>
      <p:bldP spid="32" grpId="0"/>
      <p:bldP spid="34" grpId="0"/>
      <p:bldP spid="35" grpId="0"/>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p:cNvPicPr>
            <a:picLocks noChangeAspect="1"/>
          </p:cNvPicPr>
          <p:nvPr/>
        </p:nvPicPr>
        <p:blipFill rotWithShape="1">
          <a:blip r:embed="rId1">
            <a:extLst>
              <a:ext uri="{28A0092B-C50C-407E-A947-70E740481C1C}">
                <a14:useLocalDpi xmlns:a14="http://schemas.microsoft.com/office/drawing/2010/main" val="0"/>
              </a:ext>
            </a:extLst>
          </a:blip>
          <a:srcRect l="53340" t="39493" r="26084" b="24455"/>
          <a:stretch>
            <a:fillRect/>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56" name="文本框 55"/>
          <p:cNvSpPr txBox="1"/>
          <p:nvPr/>
        </p:nvSpPr>
        <p:spPr>
          <a:xfrm>
            <a:off x="7082971" y="2715444"/>
            <a:ext cx="3191329" cy="923330"/>
          </a:xfrm>
          <a:prstGeom prst="rect">
            <a:avLst/>
          </a:prstGeom>
          <a:noFill/>
        </p:spPr>
        <p:txBody>
          <a:bodyPr wrap="square" rtlCol="0">
            <a:spAutoFit/>
          </a:bodyPr>
          <a:lstStyle/>
          <a:p>
            <a:pPr algn="dist"/>
            <a:r>
              <a:rPr lang="zh-CN" altLang="en-US" sz="5400" dirty="0">
                <a:solidFill>
                  <a:srgbClr val="4C678E"/>
                </a:solidFill>
                <a:latin typeface="思源宋体 Heavy" panose="02020900000000000000" pitchFamily="18" charset="-122"/>
                <a:ea typeface="思源宋体 Heavy" panose="02020900000000000000" pitchFamily="18" charset="-122"/>
              </a:rPr>
              <a:t>实验验证</a:t>
            </a:r>
            <a:endParaRPr lang="zh-CN" altLang="en-US" sz="5400" dirty="0">
              <a:solidFill>
                <a:srgbClr val="4C678E"/>
              </a:solidFill>
              <a:latin typeface="思源宋体 Heavy" panose="02020900000000000000" pitchFamily="18" charset="-122"/>
              <a:ea typeface="思源宋体 Heavy" panose="02020900000000000000" pitchFamily="18" charset="-122"/>
            </a:endParaRPr>
          </a:p>
        </p:txBody>
      </p:sp>
      <p:sp>
        <p:nvSpPr>
          <p:cNvPr id="57" name="文本框 56"/>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03</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8" name="文本框 57"/>
          <p:cNvSpPr txBox="1"/>
          <p:nvPr/>
        </p:nvSpPr>
        <p:spPr>
          <a:xfrm>
            <a:off x="7238027" y="3590718"/>
            <a:ext cx="3264874" cy="989310"/>
          </a:xfrm>
          <a:prstGeom prst="rect">
            <a:avLst/>
          </a:prstGeom>
          <a:noFill/>
        </p:spPr>
        <p:txBody>
          <a:bodyPr wrap="square" lIns="0" tIns="0" rIns="0" bIns="0" rtlCol="0">
            <a:spAutoFit/>
          </a:bodyPr>
          <a:lstStyle/>
          <a:p>
            <a:pPr hangingPunct="0">
              <a:lnSpc>
                <a:spcPct val="150000"/>
              </a:lnSpc>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Click here to enter your text, change the color or size of the text. You can also format the appropriate. Click here to enter your text, change the color or size of the text. </a:t>
            </a:r>
            <a:endPar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59" name="矩形: 圆角 58"/>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grpSp>
        <p:nvGrpSpPr>
          <p:cNvPr id="64" name="组合 63"/>
          <p:cNvGrpSpPr/>
          <p:nvPr/>
        </p:nvGrpSpPr>
        <p:grpSpPr>
          <a:xfrm>
            <a:off x="1257813" y="694177"/>
            <a:ext cx="4520175" cy="570597"/>
            <a:chOff x="706580" y="632385"/>
            <a:chExt cx="4520175" cy="570597"/>
          </a:xfrm>
        </p:grpSpPr>
        <p:sp>
          <p:nvSpPr>
            <p:cNvPr id="65" name="文本框 64"/>
            <p:cNvSpPr txBox="1"/>
            <p:nvPr/>
          </p:nvSpPr>
          <p:spPr>
            <a:xfrm>
              <a:off x="706580" y="632385"/>
              <a:ext cx="2834579" cy="461665"/>
            </a:xfrm>
            <a:prstGeom prst="rect">
              <a:avLst/>
            </a:prstGeom>
            <a:noFill/>
          </p:spPr>
          <p:txBody>
            <a:bodyPr wrap="square" rtlCol="0">
              <a:spAutoFit/>
            </a:bodyPr>
            <a:lstStyle/>
            <a:p>
              <a:r>
                <a:rPr lang="en-US" altLang="zh-CN" sz="2400" spc="600" dirty="0">
                  <a:solidFill>
                    <a:srgbClr val="4C678E"/>
                  </a:solidFill>
                  <a:latin typeface="汉仪心海行楷W" panose="00020600040101010101" pitchFamily="18" charset="-122"/>
                  <a:ea typeface="汉仪心海行楷W" panose="00020600040101010101" pitchFamily="18" charset="-122"/>
                </a:rPr>
                <a:t>XXX</a:t>
              </a:r>
              <a:r>
                <a:rPr lang="zh-CN" altLang="en-US" sz="2400" spc="600" dirty="0">
                  <a:solidFill>
                    <a:srgbClr val="4C678E"/>
                  </a:solidFill>
                  <a:latin typeface="汉仪心海行楷W" panose="00020600040101010101" pitchFamily="18" charset="-122"/>
                  <a:ea typeface="汉仪心海行楷W" panose="00020600040101010101" pitchFamily="18" charset="-122"/>
                </a:rPr>
                <a:t>科技大学</a:t>
              </a:r>
              <a:endParaRPr lang="zh-CN" altLang="en-US" sz="2400" spc="600" dirty="0">
                <a:solidFill>
                  <a:srgbClr val="4C678E"/>
                </a:solidFill>
                <a:latin typeface="汉仪心海行楷W" panose="00020600040101010101" pitchFamily="18" charset="-122"/>
                <a:ea typeface="汉仪心海行楷W" panose="00020600040101010101" pitchFamily="18" charset="-122"/>
              </a:endParaRPr>
            </a:p>
          </p:txBody>
        </p:sp>
        <p:sp>
          <p:nvSpPr>
            <p:cNvPr id="66" name="文本框 65"/>
            <p:cNvSpPr txBox="1"/>
            <p:nvPr/>
          </p:nvSpPr>
          <p:spPr>
            <a:xfrm>
              <a:off x="744680" y="972150"/>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XXX UNIVERSITY OF SCIENCE AND TECHNOLOGY</a:t>
              </a:r>
              <a:endParaRPr lang="zh-CN" altLang="en-US" sz="900" spc="300" dirty="0">
                <a:solidFill>
                  <a:schemeClr val="tx1">
                    <a:lumMod val="50000"/>
                    <a:lumOff val="50000"/>
                  </a:schemeClr>
                </a:solidFill>
                <a:latin typeface="+mn-ea"/>
              </a:endParaRPr>
            </a:p>
          </p:txBody>
        </p:sp>
      </p:grpSp>
      <p:sp>
        <p:nvSpPr>
          <p:cNvPr id="12" name="矩形: 圆角 11"/>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ísļîḓé"/>
          <p:cNvGrpSpPr/>
          <p:nvPr/>
        </p:nvGrpSpPr>
        <p:grpSpPr>
          <a:xfrm>
            <a:off x="693300" y="729226"/>
            <a:ext cx="519548" cy="519548"/>
            <a:chOff x="5683121" y="1558109"/>
            <a:chExt cx="673626" cy="673626"/>
          </a:xfrm>
        </p:grpSpPr>
        <p:sp>
          <p:nvSpPr>
            <p:cNvPr id="68" name="ïşļíḋê"/>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4"/>
                                        </p:tgtEl>
                                        <p:attrNameLst>
                                          <p:attrName>style.visibility</p:attrName>
                                        </p:attrNameLst>
                                      </p:cBhvr>
                                      <p:to>
                                        <p:strVal val="visible"/>
                                      </p:to>
                                    </p:set>
                                    <p:anim calcmode="lin" valueType="num">
                                      <p:cBhvr>
                                        <p:cTn id="14" dur="500" fill="hold"/>
                                        <p:tgtEl>
                                          <p:spTgt spid="64"/>
                                        </p:tgtEl>
                                        <p:attrNameLst>
                                          <p:attrName>ppt_w</p:attrName>
                                        </p:attrNameLst>
                                      </p:cBhvr>
                                      <p:tavLst>
                                        <p:tav tm="0">
                                          <p:val>
                                            <p:fltVal val="0"/>
                                          </p:val>
                                        </p:tav>
                                        <p:tav tm="100000">
                                          <p:val>
                                            <p:strVal val="#ppt_w"/>
                                          </p:val>
                                        </p:tav>
                                      </p:tavLst>
                                    </p:anim>
                                    <p:anim calcmode="lin" valueType="num">
                                      <p:cBhvr>
                                        <p:cTn id="15" dur="500" fill="hold"/>
                                        <p:tgtEl>
                                          <p:spTgt spid="64"/>
                                        </p:tgtEl>
                                        <p:attrNameLst>
                                          <p:attrName>ppt_h</p:attrName>
                                        </p:attrNameLst>
                                      </p:cBhvr>
                                      <p:tavLst>
                                        <p:tav tm="0">
                                          <p:val>
                                            <p:fltVal val="0"/>
                                          </p:val>
                                        </p:tav>
                                        <p:tav tm="100000">
                                          <p:val>
                                            <p:strVal val="#ppt_h"/>
                                          </p:val>
                                        </p:tav>
                                      </p:tavLst>
                                    </p:anim>
                                    <p:animEffect transition="in" filter="fade">
                                      <p:cBhvr>
                                        <p:cTn id="16" dur="500"/>
                                        <p:tgtEl>
                                          <p:spTgt spid="64"/>
                                        </p:tgtEl>
                                      </p:cBhvr>
                                    </p:animEffect>
                                  </p:childTnLst>
                                </p:cTn>
                              </p:par>
                              <p:par>
                                <p:cTn id="17" presetID="53" presetClass="entr" presetSubtype="16"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p:cTn id="19" dur="500" fill="hold"/>
                                        <p:tgtEl>
                                          <p:spTgt spid="67"/>
                                        </p:tgtEl>
                                        <p:attrNameLst>
                                          <p:attrName>ppt_w</p:attrName>
                                        </p:attrNameLst>
                                      </p:cBhvr>
                                      <p:tavLst>
                                        <p:tav tm="0">
                                          <p:val>
                                            <p:fltVal val="0"/>
                                          </p:val>
                                        </p:tav>
                                        <p:tav tm="100000">
                                          <p:val>
                                            <p:strVal val="#ppt_w"/>
                                          </p:val>
                                        </p:tav>
                                      </p:tavLst>
                                    </p:anim>
                                    <p:anim calcmode="lin" valueType="num">
                                      <p:cBhvr>
                                        <p:cTn id="20" dur="500" fill="hold"/>
                                        <p:tgtEl>
                                          <p:spTgt spid="67"/>
                                        </p:tgtEl>
                                        <p:attrNameLst>
                                          <p:attrName>ppt_h</p:attrName>
                                        </p:attrNameLst>
                                      </p:cBhvr>
                                      <p:tavLst>
                                        <p:tav tm="0">
                                          <p:val>
                                            <p:fltVal val="0"/>
                                          </p:val>
                                        </p:tav>
                                        <p:tav tm="100000">
                                          <p:val>
                                            <p:strVal val="#ppt_h"/>
                                          </p:val>
                                        </p:tav>
                                      </p:tavLst>
                                    </p:anim>
                                    <p:animEffect transition="in" filter="fade">
                                      <p:cBhvr>
                                        <p:cTn id="21" dur="500"/>
                                        <p:tgtEl>
                                          <p:spTgt spid="6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ppt_w</p:attrName>
                                        </p:attrNameLst>
                                      </p:cBhvr>
                                      <p:tavLst>
                                        <p:tav tm="0">
                                          <p:val>
                                            <p:fltVal val="0"/>
                                          </p:val>
                                        </p:tav>
                                        <p:tav tm="100000">
                                          <p:val>
                                            <p:strVal val="#ppt_w"/>
                                          </p:val>
                                        </p:tav>
                                      </p:tavLst>
                                    </p:anim>
                                    <p:anim calcmode="lin" valueType="num">
                                      <p:cBhvr>
                                        <p:cTn id="27" dur="500" fill="hold"/>
                                        <p:tgtEl>
                                          <p:spTgt spid="35"/>
                                        </p:tgtEl>
                                        <p:attrNameLst>
                                          <p:attrName>ppt_h</p:attrName>
                                        </p:attrNameLst>
                                      </p:cBhvr>
                                      <p:tavLst>
                                        <p:tav tm="0">
                                          <p:val>
                                            <p:fltVal val="0"/>
                                          </p:val>
                                        </p:tav>
                                        <p:tav tm="100000">
                                          <p:val>
                                            <p:strVal val="#ppt_h"/>
                                          </p:val>
                                        </p:tav>
                                      </p:tavLst>
                                    </p:anim>
                                    <p:animEffect transition="in" filter="fade">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1000"/>
                                        <p:tgtEl>
                                          <p:spTgt spid="57"/>
                                        </p:tgtEl>
                                      </p:cBhvr>
                                    </p:animEffect>
                                    <p:anim calcmode="lin" valueType="num">
                                      <p:cBhvr>
                                        <p:cTn id="34" dur="1000" fill="hold"/>
                                        <p:tgtEl>
                                          <p:spTgt spid="57"/>
                                        </p:tgtEl>
                                        <p:attrNameLst>
                                          <p:attrName>ppt_x</p:attrName>
                                        </p:attrNameLst>
                                      </p:cBhvr>
                                      <p:tavLst>
                                        <p:tav tm="0">
                                          <p:val>
                                            <p:strVal val="#ppt_x"/>
                                          </p:val>
                                        </p:tav>
                                        <p:tav tm="100000">
                                          <p:val>
                                            <p:strVal val="#ppt_x"/>
                                          </p:val>
                                        </p:tav>
                                      </p:tavLst>
                                    </p:anim>
                                    <p:anim calcmode="lin" valueType="num">
                                      <p:cBhvr>
                                        <p:cTn id="3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1000"/>
                                        <p:tgtEl>
                                          <p:spTgt spid="56"/>
                                        </p:tgtEl>
                                      </p:cBhvr>
                                    </p:animEffect>
                                    <p:anim calcmode="lin" valueType="num">
                                      <p:cBhvr>
                                        <p:cTn id="48" dur="1000" fill="hold"/>
                                        <p:tgtEl>
                                          <p:spTgt spid="56"/>
                                        </p:tgtEl>
                                        <p:attrNameLst>
                                          <p:attrName>ppt_x</p:attrName>
                                        </p:attrNameLst>
                                      </p:cBhvr>
                                      <p:tavLst>
                                        <p:tav tm="0">
                                          <p:val>
                                            <p:strVal val="#ppt_x"/>
                                          </p:val>
                                        </p:tav>
                                        <p:tav tm="100000">
                                          <p:val>
                                            <p:strVal val="#ppt_x"/>
                                          </p:val>
                                        </p:tav>
                                      </p:tavLst>
                                    </p:anim>
                                    <p:anim calcmode="lin" valueType="num">
                                      <p:cBhvr>
                                        <p:cTn id="49" dur="1000" fill="hold"/>
                                        <p:tgtEl>
                                          <p:spTgt spid="56"/>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42" presetClass="entr" presetSubtype="0" fill="hold" grpId="0" nodeType="after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1000"/>
                                        <p:tgtEl>
                                          <p:spTgt spid="58"/>
                                        </p:tgtEl>
                                      </p:cBhvr>
                                    </p:animEffect>
                                    <p:anim calcmode="lin" valueType="num">
                                      <p:cBhvr>
                                        <p:cTn id="54" dur="1000" fill="hold"/>
                                        <p:tgtEl>
                                          <p:spTgt spid="58"/>
                                        </p:tgtEl>
                                        <p:attrNameLst>
                                          <p:attrName>ppt_x</p:attrName>
                                        </p:attrNameLst>
                                      </p:cBhvr>
                                      <p:tavLst>
                                        <p:tav tm="0">
                                          <p:val>
                                            <p:strVal val="#ppt_x"/>
                                          </p:val>
                                        </p:tav>
                                        <p:tav tm="100000">
                                          <p:val>
                                            <p:strVal val="#ppt_x"/>
                                          </p:val>
                                        </p:tav>
                                      </p:tavLst>
                                    </p:anim>
                                    <p:anim calcmode="lin" valueType="num">
                                      <p:cBhvr>
                                        <p:cTn id="55"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8" grpId="0"/>
      <p:bldP spid="59"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实验验证</a:t>
            </a:r>
            <a:endParaRPr lang="zh-CN" altLang="en-US" sz="4000" spc="600" dirty="0">
              <a:solidFill>
                <a:srgbClr val="4C678E"/>
              </a:solidFill>
              <a:latin typeface="思源宋体 Heavy" panose="02020900000000000000" pitchFamily="18" charset="-122"/>
              <a:ea typeface="思源宋体 Heavy" panose="02020900000000000000" pitchFamily="18" charset="-122"/>
            </a:endParaRP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6309120" y="1861853"/>
            <a:ext cx="5229738" cy="3894107"/>
            <a:chOff x="963418" y="2437312"/>
            <a:chExt cx="4197226" cy="3125288"/>
          </a:xfrm>
        </p:grpSpPr>
        <p:graphicFrame>
          <p:nvGraphicFramePr>
            <p:cNvPr id="29" name="图表 28"/>
            <p:cNvGraphicFramePr/>
            <p:nvPr/>
          </p:nvGraphicFramePr>
          <p:xfrm>
            <a:off x="1337129" y="2437312"/>
            <a:ext cx="3802743" cy="3003247"/>
          </p:xfrm>
          <a:graphic>
            <a:graphicData uri="http://schemas.openxmlformats.org/drawingml/2006/chart">
              <c:chart xmlns:c="http://schemas.openxmlformats.org/drawingml/2006/chart" xmlns:r="http://schemas.openxmlformats.org/officeDocument/2006/relationships" r:id="rId1"/>
            </a:graphicData>
          </a:graphic>
        </p:graphicFrame>
        <p:grpSp>
          <p:nvGrpSpPr>
            <p:cNvPr id="16" name="组合 15"/>
            <p:cNvGrpSpPr/>
            <p:nvPr/>
          </p:nvGrpSpPr>
          <p:grpSpPr>
            <a:xfrm>
              <a:off x="1058668" y="2476500"/>
              <a:ext cx="917964" cy="457200"/>
              <a:chOff x="1045968" y="2298700"/>
              <a:chExt cx="917964" cy="457200"/>
            </a:xfrm>
          </p:grpSpPr>
          <p:sp>
            <p:nvSpPr>
              <p:cNvPr id="27" name="对话气泡: 矩形 26"/>
              <p:cNvSpPr/>
              <p:nvPr/>
            </p:nvSpPr>
            <p:spPr>
              <a:xfrm>
                <a:off x="1117600" y="2298700"/>
                <a:ext cx="774700" cy="457200"/>
              </a:xfrm>
              <a:prstGeom prst="wedgeRectCallout">
                <a:avLst>
                  <a:gd name="adj1" fmla="val 43101"/>
                  <a:gd name="adj2" fmla="val 68056"/>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C678E"/>
                  </a:solidFill>
                  <a:latin typeface="汉仪铁线黑-65简" panose="00020600040101010101" pitchFamily="18" charset="-122"/>
                  <a:ea typeface="汉仪铁线黑-65简" panose="00020600040101010101" pitchFamily="18" charset="-122"/>
                </a:endParaRPr>
              </a:p>
            </p:txBody>
          </p:sp>
          <p:sp>
            <p:nvSpPr>
              <p:cNvPr id="28" name="文本框 27"/>
              <p:cNvSpPr txBox="1"/>
              <p:nvPr/>
            </p:nvSpPr>
            <p:spPr>
              <a:xfrm>
                <a:off x="1045968" y="2298700"/>
                <a:ext cx="917964" cy="419920"/>
              </a:xfrm>
              <a:prstGeom prst="rect">
                <a:avLst/>
              </a:prstGeom>
              <a:noFill/>
            </p:spPr>
            <p:txBody>
              <a:bodyPr wrap="square" rtlCol="0">
                <a:spAutoFit/>
              </a:bodyPr>
              <a:lstStyle/>
              <a:p>
                <a:pPr algn="ctr"/>
                <a:r>
                  <a:rPr lang="en-US" altLang="zh-CN" sz="2800" dirty="0">
                    <a:solidFill>
                      <a:srgbClr val="4C678E"/>
                    </a:solidFill>
                    <a:latin typeface="汉仪铁线黑-65简" panose="00020600040101010101" pitchFamily="18" charset="-122"/>
                    <a:ea typeface="汉仪铁线黑-65简" panose="00020600040101010101" pitchFamily="18" charset="-122"/>
                  </a:rPr>
                  <a:t>20%</a:t>
                </a:r>
                <a:endParaRPr lang="zh-CN" altLang="en-US" sz="2800" dirty="0">
                  <a:solidFill>
                    <a:srgbClr val="4C678E"/>
                  </a:solidFill>
                  <a:latin typeface="汉仪铁线黑-65简" panose="00020600040101010101" pitchFamily="18" charset="-122"/>
                  <a:ea typeface="汉仪铁线黑-65简" panose="00020600040101010101" pitchFamily="18" charset="-122"/>
                </a:endParaRPr>
              </a:p>
            </p:txBody>
          </p:sp>
        </p:grpSp>
        <p:grpSp>
          <p:nvGrpSpPr>
            <p:cNvPr id="18" name="组合 17"/>
            <p:cNvGrpSpPr/>
            <p:nvPr/>
          </p:nvGrpSpPr>
          <p:grpSpPr>
            <a:xfrm>
              <a:off x="963418" y="4476644"/>
              <a:ext cx="917964" cy="457200"/>
              <a:chOff x="1045968" y="2298700"/>
              <a:chExt cx="917964" cy="457200"/>
            </a:xfrm>
          </p:grpSpPr>
          <p:sp>
            <p:nvSpPr>
              <p:cNvPr id="25" name="对话气泡: 矩形 24"/>
              <p:cNvSpPr/>
              <p:nvPr/>
            </p:nvSpPr>
            <p:spPr>
              <a:xfrm>
                <a:off x="1117600" y="2298700"/>
                <a:ext cx="774700" cy="457200"/>
              </a:xfrm>
              <a:prstGeom prst="wedgeRectCallout">
                <a:avLst>
                  <a:gd name="adj1" fmla="val 44945"/>
                  <a:gd name="adj2" fmla="val -67360"/>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C678E"/>
                  </a:solidFill>
                  <a:latin typeface="汉仪铁线黑-65简" panose="00020600040101010101" pitchFamily="18" charset="-122"/>
                  <a:ea typeface="汉仪铁线黑-65简" panose="00020600040101010101" pitchFamily="18" charset="-122"/>
                </a:endParaRPr>
              </a:p>
            </p:txBody>
          </p:sp>
          <p:sp>
            <p:nvSpPr>
              <p:cNvPr id="26" name="文本框 25"/>
              <p:cNvSpPr txBox="1"/>
              <p:nvPr/>
            </p:nvSpPr>
            <p:spPr>
              <a:xfrm>
                <a:off x="1045968" y="2298700"/>
                <a:ext cx="917964" cy="419920"/>
              </a:xfrm>
              <a:prstGeom prst="rect">
                <a:avLst/>
              </a:prstGeom>
              <a:noFill/>
            </p:spPr>
            <p:txBody>
              <a:bodyPr wrap="square" rtlCol="0">
                <a:spAutoFit/>
              </a:bodyPr>
              <a:lstStyle/>
              <a:p>
                <a:pPr algn="ctr"/>
                <a:r>
                  <a:rPr lang="en-US" altLang="zh-CN" sz="2800" dirty="0">
                    <a:solidFill>
                      <a:srgbClr val="4C678E"/>
                    </a:solidFill>
                    <a:latin typeface="汉仪铁线黑-65简" panose="00020600040101010101" pitchFamily="18" charset="-122"/>
                    <a:ea typeface="汉仪铁线黑-65简" panose="00020600040101010101" pitchFamily="18" charset="-122"/>
                  </a:rPr>
                  <a:t>35%</a:t>
                </a:r>
                <a:endParaRPr lang="zh-CN" altLang="en-US" sz="2800" dirty="0">
                  <a:solidFill>
                    <a:srgbClr val="4C678E"/>
                  </a:solidFill>
                  <a:latin typeface="汉仪铁线黑-65简" panose="00020600040101010101" pitchFamily="18" charset="-122"/>
                  <a:ea typeface="汉仪铁线黑-65简" panose="00020600040101010101" pitchFamily="18" charset="-122"/>
                </a:endParaRPr>
              </a:p>
            </p:txBody>
          </p:sp>
        </p:grpSp>
        <p:grpSp>
          <p:nvGrpSpPr>
            <p:cNvPr id="19" name="组合 18"/>
            <p:cNvGrpSpPr/>
            <p:nvPr/>
          </p:nvGrpSpPr>
          <p:grpSpPr>
            <a:xfrm>
              <a:off x="4242680" y="2476500"/>
              <a:ext cx="917964" cy="457200"/>
              <a:chOff x="1045968" y="2298700"/>
              <a:chExt cx="917964" cy="457200"/>
            </a:xfrm>
          </p:grpSpPr>
          <p:sp>
            <p:nvSpPr>
              <p:cNvPr id="23" name="对话气泡: 矩形 22"/>
              <p:cNvSpPr/>
              <p:nvPr/>
            </p:nvSpPr>
            <p:spPr>
              <a:xfrm>
                <a:off x="1117600" y="2298700"/>
                <a:ext cx="774700" cy="457200"/>
              </a:xfrm>
              <a:prstGeom prst="wedgeRectCallout">
                <a:avLst>
                  <a:gd name="adj1" fmla="val -40506"/>
                  <a:gd name="adj2" fmla="val 61806"/>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C678E"/>
                  </a:solidFill>
                  <a:latin typeface="汉仪铁线黑-65简" panose="00020600040101010101" pitchFamily="18" charset="-122"/>
                  <a:ea typeface="汉仪铁线黑-65简" panose="00020600040101010101" pitchFamily="18" charset="-122"/>
                </a:endParaRPr>
              </a:p>
            </p:txBody>
          </p:sp>
          <p:sp>
            <p:nvSpPr>
              <p:cNvPr id="24" name="文本框 23"/>
              <p:cNvSpPr txBox="1"/>
              <p:nvPr/>
            </p:nvSpPr>
            <p:spPr>
              <a:xfrm>
                <a:off x="1045968" y="2298700"/>
                <a:ext cx="917964" cy="419920"/>
              </a:xfrm>
              <a:prstGeom prst="rect">
                <a:avLst/>
              </a:prstGeom>
              <a:noFill/>
            </p:spPr>
            <p:txBody>
              <a:bodyPr wrap="square" rtlCol="0">
                <a:spAutoFit/>
              </a:bodyPr>
              <a:lstStyle/>
              <a:p>
                <a:pPr algn="ctr"/>
                <a:r>
                  <a:rPr lang="en-US" altLang="zh-CN" sz="2800" dirty="0">
                    <a:solidFill>
                      <a:srgbClr val="4C678E"/>
                    </a:solidFill>
                    <a:latin typeface="汉仪铁线黑-65简" panose="00020600040101010101" pitchFamily="18" charset="-122"/>
                    <a:ea typeface="汉仪铁线黑-65简" panose="00020600040101010101" pitchFamily="18" charset="-122"/>
                  </a:rPr>
                  <a:t>18%</a:t>
                </a:r>
                <a:endParaRPr lang="zh-CN" altLang="en-US" sz="2800" dirty="0">
                  <a:solidFill>
                    <a:srgbClr val="4C678E"/>
                  </a:solidFill>
                  <a:latin typeface="汉仪铁线黑-65简" panose="00020600040101010101" pitchFamily="18" charset="-122"/>
                  <a:ea typeface="汉仪铁线黑-65简" panose="00020600040101010101" pitchFamily="18" charset="-122"/>
                </a:endParaRPr>
              </a:p>
            </p:txBody>
          </p:sp>
        </p:grpSp>
        <p:grpSp>
          <p:nvGrpSpPr>
            <p:cNvPr id="20" name="组合 19"/>
            <p:cNvGrpSpPr/>
            <p:nvPr/>
          </p:nvGrpSpPr>
          <p:grpSpPr>
            <a:xfrm>
              <a:off x="4099805" y="5105400"/>
              <a:ext cx="917964" cy="457200"/>
              <a:chOff x="1045968" y="2298700"/>
              <a:chExt cx="917964" cy="457200"/>
            </a:xfrm>
          </p:grpSpPr>
          <p:sp>
            <p:nvSpPr>
              <p:cNvPr id="21" name="对话气泡: 矩形 20"/>
              <p:cNvSpPr/>
              <p:nvPr/>
            </p:nvSpPr>
            <p:spPr>
              <a:xfrm>
                <a:off x="1117600" y="2298700"/>
                <a:ext cx="774700" cy="457200"/>
              </a:xfrm>
              <a:prstGeom prst="wedgeRectCallout">
                <a:avLst>
                  <a:gd name="adj1" fmla="val -45014"/>
                  <a:gd name="adj2" fmla="val -61805"/>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4C678E"/>
                  </a:solidFill>
                  <a:latin typeface="汉仪铁线黑-65简" panose="00020600040101010101" pitchFamily="18" charset="-122"/>
                  <a:ea typeface="汉仪铁线黑-65简" panose="00020600040101010101" pitchFamily="18" charset="-122"/>
                </a:endParaRPr>
              </a:p>
            </p:txBody>
          </p:sp>
          <p:sp>
            <p:nvSpPr>
              <p:cNvPr id="22" name="文本框 21"/>
              <p:cNvSpPr txBox="1"/>
              <p:nvPr/>
            </p:nvSpPr>
            <p:spPr>
              <a:xfrm>
                <a:off x="1045968" y="2298700"/>
                <a:ext cx="917964" cy="419920"/>
              </a:xfrm>
              <a:prstGeom prst="rect">
                <a:avLst/>
              </a:prstGeom>
              <a:noFill/>
            </p:spPr>
            <p:txBody>
              <a:bodyPr wrap="square" rtlCol="0">
                <a:spAutoFit/>
              </a:bodyPr>
              <a:lstStyle/>
              <a:p>
                <a:pPr algn="ctr"/>
                <a:r>
                  <a:rPr lang="en-US" altLang="zh-CN" sz="2800" dirty="0">
                    <a:solidFill>
                      <a:srgbClr val="4C678E"/>
                    </a:solidFill>
                    <a:latin typeface="汉仪铁线黑-65简" panose="00020600040101010101" pitchFamily="18" charset="-122"/>
                    <a:ea typeface="汉仪铁线黑-65简" panose="00020600040101010101" pitchFamily="18" charset="-122"/>
                  </a:rPr>
                  <a:t>48%</a:t>
                </a:r>
                <a:endParaRPr lang="zh-CN" altLang="en-US" sz="2800" dirty="0">
                  <a:solidFill>
                    <a:srgbClr val="4C678E"/>
                  </a:solidFill>
                  <a:latin typeface="汉仪铁线黑-65简" panose="00020600040101010101" pitchFamily="18" charset="-122"/>
                  <a:ea typeface="汉仪铁线黑-65简" panose="00020600040101010101" pitchFamily="18" charset="-122"/>
                </a:endParaRPr>
              </a:p>
            </p:txBody>
          </p:sp>
        </p:grpSp>
      </p:grpSp>
      <p:sp>
        <p:nvSpPr>
          <p:cNvPr id="31" name="Freeform: Shape 78"/>
          <p:cNvSpPr/>
          <p:nvPr/>
        </p:nvSpPr>
        <p:spPr bwMode="auto">
          <a:xfrm>
            <a:off x="8297324" y="2848655"/>
            <a:ext cx="1704834" cy="1704834"/>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rgbClr val="4C678E"/>
          </a:solidFill>
          <a:ln>
            <a:noFill/>
          </a:ln>
        </p:spPr>
        <p:txBody>
          <a:bodyPr anchor="ctr"/>
          <a:lstStyle/>
          <a:p>
            <a:pPr algn="ctr"/>
            <a:endParaRPr>
              <a:cs typeface="+mn-ea"/>
              <a:sym typeface="+mn-lt"/>
            </a:endParaRPr>
          </a:p>
        </p:txBody>
      </p:sp>
      <p:sp>
        <p:nvSpPr>
          <p:cNvPr id="32" name="íṩlïḑé"/>
          <p:cNvSpPr txBox="1"/>
          <p:nvPr/>
        </p:nvSpPr>
        <p:spPr bwMode="auto">
          <a:xfrm>
            <a:off x="1224309" y="2299876"/>
            <a:ext cx="455253" cy="492443"/>
          </a:xfrm>
          <a:prstGeom prst="rect">
            <a:avLst/>
          </a:prstGeom>
          <a:noFill/>
        </p:spPr>
        <p:txBody>
          <a:bodyPr wrap="none" lIns="0" tIns="0" rIns="0" bIns="0" anchor="ctr">
            <a:normAutofit/>
          </a:bodyPr>
          <a:lstStyle/>
          <a:p>
            <a:pPr algn="ctr">
              <a:defRPr/>
            </a:pPr>
            <a:r>
              <a:rPr lang="en-US" sz="3200" b="1" dirty="0">
                <a:solidFill>
                  <a:srgbClr val="4C678E"/>
                </a:solidFill>
                <a:latin typeface="汉仪铁线黑-65简" panose="00020600040101010101" pitchFamily="18" charset="-122"/>
                <a:ea typeface="汉仪铁线黑-65简" panose="00020600040101010101" pitchFamily="18" charset="-122"/>
              </a:rPr>
              <a:t>0</a:t>
            </a:r>
            <a:r>
              <a:rPr lang="en-US" sz="100" b="1" dirty="0">
                <a:solidFill>
                  <a:srgbClr val="4C678E"/>
                </a:solidFill>
                <a:latin typeface="汉仪铁线黑-65简" panose="00020600040101010101" pitchFamily="18" charset="-122"/>
                <a:ea typeface="汉仪铁线黑-65简" panose="00020600040101010101" pitchFamily="18" charset="-122"/>
              </a:rPr>
              <a:t> </a:t>
            </a:r>
            <a:r>
              <a:rPr lang="en-US" sz="3200" b="1" dirty="0">
                <a:solidFill>
                  <a:srgbClr val="4C678E"/>
                </a:solidFill>
                <a:latin typeface="汉仪铁线黑-65简" panose="00020600040101010101" pitchFamily="18" charset="-122"/>
                <a:ea typeface="汉仪铁线黑-65简" panose="00020600040101010101" pitchFamily="18" charset="-122"/>
              </a:rPr>
              <a:t>1.</a:t>
            </a:r>
            <a:endParaRPr lang="en-US" sz="3200" b="1" dirty="0">
              <a:solidFill>
                <a:srgbClr val="4C678E"/>
              </a:solidFill>
              <a:latin typeface="汉仪铁线黑-65简" panose="00020600040101010101" pitchFamily="18" charset="-122"/>
              <a:ea typeface="汉仪铁线黑-65简" panose="00020600040101010101" pitchFamily="18" charset="-122"/>
            </a:endParaRPr>
          </a:p>
        </p:txBody>
      </p:sp>
      <p:sp>
        <p:nvSpPr>
          <p:cNvPr id="34" name="íṩlïḑé"/>
          <p:cNvSpPr txBox="1"/>
          <p:nvPr/>
        </p:nvSpPr>
        <p:spPr bwMode="auto">
          <a:xfrm>
            <a:off x="1224309" y="3461035"/>
            <a:ext cx="455253" cy="492443"/>
          </a:xfrm>
          <a:prstGeom prst="rect">
            <a:avLst/>
          </a:prstGeom>
          <a:noFill/>
        </p:spPr>
        <p:txBody>
          <a:bodyPr wrap="none" lIns="0" tIns="0" rIns="0" bIns="0" anchor="ctr">
            <a:normAutofit/>
          </a:bodyPr>
          <a:lstStyle/>
          <a:p>
            <a:pPr algn="ctr">
              <a:defRPr/>
            </a:pPr>
            <a:r>
              <a:rPr lang="en-US" sz="3200" b="1" dirty="0">
                <a:solidFill>
                  <a:srgbClr val="4C678E"/>
                </a:solidFill>
                <a:latin typeface="汉仪铁线黑-65简" panose="00020600040101010101" pitchFamily="18" charset="-122"/>
                <a:ea typeface="汉仪铁线黑-65简" panose="00020600040101010101" pitchFamily="18" charset="-122"/>
              </a:rPr>
              <a:t>02.</a:t>
            </a:r>
            <a:endParaRPr lang="en-US" sz="3200" b="1" dirty="0">
              <a:solidFill>
                <a:srgbClr val="4C678E"/>
              </a:solidFill>
              <a:latin typeface="汉仪铁线黑-65简" panose="00020600040101010101" pitchFamily="18" charset="-122"/>
              <a:ea typeface="汉仪铁线黑-65简" panose="00020600040101010101" pitchFamily="18" charset="-122"/>
            </a:endParaRPr>
          </a:p>
        </p:txBody>
      </p:sp>
      <p:sp>
        <p:nvSpPr>
          <p:cNvPr id="35" name="íṩlïḑé"/>
          <p:cNvSpPr txBox="1"/>
          <p:nvPr/>
        </p:nvSpPr>
        <p:spPr bwMode="auto">
          <a:xfrm>
            <a:off x="1165521" y="4622194"/>
            <a:ext cx="572830" cy="619624"/>
          </a:xfrm>
          <a:prstGeom prst="rect">
            <a:avLst/>
          </a:prstGeom>
          <a:noFill/>
        </p:spPr>
        <p:txBody>
          <a:bodyPr wrap="none" lIns="0" tIns="0" rIns="0" bIns="0" anchor="ctr">
            <a:normAutofit/>
          </a:bodyPr>
          <a:lstStyle/>
          <a:p>
            <a:pPr algn="ctr">
              <a:defRPr/>
            </a:pPr>
            <a:r>
              <a:rPr lang="en-US" sz="3200" b="1" dirty="0">
                <a:solidFill>
                  <a:srgbClr val="4C678E"/>
                </a:solidFill>
                <a:latin typeface="汉仪铁线黑-65简" panose="00020600040101010101" pitchFamily="18" charset="-122"/>
                <a:ea typeface="汉仪铁线黑-65简" panose="00020600040101010101" pitchFamily="18" charset="-122"/>
              </a:rPr>
              <a:t>03.</a:t>
            </a:r>
            <a:endParaRPr lang="en-US" sz="3200" b="1" dirty="0">
              <a:solidFill>
                <a:srgbClr val="4C678E"/>
              </a:solidFill>
              <a:latin typeface="汉仪铁线黑-65简" panose="00020600040101010101" pitchFamily="18" charset="-122"/>
              <a:ea typeface="汉仪铁线黑-65简" panose="00020600040101010101" pitchFamily="18" charset="-122"/>
            </a:endParaRPr>
          </a:p>
        </p:txBody>
      </p:sp>
      <p:sp>
        <p:nvSpPr>
          <p:cNvPr id="37" name="矩形 36"/>
          <p:cNvSpPr/>
          <p:nvPr/>
        </p:nvSpPr>
        <p:spPr>
          <a:xfrm>
            <a:off x="2057400" y="1654859"/>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40" name="矩形 39"/>
          <p:cNvSpPr/>
          <p:nvPr/>
        </p:nvSpPr>
        <p:spPr>
          <a:xfrm>
            <a:off x="2057400" y="2211651"/>
            <a:ext cx="4025900"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点击这里，输入您的文本文字，更改文字的颜色或者大小属性。还可以设置合适的</a:t>
            </a:r>
            <a:r>
              <a:rPr lang="zh-CN" altLang="en-US" sz="160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文字格式</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41" name="矩形 40"/>
          <p:cNvSpPr/>
          <p:nvPr/>
        </p:nvSpPr>
        <p:spPr>
          <a:xfrm>
            <a:off x="2057400" y="3438659"/>
            <a:ext cx="4025900" cy="1069716"/>
          </a:xfrm>
          <a:prstGeom prst="rect">
            <a:avLst/>
          </a:prstGeom>
          <a:noFill/>
        </p:spPr>
        <p:txBody>
          <a:bodyPr wrap="square" lIns="0" tIns="0" rIns="0" bIns="0" rtlCol="0">
            <a:spAutoFit/>
          </a:bodyPr>
          <a:lstStyle/>
          <a:p>
            <a:pPr algn="just" hangingPunct="0">
              <a:lnSpc>
                <a:spcPct val="150000"/>
              </a:lnSpc>
            </a:pPr>
            <a:r>
              <a:rPr lang="zh-CN" altLang="en-US" sz="160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调整</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文字文本的行间距。点击这里，输入您的文本文字，更改文字的颜色或者大小属性。</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42" name="矩形 41"/>
          <p:cNvSpPr/>
          <p:nvPr/>
        </p:nvSpPr>
        <p:spPr>
          <a:xfrm>
            <a:off x="2057400" y="4665667"/>
            <a:ext cx="4025900" cy="700385"/>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000"/>
                                        <p:tgtEl>
                                          <p:spTgt spid="31"/>
                                        </p:tgtEl>
                                      </p:cBhvr>
                                    </p:animEffect>
                                    <p:anim calcmode="lin" valueType="num">
                                      <p:cBhvr>
                                        <p:cTn id="30" dur="1000" fill="hold"/>
                                        <p:tgtEl>
                                          <p:spTgt spid="31"/>
                                        </p:tgtEl>
                                        <p:attrNameLst>
                                          <p:attrName>ppt_x</p:attrName>
                                        </p:attrNameLst>
                                      </p:cBhvr>
                                      <p:tavLst>
                                        <p:tav tm="0">
                                          <p:val>
                                            <p:strVal val="#ppt_x"/>
                                          </p:val>
                                        </p:tav>
                                        <p:tav tm="100000">
                                          <p:val>
                                            <p:strVal val="#ppt_x"/>
                                          </p:val>
                                        </p:tav>
                                      </p:tavLst>
                                    </p:anim>
                                    <p:anim calcmode="lin" valueType="num">
                                      <p:cBhvr>
                                        <p:cTn id="3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p:cTn id="36" dur="500" fill="hold"/>
                                        <p:tgtEl>
                                          <p:spTgt spid="32"/>
                                        </p:tgtEl>
                                        <p:attrNameLst>
                                          <p:attrName>ppt_w</p:attrName>
                                        </p:attrNameLst>
                                      </p:cBhvr>
                                      <p:tavLst>
                                        <p:tav tm="0">
                                          <p:val>
                                            <p:fltVal val="0"/>
                                          </p:val>
                                        </p:tav>
                                        <p:tav tm="100000">
                                          <p:val>
                                            <p:strVal val="#ppt_w"/>
                                          </p:val>
                                        </p:tav>
                                      </p:tavLst>
                                    </p:anim>
                                    <p:anim calcmode="lin" valueType="num">
                                      <p:cBhvr>
                                        <p:cTn id="37" dur="500" fill="hold"/>
                                        <p:tgtEl>
                                          <p:spTgt spid="32"/>
                                        </p:tgtEl>
                                        <p:attrNameLst>
                                          <p:attrName>ppt_h</p:attrName>
                                        </p:attrNameLst>
                                      </p:cBhvr>
                                      <p:tavLst>
                                        <p:tav tm="0">
                                          <p:val>
                                            <p:fltVal val="0"/>
                                          </p:val>
                                        </p:tav>
                                        <p:tav tm="100000">
                                          <p:val>
                                            <p:strVal val="#ppt_h"/>
                                          </p:val>
                                        </p:tav>
                                      </p:tavLst>
                                    </p:anim>
                                    <p:animEffect transition="in" filter="fade">
                                      <p:cBhvr>
                                        <p:cTn id="38" dur="500"/>
                                        <p:tgtEl>
                                          <p:spTgt spid="3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p:cTn id="46" dur="500" fill="hold"/>
                                        <p:tgtEl>
                                          <p:spTgt spid="35"/>
                                        </p:tgtEl>
                                        <p:attrNameLst>
                                          <p:attrName>ppt_w</p:attrName>
                                        </p:attrNameLst>
                                      </p:cBhvr>
                                      <p:tavLst>
                                        <p:tav tm="0">
                                          <p:val>
                                            <p:fltVal val="0"/>
                                          </p:val>
                                        </p:tav>
                                        <p:tav tm="100000">
                                          <p:val>
                                            <p:strVal val="#ppt_w"/>
                                          </p:val>
                                        </p:tav>
                                      </p:tavLst>
                                    </p:anim>
                                    <p:anim calcmode="lin" valueType="num">
                                      <p:cBhvr>
                                        <p:cTn id="47" dur="500" fill="hold"/>
                                        <p:tgtEl>
                                          <p:spTgt spid="35"/>
                                        </p:tgtEl>
                                        <p:attrNameLst>
                                          <p:attrName>ppt_h</p:attrName>
                                        </p:attrNameLst>
                                      </p:cBhvr>
                                      <p:tavLst>
                                        <p:tav tm="0">
                                          <p:val>
                                            <p:fltVal val="0"/>
                                          </p:val>
                                        </p:tav>
                                        <p:tav tm="100000">
                                          <p:val>
                                            <p:strVal val="#ppt_h"/>
                                          </p:val>
                                        </p:tav>
                                      </p:tavLst>
                                    </p:anim>
                                    <p:animEffect transition="in" filter="fade">
                                      <p:cBhvr>
                                        <p:cTn id="48" dur="500"/>
                                        <p:tgtEl>
                                          <p:spTgt spid="35"/>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 calcmode="lin" valueType="num">
                                      <p:cBhvr>
                                        <p:cTn id="58" dur="500" fill="hold"/>
                                        <p:tgtEl>
                                          <p:spTgt spid="40"/>
                                        </p:tgtEl>
                                        <p:attrNameLst>
                                          <p:attrName>ppt_w</p:attrName>
                                        </p:attrNameLst>
                                      </p:cBhvr>
                                      <p:tavLst>
                                        <p:tav tm="0">
                                          <p:val>
                                            <p:fltVal val="0"/>
                                          </p:val>
                                        </p:tav>
                                        <p:tav tm="100000">
                                          <p:val>
                                            <p:strVal val="#ppt_w"/>
                                          </p:val>
                                        </p:tav>
                                      </p:tavLst>
                                    </p:anim>
                                    <p:anim calcmode="lin" valueType="num">
                                      <p:cBhvr>
                                        <p:cTn id="59" dur="500" fill="hold"/>
                                        <p:tgtEl>
                                          <p:spTgt spid="40"/>
                                        </p:tgtEl>
                                        <p:attrNameLst>
                                          <p:attrName>ppt_h</p:attrName>
                                        </p:attrNameLst>
                                      </p:cBhvr>
                                      <p:tavLst>
                                        <p:tav tm="0">
                                          <p:val>
                                            <p:fltVal val="0"/>
                                          </p:val>
                                        </p:tav>
                                        <p:tav tm="100000">
                                          <p:val>
                                            <p:strVal val="#ppt_h"/>
                                          </p:val>
                                        </p:tav>
                                      </p:tavLst>
                                    </p:anim>
                                    <p:animEffect transition="in" filter="fade">
                                      <p:cBhvr>
                                        <p:cTn id="60" dur="500"/>
                                        <p:tgtEl>
                                          <p:spTgt spid="40"/>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 calcmode="lin" valueType="num">
                                      <p:cBhvr>
                                        <p:cTn id="63" dur="500" fill="hold"/>
                                        <p:tgtEl>
                                          <p:spTgt spid="41"/>
                                        </p:tgtEl>
                                        <p:attrNameLst>
                                          <p:attrName>ppt_w</p:attrName>
                                        </p:attrNameLst>
                                      </p:cBhvr>
                                      <p:tavLst>
                                        <p:tav tm="0">
                                          <p:val>
                                            <p:fltVal val="0"/>
                                          </p:val>
                                        </p:tav>
                                        <p:tav tm="100000">
                                          <p:val>
                                            <p:strVal val="#ppt_w"/>
                                          </p:val>
                                        </p:tav>
                                      </p:tavLst>
                                    </p:anim>
                                    <p:anim calcmode="lin" valueType="num">
                                      <p:cBhvr>
                                        <p:cTn id="64" dur="500" fill="hold"/>
                                        <p:tgtEl>
                                          <p:spTgt spid="41"/>
                                        </p:tgtEl>
                                        <p:attrNameLst>
                                          <p:attrName>ppt_h</p:attrName>
                                        </p:attrNameLst>
                                      </p:cBhvr>
                                      <p:tavLst>
                                        <p:tav tm="0">
                                          <p:val>
                                            <p:fltVal val="0"/>
                                          </p:val>
                                        </p:tav>
                                        <p:tav tm="100000">
                                          <p:val>
                                            <p:strVal val="#ppt_h"/>
                                          </p:val>
                                        </p:tav>
                                      </p:tavLst>
                                    </p:anim>
                                    <p:animEffect transition="in" filter="fade">
                                      <p:cBhvr>
                                        <p:cTn id="65" dur="500"/>
                                        <p:tgtEl>
                                          <p:spTgt spid="4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2"/>
                                        </p:tgtEl>
                                        <p:attrNameLst>
                                          <p:attrName>style.visibility</p:attrName>
                                        </p:attrNameLst>
                                      </p:cBhvr>
                                      <p:to>
                                        <p:strVal val="visible"/>
                                      </p:to>
                                    </p:set>
                                    <p:anim calcmode="lin" valueType="num">
                                      <p:cBhvr>
                                        <p:cTn id="68" dur="500" fill="hold"/>
                                        <p:tgtEl>
                                          <p:spTgt spid="42"/>
                                        </p:tgtEl>
                                        <p:attrNameLst>
                                          <p:attrName>ppt_w</p:attrName>
                                        </p:attrNameLst>
                                      </p:cBhvr>
                                      <p:tavLst>
                                        <p:tav tm="0">
                                          <p:val>
                                            <p:fltVal val="0"/>
                                          </p:val>
                                        </p:tav>
                                        <p:tav tm="100000">
                                          <p:val>
                                            <p:strVal val="#ppt_w"/>
                                          </p:val>
                                        </p:tav>
                                      </p:tavLst>
                                    </p:anim>
                                    <p:anim calcmode="lin" valueType="num">
                                      <p:cBhvr>
                                        <p:cTn id="69" dur="500" fill="hold"/>
                                        <p:tgtEl>
                                          <p:spTgt spid="42"/>
                                        </p:tgtEl>
                                        <p:attrNameLst>
                                          <p:attrName>ppt_h</p:attrName>
                                        </p:attrNameLst>
                                      </p:cBhvr>
                                      <p:tavLst>
                                        <p:tav tm="0">
                                          <p:val>
                                            <p:fltVal val="0"/>
                                          </p:val>
                                        </p:tav>
                                        <p:tav tm="100000">
                                          <p:val>
                                            <p:strVal val="#ppt_h"/>
                                          </p:val>
                                        </p:tav>
                                      </p:tavLst>
                                    </p:anim>
                                    <p:animEffect transition="in" filter="fade">
                                      <p:cBhvr>
                                        <p:cTn id="7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31" grpId="0" animBg="1"/>
      <p:bldP spid="32" grpId="0"/>
      <p:bldP spid="34" grpId="0"/>
      <p:bldP spid="35" grpId="0"/>
      <p:bldP spid="37" grpId="0"/>
      <p:bldP spid="40" grpId="0"/>
      <p:bldP spid="41" grpId="0"/>
      <p:bldP spid="4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1669143"/>
            <a:ext cx="12192000" cy="3526971"/>
            <a:chOff x="0" y="1567543"/>
            <a:chExt cx="12192000" cy="4376057"/>
          </a:xfrm>
        </p:grpSpPr>
        <p:sp>
          <p:nvSpPr>
            <p:cNvPr id="27" name="矩形 26"/>
            <p:cNvSpPr/>
            <p:nvPr/>
          </p:nvSpPr>
          <p:spPr>
            <a:xfrm>
              <a:off x="0" y="1567543"/>
              <a:ext cx="12192000" cy="4376057"/>
            </a:xfrm>
            <a:prstGeom prst="rect">
              <a:avLst/>
            </a:prstGeom>
            <a:blipFill dpi="0" rotWithShape="1">
              <a:blip r:embed="rId5"/>
              <a:srcRect/>
              <a:stretch>
                <a:fillRect t="-42869" b="-4286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1567543"/>
              <a:ext cx="12192000" cy="4376057"/>
            </a:xfrm>
            <a:prstGeom prst="rect">
              <a:avLst/>
            </a:prstGeom>
            <a:gradFill flip="none" rotWithShape="1">
              <a:gsLst>
                <a:gs pos="0">
                  <a:srgbClr val="4C678E"/>
                </a:gs>
                <a:gs pos="100000">
                  <a:srgbClr val="4C678E">
                    <a:alpha val="8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实验验证</a:t>
            </a:r>
            <a:endParaRPr lang="zh-CN" altLang="en-US" sz="4000" spc="600" dirty="0">
              <a:solidFill>
                <a:srgbClr val="4C678E"/>
              </a:solidFill>
              <a:latin typeface="思源宋体 Heavy" panose="02020900000000000000" pitchFamily="18" charset="-122"/>
              <a:ea typeface="思源宋体 Heavy" panose="02020900000000000000" pitchFamily="18" charset="-122"/>
            </a:endParaRP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15" name="图表 14"/>
          <p:cNvGraphicFramePr/>
          <p:nvPr/>
        </p:nvGraphicFramePr>
        <p:xfrm>
          <a:off x="346119" y="2272894"/>
          <a:ext cx="3111500" cy="2074333"/>
        </p:xfrm>
        <a:graphic>
          <a:graphicData uri="http://schemas.openxmlformats.org/drawingml/2006/chart">
            <c:chart xmlns:c="http://schemas.openxmlformats.org/drawingml/2006/chart" xmlns:r="http://schemas.openxmlformats.org/officeDocument/2006/relationships" r:id="rId1"/>
          </a:graphicData>
        </a:graphic>
      </p:graphicFrame>
      <p:sp>
        <p:nvSpPr>
          <p:cNvPr id="16" name="文本框 15"/>
          <p:cNvSpPr txBox="1"/>
          <p:nvPr/>
        </p:nvSpPr>
        <p:spPr>
          <a:xfrm>
            <a:off x="1255983" y="2986895"/>
            <a:ext cx="1291771" cy="646331"/>
          </a:xfrm>
          <a:prstGeom prst="rect">
            <a:avLst/>
          </a:prstGeom>
          <a:noFill/>
        </p:spPr>
        <p:txBody>
          <a:bodyPr wrap="square" rtlCol="0">
            <a:spAutoFit/>
          </a:bodyPr>
          <a:lstStyle/>
          <a:p>
            <a:pPr algn="ctr"/>
            <a:r>
              <a:rPr lang="en-US" altLang="zh-CN" sz="3600" b="1" dirty="0">
                <a:solidFill>
                  <a:schemeClr val="bg1"/>
                </a:solidFill>
                <a:latin typeface="汉仪铁线黑-65简" panose="00020600040101010101" pitchFamily="18" charset="-122"/>
                <a:ea typeface="汉仪铁线黑-65简" panose="00020600040101010101" pitchFamily="18" charset="-122"/>
              </a:rPr>
              <a:t>85%</a:t>
            </a:r>
            <a:endParaRPr lang="zh-CN" altLang="en-US" sz="3600" b="1" dirty="0">
              <a:solidFill>
                <a:schemeClr val="bg1"/>
              </a:solidFill>
              <a:latin typeface="汉仪铁线黑-65简" panose="00020600040101010101" pitchFamily="18" charset="-122"/>
              <a:ea typeface="汉仪铁线黑-65简" panose="00020600040101010101" pitchFamily="18" charset="-122"/>
            </a:endParaRPr>
          </a:p>
        </p:txBody>
      </p:sp>
      <p:graphicFrame>
        <p:nvGraphicFramePr>
          <p:cNvPr id="19" name="图表 18"/>
          <p:cNvGraphicFramePr/>
          <p:nvPr/>
        </p:nvGraphicFramePr>
        <p:xfrm>
          <a:off x="3116823" y="2272894"/>
          <a:ext cx="3111500" cy="2074333"/>
        </p:xfrm>
        <a:graphic>
          <a:graphicData uri="http://schemas.openxmlformats.org/drawingml/2006/chart">
            <c:chart xmlns:c="http://schemas.openxmlformats.org/drawingml/2006/chart" xmlns:r="http://schemas.openxmlformats.org/officeDocument/2006/relationships" r:id="rId2"/>
          </a:graphicData>
        </a:graphic>
      </p:graphicFrame>
      <p:sp>
        <p:nvSpPr>
          <p:cNvPr id="20" name="文本框 19"/>
          <p:cNvSpPr txBox="1"/>
          <p:nvPr/>
        </p:nvSpPr>
        <p:spPr>
          <a:xfrm>
            <a:off x="4026688" y="2986895"/>
            <a:ext cx="1291771" cy="646331"/>
          </a:xfrm>
          <a:prstGeom prst="rect">
            <a:avLst/>
          </a:prstGeom>
          <a:noFill/>
        </p:spPr>
        <p:txBody>
          <a:bodyPr wrap="square" rtlCol="0">
            <a:spAutoFit/>
          </a:bodyPr>
          <a:lstStyle/>
          <a:p>
            <a:pPr algn="ctr"/>
            <a:r>
              <a:rPr lang="en-US" altLang="zh-CN" sz="3600" b="1" dirty="0">
                <a:solidFill>
                  <a:schemeClr val="bg1"/>
                </a:solidFill>
                <a:latin typeface="汉仪铁线黑-65简" panose="00020600040101010101" pitchFamily="18" charset="-122"/>
                <a:ea typeface="汉仪铁线黑-65简" panose="00020600040101010101" pitchFamily="18" charset="-122"/>
              </a:rPr>
              <a:t>36%</a:t>
            </a:r>
            <a:endParaRPr lang="zh-CN" altLang="en-US" sz="3600" b="1" dirty="0">
              <a:solidFill>
                <a:schemeClr val="bg1"/>
              </a:solidFill>
              <a:latin typeface="汉仪铁线黑-65简" panose="00020600040101010101" pitchFamily="18" charset="-122"/>
              <a:ea typeface="汉仪铁线黑-65简" panose="00020600040101010101" pitchFamily="18" charset="-122"/>
            </a:endParaRPr>
          </a:p>
        </p:txBody>
      </p:sp>
      <p:graphicFrame>
        <p:nvGraphicFramePr>
          <p:cNvPr id="22" name="图表 21"/>
          <p:cNvGraphicFramePr/>
          <p:nvPr/>
        </p:nvGraphicFramePr>
        <p:xfrm>
          <a:off x="5887527" y="2272894"/>
          <a:ext cx="3111500" cy="2074333"/>
        </p:xfrm>
        <a:graphic>
          <a:graphicData uri="http://schemas.openxmlformats.org/drawingml/2006/chart">
            <c:chart xmlns:c="http://schemas.openxmlformats.org/drawingml/2006/chart" xmlns:r="http://schemas.openxmlformats.org/officeDocument/2006/relationships" r:id="rId3"/>
          </a:graphicData>
        </a:graphic>
      </p:graphicFrame>
      <p:sp>
        <p:nvSpPr>
          <p:cNvPr id="23" name="文本框 22"/>
          <p:cNvSpPr txBox="1"/>
          <p:nvPr/>
        </p:nvSpPr>
        <p:spPr>
          <a:xfrm>
            <a:off x="6797391" y="2986895"/>
            <a:ext cx="1291771" cy="646331"/>
          </a:xfrm>
          <a:prstGeom prst="rect">
            <a:avLst/>
          </a:prstGeom>
          <a:noFill/>
        </p:spPr>
        <p:txBody>
          <a:bodyPr wrap="square" rtlCol="0">
            <a:spAutoFit/>
          </a:bodyPr>
          <a:lstStyle/>
          <a:p>
            <a:pPr algn="ctr"/>
            <a:r>
              <a:rPr lang="en-US" altLang="zh-CN" sz="3600" b="1" dirty="0">
                <a:solidFill>
                  <a:schemeClr val="bg1"/>
                </a:solidFill>
                <a:latin typeface="汉仪铁线黑-65简" panose="00020600040101010101" pitchFamily="18" charset="-122"/>
                <a:ea typeface="汉仪铁线黑-65简" panose="00020600040101010101" pitchFamily="18" charset="-122"/>
              </a:rPr>
              <a:t>24%</a:t>
            </a:r>
            <a:endParaRPr lang="zh-CN" altLang="en-US" sz="3600" b="1" dirty="0">
              <a:solidFill>
                <a:schemeClr val="bg1"/>
              </a:solidFill>
              <a:latin typeface="汉仪铁线黑-65简" panose="00020600040101010101" pitchFamily="18" charset="-122"/>
              <a:ea typeface="汉仪铁线黑-65简" panose="00020600040101010101" pitchFamily="18" charset="-122"/>
            </a:endParaRPr>
          </a:p>
        </p:txBody>
      </p:sp>
      <p:graphicFrame>
        <p:nvGraphicFramePr>
          <p:cNvPr id="25" name="图表 24"/>
          <p:cNvGraphicFramePr/>
          <p:nvPr/>
        </p:nvGraphicFramePr>
        <p:xfrm>
          <a:off x="8658230" y="2272894"/>
          <a:ext cx="3111500" cy="2074333"/>
        </p:xfrm>
        <a:graphic>
          <a:graphicData uri="http://schemas.openxmlformats.org/drawingml/2006/chart">
            <c:chart xmlns:c="http://schemas.openxmlformats.org/drawingml/2006/chart" xmlns:r="http://schemas.openxmlformats.org/officeDocument/2006/relationships" r:id="rId4"/>
          </a:graphicData>
        </a:graphic>
      </p:graphicFrame>
      <p:sp>
        <p:nvSpPr>
          <p:cNvPr id="26" name="文本框 25"/>
          <p:cNvSpPr txBox="1"/>
          <p:nvPr/>
        </p:nvSpPr>
        <p:spPr>
          <a:xfrm>
            <a:off x="9568095" y="2986895"/>
            <a:ext cx="1291771" cy="646331"/>
          </a:xfrm>
          <a:prstGeom prst="rect">
            <a:avLst/>
          </a:prstGeom>
          <a:noFill/>
        </p:spPr>
        <p:txBody>
          <a:bodyPr wrap="square" rtlCol="0">
            <a:spAutoFit/>
          </a:bodyPr>
          <a:lstStyle/>
          <a:p>
            <a:pPr algn="ctr"/>
            <a:r>
              <a:rPr lang="en-US" altLang="zh-CN" sz="3600" b="1" dirty="0">
                <a:solidFill>
                  <a:schemeClr val="bg1"/>
                </a:solidFill>
                <a:latin typeface="汉仪铁线黑-65简" panose="00020600040101010101" pitchFamily="18" charset="-122"/>
                <a:ea typeface="汉仪铁线黑-65简" panose="00020600040101010101" pitchFamily="18" charset="-122"/>
              </a:rPr>
              <a:t>17%</a:t>
            </a:r>
            <a:endParaRPr lang="zh-CN" altLang="en-US" sz="3600" b="1" dirty="0">
              <a:solidFill>
                <a:schemeClr val="bg1"/>
              </a:solidFill>
              <a:latin typeface="汉仪铁线黑-65简" panose="00020600040101010101" pitchFamily="18" charset="-122"/>
              <a:ea typeface="汉仪铁线黑-65简" panose="00020600040101010101" pitchFamily="18" charset="-122"/>
            </a:endParaRPr>
          </a:p>
        </p:txBody>
      </p:sp>
      <p:sp>
        <p:nvSpPr>
          <p:cNvPr id="29" name="矩形 28"/>
          <p:cNvSpPr/>
          <p:nvPr/>
        </p:nvSpPr>
        <p:spPr>
          <a:xfrm>
            <a:off x="4103915" y="4340002"/>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sp>
        <p:nvSpPr>
          <p:cNvPr id="30" name="矩形 29"/>
          <p:cNvSpPr/>
          <p:nvPr/>
        </p:nvSpPr>
        <p:spPr>
          <a:xfrm>
            <a:off x="1288143" y="4340002"/>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sp>
        <p:nvSpPr>
          <p:cNvPr id="31" name="矩形 30"/>
          <p:cNvSpPr/>
          <p:nvPr/>
        </p:nvSpPr>
        <p:spPr>
          <a:xfrm>
            <a:off x="9662886" y="4340002"/>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sp>
        <p:nvSpPr>
          <p:cNvPr id="32" name="矩形 31"/>
          <p:cNvSpPr/>
          <p:nvPr/>
        </p:nvSpPr>
        <p:spPr>
          <a:xfrm>
            <a:off x="6847114" y="4340002"/>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sp>
        <p:nvSpPr>
          <p:cNvPr id="34" name="矩形 33"/>
          <p:cNvSpPr/>
          <p:nvPr/>
        </p:nvSpPr>
        <p:spPr>
          <a:xfrm>
            <a:off x="2349500" y="5489958"/>
            <a:ext cx="7493000" cy="700385"/>
          </a:xfrm>
          <a:prstGeom prst="rect">
            <a:avLst/>
          </a:prstGeom>
          <a:noFill/>
        </p:spPr>
        <p:txBody>
          <a:bodyPr wrap="square" lIns="0" tIns="0" rIns="0" bIns="0" rtlCol="0">
            <a:spAutoFit/>
          </a:bodyPr>
          <a:lstStyle/>
          <a:p>
            <a:pPr algn="ctr"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点击这里，输入您的文本文字，更改文字的颜色或者大小属性。还可以设置合适的</a:t>
            </a:r>
            <a:r>
              <a:rPr lang="zh-CN" altLang="en-US" sz="160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文字格式</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1000"/>
                                        <p:tgtEl>
                                          <p:spTgt spid="30"/>
                                        </p:tgtEl>
                                      </p:cBhvr>
                                    </p:animEffect>
                                    <p:anim calcmode="lin" valueType="num">
                                      <p:cBhvr>
                                        <p:cTn id="30" dur="1000" fill="hold"/>
                                        <p:tgtEl>
                                          <p:spTgt spid="30"/>
                                        </p:tgtEl>
                                        <p:attrNameLst>
                                          <p:attrName>ppt_x</p:attrName>
                                        </p:attrNameLst>
                                      </p:cBhvr>
                                      <p:tavLst>
                                        <p:tav tm="0">
                                          <p:val>
                                            <p:strVal val="#ppt_x"/>
                                          </p:val>
                                        </p:tav>
                                        <p:tav tm="100000">
                                          <p:val>
                                            <p:strVal val="#ppt_x"/>
                                          </p:val>
                                        </p:tav>
                                      </p:tavLst>
                                    </p:anim>
                                    <p:anim calcmode="lin" valueType="num">
                                      <p:cBhvr>
                                        <p:cTn id="31" dur="1000" fill="hold"/>
                                        <p:tgtEl>
                                          <p:spTgt spid="3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1000"/>
                                        <p:tgtEl>
                                          <p:spTgt spid="32"/>
                                        </p:tgtEl>
                                      </p:cBhvr>
                                    </p:animEffect>
                                    <p:anim calcmode="lin" valueType="num">
                                      <p:cBhvr>
                                        <p:cTn id="40" dur="1000" fill="hold"/>
                                        <p:tgtEl>
                                          <p:spTgt spid="32"/>
                                        </p:tgtEl>
                                        <p:attrNameLst>
                                          <p:attrName>ppt_x</p:attrName>
                                        </p:attrNameLst>
                                      </p:cBhvr>
                                      <p:tavLst>
                                        <p:tav tm="0">
                                          <p:val>
                                            <p:strVal val="#ppt_x"/>
                                          </p:val>
                                        </p:tav>
                                        <p:tav tm="100000">
                                          <p:val>
                                            <p:strVal val="#ppt_x"/>
                                          </p:val>
                                        </p:tav>
                                      </p:tavLst>
                                    </p:anim>
                                    <p:anim calcmode="lin" valueType="num">
                                      <p:cBhvr>
                                        <p:cTn id="4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1000"/>
                                        <p:tgtEl>
                                          <p:spTgt spid="34"/>
                                        </p:tgtEl>
                                      </p:cBhvr>
                                    </p:animEffect>
                                    <p:anim calcmode="lin" valueType="num">
                                      <p:cBhvr>
                                        <p:cTn id="47" dur="1000" fill="hold"/>
                                        <p:tgtEl>
                                          <p:spTgt spid="34"/>
                                        </p:tgtEl>
                                        <p:attrNameLst>
                                          <p:attrName>ppt_x</p:attrName>
                                        </p:attrNameLst>
                                      </p:cBhvr>
                                      <p:tavLst>
                                        <p:tav tm="0">
                                          <p:val>
                                            <p:strVal val="#ppt_x"/>
                                          </p:val>
                                        </p:tav>
                                        <p:tav tm="100000">
                                          <p:val>
                                            <p:strVal val="#ppt_x"/>
                                          </p:val>
                                        </p:tav>
                                      </p:tavLst>
                                    </p:anim>
                                    <p:anim calcmode="lin" valueType="num">
                                      <p:cBhvr>
                                        <p:cTn id="4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1000" fill="hold"/>
                                        <p:tgtEl>
                                          <p:spTgt spid="15"/>
                                        </p:tgtEl>
                                        <p:attrNameLst>
                                          <p:attrName>ppt_w</p:attrName>
                                        </p:attrNameLst>
                                      </p:cBhvr>
                                      <p:tavLst>
                                        <p:tav tm="0">
                                          <p:val>
                                            <p:fltVal val="0"/>
                                          </p:val>
                                        </p:tav>
                                        <p:tav tm="100000">
                                          <p:val>
                                            <p:strVal val="#ppt_w"/>
                                          </p:val>
                                        </p:tav>
                                      </p:tavLst>
                                    </p:anim>
                                    <p:anim calcmode="lin" valueType="num">
                                      <p:cBhvr>
                                        <p:cTn id="61" dur="1000" fill="hold"/>
                                        <p:tgtEl>
                                          <p:spTgt spid="15"/>
                                        </p:tgtEl>
                                        <p:attrNameLst>
                                          <p:attrName>ppt_h</p:attrName>
                                        </p:attrNameLst>
                                      </p:cBhvr>
                                      <p:tavLst>
                                        <p:tav tm="0">
                                          <p:val>
                                            <p:fltVal val="0"/>
                                          </p:val>
                                        </p:tav>
                                        <p:tav tm="100000">
                                          <p:val>
                                            <p:strVal val="#ppt_h"/>
                                          </p:val>
                                        </p:tav>
                                      </p:tavLst>
                                    </p:anim>
                                    <p:anim calcmode="lin" valueType="num">
                                      <p:cBhvr>
                                        <p:cTn id="62" dur="1000" fill="hold"/>
                                        <p:tgtEl>
                                          <p:spTgt spid="15"/>
                                        </p:tgtEl>
                                        <p:attrNameLst>
                                          <p:attrName>style.rotation</p:attrName>
                                        </p:attrNameLst>
                                      </p:cBhvr>
                                      <p:tavLst>
                                        <p:tav tm="0">
                                          <p:val>
                                            <p:fltVal val="90"/>
                                          </p:val>
                                        </p:tav>
                                        <p:tav tm="100000">
                                          <p:val>
                                            <p:fltVal val="0"/>
                                          </p:val>
                                        </p:tav>
                                      </p:tavLst>
                                    </p:anim>
                                    <p:animEffect transition="in" filter="fade">
                                      <p:cBhvr>
                                        <p:cTn id="63" dur="1000"/>
                                        <p:tgtEl>
                                          <p:spTgt spid="15"/>
                                        </p:tgtEl>
                                      </p:cBhvr>
                                    </p:animEffect>
                                  </p:childTnLst>
                                </p:cTn>
                              </p:par>
                            </p:childTnLst>
                          </p:cTn>
                        </p:par>
                        <p:par>
                          <p:cTn id="64" fill="hold">
                            <p:stCondLst>
                              <p:cond delay="1000"/>
                            </p:stCondLst>
                            <p:childTnLst>
                              <p:par>
                                <p:cTn id="65" presetID="2" presetClass="entr" presetSubtype="4"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par>
                                <p:cTn id="69" presetID="31"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p:cTn id="71" dur="1000" fill="hold"/>
                                        <p:tgtEl>
                                          <p:spTgt spid="19"/>
                                        </p:tgtEl>
                                        <p:attrNameLst>
                                          <p:attrName>ppt_w</p:attrName>
                                        </p:attrNameLst>
                                      </p:cBhvr>
                                      <p:tavLst>
                                        <p:tav tm="0">
                                          <p:val>
                                            <p:fltVal val="0"/>
                                          </p:val>
                                        </p:tav>
                                        <p:tav tm="100000">
                                          <p:val>
                                            <p:strVal val="#ppt_w"/>
                                          </p:val>
                                        </p:tav>
                                      </p:tavLst>
                                    </p:anim>
                                    <p:anim calcmode="lin" valueType="num">
                                      <p:cBhvr>
                                        <p:cTn id="72" dur="1000" fill="hold"/>
                                        <p:tgtEl>
                                          <p:spTgt spid="19"/>
                                        </p:tgtEl>
                                        <p:attrNameLst>
                                          <p:attrName>ppt_h</p:attrName>
                                        </p:attrNameLst>
                                      </p:cBhvr>
                                      <p:tavLst>
                                        <p:tav tm="0">
                                          <p:val>
                                            <p:fltVal val="0"/>
                                          </p:val>
                                        </p:tav>
                                        <p:tav tm="100000">
                                          <p:val>
                                            <p:strVal val="#ppt_h"/>
                                          </p:val>
                                        </p:tav>
                                      </p:tavLst>
                                    </p:anim>
                                    <p:anim calcmode="lin" valueType="num">
                                      <p:cBhvr>
                                        <p:cTn id="73" dur="1000" fill="hold"/>
                                        <p:tgtEl>
                                          <p:spTgt spid="19"/>
                                        </p:tgtEl>
                                        <p:attrNameLst>
                                          <p:attrName>style.rotation</p:attrName>
                                        </p:attrNameLst>
                                      </p:cBhvr>
                                      <p:tavLst>
                                        <p:tav tm="0">
                                          <p:val>
                                            <p:fltVal val="90"/>
                                          </p:val>
                                        </p:tav>
                                        <p:tav tm="100000">
                                          <p:val>
                                            <p:fltVal val="0"/>
                                          </p:val>
                                        </p:tav>
                                      </p:tavLst>
                                    </p:anim>
                                    <p:animEffect transition="in" filter="fade">
                                      <p:cBhvr>
                                        <p:cTn id="74" dur="1000"/>
                                        <p:tgtEl>
                                          <p:spTgt spid="19"/>
                                        </p:tgtEl>
                                      </p:cBhvr>
                                    </p:animEffect>
                                  </p:childTnLst>
                                </p:cTn>
                              </p:par>
                            </p:childTnLst>
                          </p:cTn>
                        </p:par>
                        <p:par>
                          <p:cTn id="75" fill="hold">
                            <p:stCondLst>
                              <p:cond delay="1500"/>
                            </p:stCondLst>
                            <p:childTnLst>
                              <p:par>
                                <p:cTn id="76" presetID="2" presetClass="entr" presetSubtype="4"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 calcmode="lin" valueType="num">
                                      <p:cBhvr additive="base">
                                        <p:cTn id="78" dur="500" fill="hold"/>
                                        <p:tgtEl>
                                          <p:spTgt spid="20"/>
                                        </p:tgtEl>
                                        <p:attrNameLst>
                                          <p:attrName>ppt_x</p:attrName>
                                        </p:attrNameLst>
                                      </p:cBhvr>
                                      <p:tavLst>
                                        <p:tav tm="0">
                                          <p:val>
                                            <p:strVal val="#ppt_x"/>
                                          </p:val>
                                        </p:tav>
                                        <p:tav tm="100000">
                                          <p:val>
                                            <p:strVal val="#ppt_x"/>
                                          </p:val>
                                        </p:tav>
                                      </p:tavLst>
                                    </p:anim>
                                    <p:anim calcmode="lin" valueType="num">
                                      <p:cBhvr additive="base">
                                        <p:cTn id="79" dur="500" fill="hold"/>
                                        <p:tgtEl>
                                          <p:spTgt spid="20"/>
                                        </p:tgtEl>
                                        <p:attrNameLst>
                                          <p:attrName>ppt_y</p:attrName>
                                        </p:attrNameLst>
                                      </p:cBhvr>
                                      <p:tavLst>
                                        <p:tav tm="0">
                                          <p:val>
                                            <p:strVal val="1+#ppt_h/2"/>
                                          </p:val>
                                        </p:tav>
                                        <p:tav tm="100000">
                                          <p:val>
                                            <p:strVal val="#ppt_y"/>
                                          </p:val>
                                        </p:tav>
                                      </p:tavLst>
                                    </p:anim>
                                  </p:childTnLst>
                                </p:cTn>
                              </p:par>
                              <p:par>
                                <p:cTn id="80" presetID="31" presetClass="entr" presetSubtype="0"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 calcmode="lin" valueType="num">
                                      <p:cBhvr>
                                        <p:cTn id="82" dur="1000" fill="hold"/>
                                        <p:tgtEl>
                                          <p:spTgt spid="22"/>
                                        </p:tgtEl>
                                        <p:attrNameLst>
                                          <p:attrName>ppt_w</p:attrName>
                                        </p:attrNameLst>
                                      </p:cBhvr>
                                      <p:tavLst>
                                        <p:tav tm="0">
                                          <p:val>
                                            <p:fltVal val="0"/>
                                          </p:val>
                                        </p:tav>
                                        <p:tav tm="100000">
                                          <p:val>
                                            <p:strVal val="#ppt_w"/>
                                          </p:val>
                                        </p:tav>
                                      </p:tavLst>
                                    </p:anim>
                                    <p:anim calcmode="lin" valueType="num">
                                      <p:cBhvr>
                                        <p:cTn id="83" dur="1000" fill="hold"/>
                                        <p:tgtEl>
                                          <p:spTgt spid="22"/>
                                        </p:tgtEl>
                                        <p:attrNameLst>
                                          <p:attrName>ppt_h</p:attrName>
                                        </p:attrNameLst>
                                      </p:cBhvr>
                                      <p:tavLst>
                                        <p:tav tm="0">
                                          <p:val>
                                            <p:fltVal val="0"/>
                                          </p:val>
                                        </p:tav>
                                        <p:tav tm="100000">
                                          <p:val>
                                            <p:strVal val="#ppt_h"/>
                                          </p:val>
                                        </p:tav>
                                      </p:tavLst>
                                    </p:anim>
                                    <p:anim calcmode="lin" valueType="num">
                                      <p:cBhvr>
                                        <p:cTn id="84" dur="1000" fill="hold"/>
                                        <p:tgtEl>
                                          <p:spTgt spid="22"/>
                                        </p:tgtEl>
                                        <p:attrNameLst>
                                          <p:attrName>style.rotation</p:attrName>
                                        </p:attrNameLst>
                                      </p:cBhvr>
                                      <p:tavLst>
                                        <p:tav tm="0">
                                          <p:val>
                                            <p:fltVal val="90"/>
                                          </p:val>
                                        </p:tav>
                                        <p:tav tm="100000">
                                          <p:val>
                                            <p:fltVal val="0"/>
                                          </p:val>
                                        </p:tav>
                                      </p:tavLst>
                                    </p:anim>
                                    <p:animEffect transition="in" filter="fade">
                                      <p:cBhvr>
                                        <p:cTn id="85" dur="1000"/>
                                        <p:tgtEl>
                                          <p:spTgt spid="22"/>
                                        </p:tgtEl>
                                      </p:cBhvr>
                                    </p:animEffect>
                                  </p:childTnLst>
                                </p:cTn>
                              </p:par>
                            </p:childTnLst>
                          </p:cTn>
                        </p:par>
                        <p:par>
                          <p:cTn id="86" fill="hold">
                            <p:stCondLst>
                              <p:cond delay="2000"/>
                            </p:stCondLst>
                            <p:childTnLst>
                              <p:par>
                                <p:cTn id="87" presetID="2" presetClass="entr" presetSubtype="4" fill="hold" grpId="0" nodeType="after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ppt_x"/>
                                          </p:val>
                                        </p:tav>
                                        <p:tav tm="100000">
                                          <p:val>
                                            <p:strVal val="#ppt_x"/>
                                          </p:val>
                                        </p:tav>
                                      </p:tavLst>
                                    </p:anim>
                                    <p:anim calcmode="lin" valueType="num">
                                      <p:cBhvr additive="base">
                                        <p:cTn id="90" dur="500" fill="hold"/>
                                        <p:tgtEl>
                                          <p:spTgt spid="23"/>
                                        </p:tgtEl>
                                        <p:attrNameLst>
                                          <p:attrName>ppt_y</p:attrName>
                                        </p:attrNameLst>
                                      </p:cBhvr>
                                      <p:tavLst>
                                        <p:tav tm="0">
                                          <p:val>
                                            <p:strVal val="1+#ppt_h/2"/>
                                          </p:val>
                                        </p:tav>
                                        <p:tav tm="100000">
                                          <p:val>
                                            <p:strVal val="#ppt_y"/>
                                          </p:val>
                                        </p:tav>
                                      </p:tavLst>
                                    </p:anim>
                                  </p:childTnLst>
                                </p:cTn>
                              </p:par>
                              <p:par>
                                <p:cTn id="91" presetID="31" presetClass="entr" presetSubtype="0" fill="hold" grpId="0" nodeType="withEffect">
                                  <p:stCondLst>
                                    <p:cond delay="0"/>
                                  </p:stCondLst>
                                  <p:childTnLst>
                                    <p:set>
                                      <p:cBhvr>
                                        <p:cTn id="92" dur="1" fill="hold">
                                          <p:stCondLst>
                                            <p:cond delay="0"/>
                                          </p:stCondLst>
                                        </p:cTn>
                                        <p:tgtEl>
                                          <p:spTgt spid="25"/>
                                        </p:tgtEl>
                                        <p:attrNameLst>
                                          <p:attrName>style.visibility</p:attrName>
                                        </p:attrNameLst>
                                      </p:cBhvr>
                                      <p:to>
                                        <p:strVal val="visible"/>
                                      </p:to>
                                    </p:set>
                                    <p:anim calcmode="lin" valueType="num">
                                      <p:cBhvr>
                                        <p:cTn id="93" dur="1000" fill="hold"/>
                                        <p:tgtEl>
                                          <p:spTgt spid="25"/>
                                        </p:tgtEl>
                                        <p:attrNameLst>
                                          <p:attrName>ppt_w</p:attrName>
                                        </p:attrNameLst>
                                      </p:cBhvr>
                                      <p:tavLst>
                                        <p:tav tm="0">
                                          <p:val>
                                            <p:fltVal val="0"/>
                                          </p:val>
                                        </p:tav>
                                        <p:tav tm="100000">
                                          <p:val>
                                            <p:strVal val="#ppt_w"/>
                                          </p:val>
                                        </p:tav>
                                      </p:tavLst>
                                    </p:anim>
                                    <p:anim calcmode="lin" valueType="num">
                                      <p:cBhvr>
                                        <p:cTn id="94" dur="1000" fill="hold"/>
                                        <p:tgtEl>
                                          <p:spTgt spid="25"/>
                                        </p:tgtEl>
                                        <p:attrNameLst>
                                          <p:attrName>ppt_h</p:attrName>
                                        </p:attrNameLst>
                                      </p:cBhvr>
                                      <p:tavLst>
                                        <p:tav tm="0">
                                          <p:val>
                                            <p:fltVal val="0"/>
                                          </p:val>
                                        </p:tav>
                                        <p:tav tm="100000">
                                          <p:val>
                                            <p:strVal val="#ppt_h"/>
                                          </p:val>
                                        </p:tav>
                                      </p:tavLst>
                                    </p:anim>
                                    <p:anim calcmode="lin" valueType="num">
                                      <p:cBhvr>
                                        <p:cTn id="95" dur="1000" fill="hold"/>
                                        <p:tgtEl>
                                          <p:spTgt spid="25"/>
                                        </p:tgtEl>
                                        <p:attrNameLst>
                                          <p:attrName>style.rotation</p:attrName>
                                        </p:attrNameLst>
                                      </p:cBhvr>
                                      <p:tavLst>
                                        <p:tav tm="0">
                                          <p:val>
                                            <p:fltVal val="90"/>
                                          </p:val>
                                        </p:tav>
                                        <p:tav tm="100000">
                                          <p:val>
                                            <p:fltVal val="0"/>
                                          </p:val>
                                        </p:tav>
                                      </p:tavLst>
                                    </p:anim>
                                    <p:animEffect transition="in" filter="fade">
                                      <p:cBhvr>
                                        <p:cTn id="96" dur="1000"/>
                                        <p:tgtEl>
                                          <p:spTgt spid="25"/>
                                        </p:tgtEl>
                                      </p:cBhvr>
                                    </p:animEffect>
                                  </p:childTnLst>
                                </p:cTn>
                              </p:par>
                            </p:childTnLst>
                          </p:cTn>
                        </p:par>
                        <p:par>
                          <p:cTn id="97" fill="hold">
                            <p:stCondLst>
                              <p:cond delay="2500"/>
                            </p:stCondLst>
                            <p:childTnLst>
                              <p:par>
                                <p:cTn id="98" presetID="2" presetClass="entr" presetSubtype="4" fill="hold" grpId="0" nodeType="afterEffect">
                                  <p:stCondLst>
                                    <p:cond delay="0"/>
                                  </p:stCondLst>
                                  <p:childTnLst>
                                    <p:set>
                                      <p:cBhvr>
                                        <p:cTn id="99" dur="1" fill="hold">
                                          <p:stCondLst>
                                            <p:cond delay="0"/>
                                          </p:stCondLst>
                                        </p:cTn>
                                        <p:tgtEl>
                                          <p:spTgt spid="26"/>
                                        </p:tgtEl>
                                        <p:attrNameLst>
                                          <p:attrName>style.visibility</p:attrName>
                                        </p:attrNameLst>
                                      </p:cBhvr>
                                      <p:to>
                                        <p:strVal val="visible"/>
                                      </p:to>
                                    </p:set>
                                    <p:anim calcmode="lin" valueType="num">
                                      <p:cBhvr additive="base">
                                        <p:cTn id="100" dur="500" fill="hold"/>
                                        <p:tgtEl>
                                          <p:spTgt spid="26"/>
                                        </p:tgtEl>
                                        <p:attrNameLst>
                                          <p:attrName>ppt_x</p:attrName>
                                        </p:attrNameLst>
                                      </p:cBhvr>
                                      <p:tavLst>
                                        <p:tav tm="0">
                                          <p:val>
                                            <p:strVal val="#ppt_x"/>
                                          </p:val>
                                        </p:tav>
                                        <p:tav tm="100000">
                                          <p:val>
                                            <p:strVal val="#ppt_x"/>
                                          </p:val>
                                        </p:tav>
                                      </p:tavLst>
                                    </p:anim>
                                    <p:anim calcmode="lin" valueType="num">
                                      <p:cBhvr additive="base">
                                        <p:cTn id="10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Graphic spid="15" grpId="0">
        <p:bldAsOne/>
      </p:bldGraphic>
      <p:bldP spid="16" grpId="0"/>
      <p:bldGraphic spid="19" grpId="0">
        <p:bldAsOne/>
      </p:bldGraphic>
      <p:bldP spid="20" grpId="0"/>
      <p:bldGraphic spid="22" grpId="0">
        <p:bldAsOne/>
      </p:bldGraphic>
      <p:bldP spid="23" grpId="0"/>
      <p:bldGraphic spid="25" grpId="0">
        <p:bldAsOne/>
      </p:bldGraphic>
      <p:bldP spid="26" grpId="0"/>
      <p:bldP spid="29" grpId="0"/>
      <p:bldP spid="30" grpId="0"/>
      <p:bldP spid="31" grpId="0"/>
      <p:bldP spid="32" grpId="0"/>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实验验证</a:t>
            </a:r>
            <a:endParaRPr lang="zh-CN" altLang="en-US" sz="4000" spc="600" dirty="0">
              <a:solidFill>
                <a:srgbClr val="4C678E"/>
              </a:solidFill>
              <a:latin typeface="思源宋体 Heavy" panose="02020900000000000000" pitchFamily="18" charset="-122"/>
              <a:ea typeface="思源宋体 Heavy" panose="02020900000000000000" pitchFamily="18" charset="-122"/>
            </a:endParaRP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704850" y="1843314"/>
            <a:ext cx="7037614" cy="3688010"/>
            <a:chOff x="704850" y="1843314"/>
            <a:chExt cx="7037614" cy="3688010"/>
          </a:xfrm>
        </p:grpSpPr>
        <p:sp>
          <p:nvSpPr>
            <p:cNvPr id="18" name="矩形: 圆角 17"/>
            <p:cNvSpPr/>
            <p:nvPr/>
          </p:nvSpPr>
          <p:spPr>
            <a:xfrm>
              <a:off x="704850" y="1843314"/>
              <a:ext cx="7037614" cy="3688010"/>
            </a:xfrm>
            <a:prstGeom prst="roundRect">
              <a:avLst>
                <a:gd name="adj" fmla="val 6041"/>
              </a:avLst>
            </a:prstGeom>
            <a:blipFill dpi="0" rotWithShape="1">
              <a:blip r:embed="rId1"/>
              <a:srcRect/>
              <a:stretch>
                <a:fillRect t="-18156" b="-181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a:off x="704850" y="1843314"/>
              <a:ext cx="7037614" cy="3688010"/>
            </a:xfrm>
            <a:prstGeom prst="roundRect">
              <a:avLst>
                <a:gd name="adj" fmla="val 6041"/>
              </a:avLst>
            </a:prstGeom>
            <a:gradFill flip="none" rotWithShape="1">
              <a:gsLst>
                <a:gs pos="0">
                  <a:srgbClr val="4C678E">
                    <a:alpha val="94000"/>
                  </a:srgbClr>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圆角 14"/>
          <p:cNvSpPr/>
          <p:nvPr/>
        </p:nvSpPr>
        <p:spPr>
          <a:xfrm>
            <a:off x="7916636" y="1843314"/>
            <a:ext cx="3570514" cy="3688010"/>
          </a:xfrm>
          <a:prstGeom prst="roundRect">
            <a:avLst>
              <a:gd name="adj" fmla="val 6041"/>
            </a:avLst>
          </a:prstGeom>
          <a:blipFill dpi="0" rotWithShape="1">
            <a:blip r:embed="rId2"/>
            <a:srcRect/>
            <a:stretch>
              <a:fillRect l="-27468" r="-2746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985764" y="2232783"/>
            <a:ext cx="2818190" cy="2818190"/>
            <a:chOff x="1028700" y="1853169"/>
            <a:chExt cx="787400" cy="787400"/>
          </a:xfrm>
        </p:grpSpPr>
        <p:sp>
          <p:nvSpPr>
            <p:cNvPr id="20" name="椭圆 19"/>
            <p:cNvSpPr/>
            <p:nvPr/>
          </p:nvSpPr>
          <p:spPr>
            <a:xfrm>
              <a:off x="1028700" y="1853169"/>
              <a:ext cx="787400" cy="787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1" name="椭圆 45"/>
            <p:cNvSpPr/>
            <p:nvPr/>
          </p:nvSpPr>
          <p:spPr>
            <a:xfrm>
              <a:off x="1179313" y="2004923"/>
              <a:ext cx="486174" cy="483891"/>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85000"/>
                    <a:lumOff val="15000"/>
                  </a:schemeClr>
                </a:solidFill>
                <a:cs typeface="+mn-ea"/>
                <a:sym typeface="+mn-lt"/>
              </a:endParaRPr>
            </a:p>
          </p:txBody>
        </p:sp>
      </p:grpSp>
      <p:grpSp>
        <p:nvGrpSpPr>
          <p:cNvPr id="22" name="组合 21"/>
          <p:cNvGrpSpPr/>
          <p:nvPr/>
        </p:nvGrpSpPr>
        <p:grpSpPr>
          <a:xfrm>
            <a:off x="4223657" y="2286231"/>
            <a:ext cx="3106057" cy="2763533"/>
            <a:chOff x="1836057" y="2010459"/>
            <a:chExt cx="3106057" cy="2763533"/>
          </a:xfrm>
        </p:grpSpPr>
        <p:sp>
          <p:nvSpPr>
            <p:cNvPr id="23" name="矩形 22"/>
            <p:cNvSpPr/>
            <p:nvPr/>
          </p:nvSpPr>
          <p:spPr>
            <a:xfrm>
              <a:off x="1836057" y="2010459"/>
              <a:ext cx="1123274" cy="413062"/>
            </a:xfrm>
            <a:prstGeom prst="rect">
              <a:avLst/>
            </a:prstGeom>
            <a:noFill/>
          </p:spPr>
          <p:txBody>
            <a:bodyPr wrap="square" lIns="0" tIns="0" rIns="0" bIns="0" rtlCol="0">
              <a:spAutoFit/>
            </a:bodyPr>
            <a:lstStyle/>
            <a:p>
              <a:pPr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sp>
          <p:nvSpPr>
            <p:cNvPr id="24" name="矩形 23"/>
            <p:cNvSpPr/>
            <p:nvPr/>
          </p:nvSpPr>
          <p:spPr>
            <a:xfrm>
              <a:off x="1836057" y="2596280"/>
              <a:ext cx="3106057" cy="217771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点击这里，输入您的文本文字，更改文字的颜色或者大小属性。还可以设置合适的文字格式</a:t>
              </a:r>
              <a:endParaRPr lang="en-US" altLang="zh-CN" sz="1600" dirty="0">
                <a:solidFill>
                  <a:schemeClr val="bg1"/>
                </a:solidFill>
                <a:latin typeface="思源黑体 CN Normal" panose="020B0400000000000000" pitchFamily="34" charset="-122"/>
                <a:ea typeface="思源黑体 CN Normal" panose="020B0400000000000000" pitchFamily="34" charset="-122"/>
                <a:cs typeface="+mn-ea"/>
                <a:sym typeface="+mn-lt"/>
              </a:endParaRPr>
            </a:p>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调整文字文本的行间距。点击这里，更改文字的颜色或者大小属性。</a:t>
              </a:r>
              <a:endPar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53" presetClass="entr" presetSubtype="16"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p:stCondLst>
                              <p:cond delay="2000"/>
                            </p:stCondLst>
                            <p:childTnLst>
                              <p:par>
                                <p:cTn id="37" presetID="53" presetClass="entr" presetSubtype="16"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p:cTn id="39" dur="500" fill="hold"/>
                                        <p:tgtEl>
                                          <p:spTgt spid="22"/>
                                        </p:tgtEl>
                                        <p:attrNameLst>
                                          <p:attrName>ppt_w</p:attrName>
                                        </p:attrNameLst>
                                      </p:cBhvr>
                                      <p:tavLst>
                                        <p:tav tm="0">
                                          <p:val>
                                            <p:fltVal val="0"/>
                                          </p:val>
                                        </p:tav>
                                        <p:tav tm="100000">
                                          <p:val>
                                            <p:strVal val="#ppt_w"/>
                                          </p:val>
                                        </p:tav>
                                      </p:tavLst>
                                    </p:anim>
                                    <p:anim calcmode="lin" valueType="num">
                                      <p:cBhvr>
                                        <p:cTn id="40" dur="500" fill="hold"/>
                                        <p:tgtEl>
                                          <p:spTgt spid="22"/>
                                        </p:tgtEl>
                                        <p:attrNameLst>
                                          <p:attrName>ppt_h</p:attrName>
                                        </p:attrNameLst>
                                      </p:cBhvr>
                                      <p:tavLst>
                                        <p:tav tm="0">
                                          <p:val>
                                            <p:fltVal val="0"/>
                                          </p:val>
                                        </p:tav>
                                        <p:tav tm="100000">
                                          <p:val>
                                            <p:strVal val="#ppt_h"/>
                                          </p:val>
                                        </p:tav>
                                      </p:tavLst>
                                    </p:anim>
                                    <p:animEffect transition="in" filter="fade">
                                      <p:cBhvr>
                                        <p:cTn id="4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实验验证</a:t>
            </a:r>
            <a:endParaRPr lang="zh-CN" altLang="en-US" sz="4000" spc="600" dirty="0">
              <a:solidFill>
                <a:srgbClr val="4C678E"/>
              </a:solidFill>
              <a:latin typeface="思源宋体 Heavy" panose="02020900000000000000" pitchFamily="18" charset="-122"/>
              <a:ea typeface="思源宋体 Heavy" panose="02020900000000000000" pitchFamily="18" charset="-122"/>
            </a:endParaRP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694267" y="2267551"/>
            <a:ext cx="10803467" cy="3009907"/>
            <a:chOff x="694267" y="1788580"/>
            <a:chExt cx="10803467" cy="3009907"/>
          </a:xfrm>
        </p:grpSpPr>
        <p:sp>
          <p:nvSpPr>
            <p:cNvPr id="15" name="椭圆 14"/>
            <p:cNvSpPr/>
            <p:nvPr/>
          </p:nvSpPr>
          <p:spPr>
            <a:xfrm>
              <a:off x="4591047" y="1788580"/>
              <a:ext cx="3009907" cy="3009907"/>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ym typeface="+mn-lt"/>
              </a:endParaRPr>
            </a:p>
          </p:txBody>
        </p:sp>
        <p:grpSp>
          <p:nvGrpSpPr>
            <p:cNvPr id="18" name="组合 17"/>
            <p:cNvGrpSpPr/>
            <p:nvPr/>
          </p:nvGrpSpPr>
          <p:grpSpPr>
            <a:xfrm>
              <a:off x="3939822" y="1989666"/>
              <a:ext cx="4312356" cy="2607734"/>
              <a:chOff x="4131733" y="2099733"/>
              <a:chExt cx="4312356" cy="2607734"/>
            </a:xfrm>
          </p:grpSpPr>
          <p:sp>
            <p:nvSpPr>
              <p:cNvPr id="19" name="椭圆 18"/>
              <p:cNvSpPr/>
              <p:nvPr/>
            </p:nvSpPr>
            <p:spPr>
              <a:xfrm>
                <a:off x="8229600" y="2099733"/>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229600" y="4492978"/>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131733" y="2099733"/>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131733" y="4492978"/>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694267" y="3462867"/>
              <a:ext cx="10803467" cy="0"/>
              <a:chOff x="767644" y="3465689"/>
              <a:chExt cx="10803467" cy="0"/>
            </a:xfrm>
          </p:grpSpPr>
          <p:cxnSp>
            <p:nvCxnSpPr>
              <p:cNvPr id="24" name="直接连接符 23"/>
              <p:cNvCxnSpPr/>
              <p:nvPr/>
            </p:nvCxnSpPr>
            <p:spPr>
              <a:xfrm>
                <a:off x="767644" y="3465689"/>
                <a:ext cx="2991556" cy="0"/>
              </a:xfrm>
              <a:prstGeom prst="line">
                <a:avLst/>
              </a:prstGeom>
              <a:ln>
                <a:solidFill>
                  <a:schemeClr val="bg1">
                    <a:lumMod val="65000"/>
                    <a:alpha val="62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579555" y="3465689"/>
                <a:ext cx="2991556" cy="0"/>
              </a:xfrm>
              <a:prstGeom prst="line">
                <a:avLst/>
              </a:prstGeom>
              <a:ln>
                <a:solidFill>
                  <a:schemeClr val="bg1">
                    <a:lumMod val="65000"/>
                    <a:alpha val="62000"/>
                  </a:schemeClr>
                </a:solidFill>
              </a:ln>
            </p:spPr>
            <p:style>
              <a:lnRef idx="1">
                <a:schemeClr val="accent1"/>
              </a:lnRef>
              <a:fillRef idx="0">
                <a:schemeClr val="accent1"/>
              </a:fillRef>
              <a:effectRef idx="0">
                <a:schemeClr val="accent1"/>
              </a:effectRef>
              <a:fontRef idx="minor">
                <a:schemeClr val="tx1"/>
              </a:fontRef>
            </p:style>
          </p:cxnSp>
        </p:grpSp>
      </p:grpSp>
      <p:sp>
        <p:nvSpPr>
          <p:cNvPr id="26" name="book-closed-tool_59175"/>
          <p:cNvSpPr>
            <a:spLocks noChangeAspect="1"/>
          </p:cNvSpPr>
          <p:nvPr/>
        </p:nvSpPr>
        <p:spPr bwMode="auto">
          <a:xfrm>
            <a:off x="5312229" y="2913344"/>
            <a:ext cx="1567542" cy="1718320"/>
          </a:xfrm>
          <a:custGeom>
            <a:avLst/>
            <a:gdLst>
              <a:gd name="T0" fmla="*/ 1160 w 1187"/>
              <a:gd name="T1" fmla="*/ 0 h 1303"/>
              <a:gd name="T2" fmla="*/ 1098 w 1187"/>
              <a:gd name="T3" fmla="*/ 0 h 1303"/>
              <a:gd name="T4" fmla="*/ 1071 w 1187"/>
              <a:gd name="T5" fmla="*/ 27 h 1303"/>
              <a:gd name="T6" fmla="*/ 1071 w 1187"/>
              <a:gd name="T7" fmla="*/ 1187 h 1303"/>
              <a:gd name="T8" fmla="*/ 342 w 1187"/>
              <a:gd name="T9" fmla="*/ 1187 h 1303"/>
              <a:gd name="T10" fmla="*/ 246 w 1187"/>
              <a:gd name="T11" fmla="*/ 1091 h 1303"/>
              <a:gd name="T12" fmla="*/ 342 w 1187"/>
              <a:gd name="T13" fmla="*/ 994 h 1303"/>
              <a:gd name="T14" fmla="*/ 911 w 1187"/>
              <a:gd name="T15" fmla="*/ 994 h 1303"/>
              <a:gd name="T16" fmla="*/ 938 w 1187"/>
              <a:gd name="T17" fmla="*/ 968 h 1303"/>
              <a:gd name="T18" fmla="*/ 938 w 1187"/>
              <a:gd name="T19" fmla="*/ 27 h 1303"/>
              <a:gd name="T20" fmla="*/ 911 w 1187"/>
              <a:gd name="T21" fmla="*/ 0 h 1303"/>
              <a:gd name="T22" fmla="*/ 306 w 1187"/>
              <a:gd name="T23" fmla="*/ 0 h 1303"/>
              <a:gd name="T24" fmla="*/ 0 w 1187"/>
              <a:gd name="T25" fmla="*/ 306 h 1303"/>
              <a:gd name="T26" fmla="*/ 0 w 1187"/>
              <a:gd name="T27" fmla="*/ 996 h 1303"/>
              <a:gd name="T28" fmla="*/ 307 w 1187"/>
              <a:gd name="T29" fmla="*/ 1303 h 1303"/>
              <a:gd name="T30" fmla="*/ 1160 w 1187"/>
              <a:gd name="T31" fmla="*/ 1303 h 1303"/>
              <a:gd name="T32" fmla="*/ 1187 w 1187"/>
              <a:gd name="T33" fmla="*/ 1276 h 1303"/>
              <a:gd name="T34" fmla="*/ 1187 w 1187"/>
              <a:gd name="T35" fmla="*/ 27 h 1303"/>
              <a:gd name="T36" fmla="*/ 1160 w 1187"/>
              <a:gd name="T37" fmla="*/ 0 h 1303"/>
              <a:gd name="T38" fmla="*/ 331 w 1187"/>
              <a:gd name="T39" fmla="*/ 134 h 1303"/>
              <a:gd name="T40" fmla="*/ 378 w 1187"/>
              <a:gd name="T41" fmla="*/ 87 h 1303"/>
              <a:gd name="T42" fmla="*/ 425 w 1187"/>
              <a:gd name="T43" fmla="*/ 134 h 1303"/>
              <a:gd name="T44" fmla="*/ 425 w 1187"/>
              <a:gd name="T45" fmla="*/ 860 h 1303"/>
              <a:gd name="T46" fmla="*/ 378 w 1187"/>
              <a:gd name="T47" fmla="*/ 907 h 1303"/>
              <a:gd name="T48" fmla="*/ 331 w 1187"/>
              <a:gd name="T49" fmla="*/ 860 h 1303"/>
              <a:gd name="T50" fmla="*/ 331 w 1187"/>
              <a:gd name="T51" fmla="*/ 134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7" h="1303">
                <a:moveTo>
                  <a:pt x="1160" y="0"/>
                </a:moveTo>
                <a:lnTo>
                  <a:pt x="1098" y="0"/>
                </a:lnTo>
                <a:cubicBezTo>
                  <a:pt x="1083" y="0"/>
                  <a:pt x="1071" y="12"/>
                  <a:pt x="1071" y="27"/>
                </a:cubicBezTo>
                <a:lnTo>
                  <a:pt x="1071" y="1187"/>
                </a:lnTo>
                <a:lnTo>
                  <a:pt x="342" y="1187"/>
                </a:lnTo>
                <a:cubicBezTo>
                  <a:pt x="289" y="1187"/>
                  <a:pt x="246" y="1144"/>
                  <a:pt x="246" y="1091"/>
                </a:cubicBezTo>
                <a:cubicBezTo>
                  <a:pt x="246" y="1037"/>
                  <a:pt x="289" y="994"/>
                  <a:pt x="342" y="994"/>
                </a:cubicBezTo>
                <a:lnTo>
                  <a:pt x="911" y="994"/>
                </a:lnTo>
                <a:cubicBezTo>
                  <a:pt x="926" y="994"/>
                  <a:pt x="938" y="982"/>
                  <a:pt x="938" y="968"/>
                </a:cubicBezTo>
                <a:lnTo>
                  <a:pt x="938" y="27"/>
                </a:lnTo>
                <a:cubicBezTo>
                  <a:pt x="938" y="12"/>
                  <a:pt x="926" y="0"/>
                  <a:pt x="911" y="0"/>
                </a:cubicBezTo>
                <a:lnTo>
                  <a:pt x="306" y="0"/>
                </a:lnTo>
                <a:cubicBezTo>
                  <a:pt x="138" y="0"/>
                  <a:pt x="0" y="137"/>
                  <a:pt x="0" y="306"/>
                </a:cubicBezTo>
                <a:lnTo>
                  <a:pt x="0" y="996"/>
                </a:lnTo>
                <a:cubicBezTo>
                  <a:pt x="0" y="1165"/>
                  <a:pt x="138" y="1303"/>
                  <a:pt x="307" y="1303"/>
                </a:cubicBezTo>
                <a:lnTo>
                  <a:pt x="1160" y="1303"/>
                </a:lnTo>
                <a:cubicBezTo>
                  <a:pt x="1175" y="1303"/>
                  <a:pt x="1187" y="1291"/>
                  <a:pt x="1187" y="1276"/>
                </a:cubicBezTo>
                <a:lnTo>
                  <a:pt x="1187" y="27"/>
                </a:lnTo>
                <a:cubicBezTo>
                  <a:pt x="1187" y="12"/>
                  <a:pt x="1175" y="0"/>
                  <a:pt x="1160" y="0"/>
                </a:cubicBezTo>
                <a:close/>
                <a:moveTo>
                  <a:pt x="331" y="134"/>
                </a:moveTo>
                <a:cubicBezTo>
                  <a:pt x="331" y="108"/>
                  <a:pt x="352" y="87"/>
                  <a:pt x="378" y="87"/>
                </a:cubicBezTo>
                <a:cubicBezTo>
                  <a:pt x="404" y="87"/>
                  <a:pt x="425" y="108"/>
                  <a:pt x="425" y="134"/>
                </a:cubicBezTo>
                <a:lnTo>
                  <a:pt x="425" y="860"/>
                </a:lnTo>
                <a:cubicBezTo>
                  <a:pt x="425" y="886"/>
                  <a:pt x="404" y="907"/>
                  <a:pt x="378" y="907"/>
                </a:cubicBezTo>
                <a:cubicBezTo>
                  <a:pt x="352" y="907"/>
                  <a:pt x="331" y="886"/>
                  <a:pt x="331" y="860"/>
                </a:cubicBezTo>
                <a:lnTo>
                  <a:pt x="331" y="134"/>
                </a:lnTo>
                <a:close/>
              </a:path>
            </a:pathLst>
          </a:custGeom>
          <a:solidFill>
            <a:schemeClr val="bg1"/>
          </a:solidFill>
          <a:ln>
            <a:noFill/>
          </a:ln>
          <a:effectLst/>
        </p:spPr>
      </p:sp>
      <p:sp>
        <p:nvSpPr>
          <p:cNvPr id="27" name="矩形 26"/>
          <p:cNvSpPr/>
          <p:nvPr/>
        </p:nvSpPr>
        <p:spPr>
          <a:xfrm>
            <a:off x="1259115" y="2186445"/>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28" name="矩形 27"/>
          <p:cNvSpPr/>
          <p:nvPr/>
        </p:nvSpPr>
        <p:spPr>
          <a:xfrm>
            <a:off x="1259115" y="2656151"/>
            <a:ext cx="2485571"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32" name="矩形 31"/>
          <p:cNvSpPr/>
          <p:nvPr/>
        </p:nvSpPr>
        <p:spPr>
          <a:xfrm>
            <a:off x="1259115" y="4104145"/>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34" name="矩形 33"/>
          <p:cNvSpPr/>
          <p:nvPr/>
        </p:nvSpPr>
        <p:spPr>
          <a:xfrm>
            <a:off x="1259115" y="4573851"/>
            <a:ext cx="2485571"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35" name="矩形 34"/>
          <p:cNvSpPr/>
          <p:nvPr/>
        </p:nvSpPr>
        <p:spPr>
          <a:xfrm>
            <a:off x="8548915" y="2186445"/>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37" name="矩形 36"/>
          <p:cNvSpPr/>
          <p:nvPr/>
        </p:nvSpPr>
        <p:spPr>
          <a:xfrm>
            <a:off x="8548915" y="2656151"/>
            <a:ext cx="2485571"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38" name="矩形 37"/>
          <p:cNvSpPr/>
          <p:nvPr/>
        </p:nvSpPr>
        <p:spPr>
          <a:xfrm>
            <a:off x="8548915" y="4104145"/>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39" name="矩形 38"/>
          <p:cNvSpPr/>
          <p:nvPr/>
        </p:nvSpPr>
        <p:spPr>
          <a:xfrm>
            <a:off x="8548915" y="4573851"/>
            <a:ext cx="2485571"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500" fill="hold"/>
                                        <p:tgtEl>
                                          <p:spTgt spid="26"/>
                                        </p:tgtEl>
                                        <p:attrNameLst>
                                          <p:attrName>ppt_w</p:attrName>
                                        </p:attrNameLst>
                                      </p:cBhvr>
                                      <p:tavLst>
                                        <p:tav tm="0">
                                          <p:val>
                                            <p:fltVal val="0"/>
                                          </p:val>
                                        </p:tav>
                                        <p:tav tm="100000">
                                          <p:val>
                                            <p:strVal val="#ppt_w"/>
                                          </p:val>
                                        </p:tav>
                                      </p:tavLst>
                                    </p:anim>
                                    <p:anim calcmode="lin" valueType="num">
                                      <p:cBhvr>
                                        <p:cTn id="25" dur="500" fill="hold"/>
                                        <p:tgtEl>
                                          <p:spTgt spid="26"/>
                                        </p:tgtEl>
                                        <p:attrNameLst>
                                          <p:attrName>ppt_h</p:attrName>
                                        </p:attrNameLst>
                                      </p:cBhvr>
                                      <p:tavLst>
                                        <p:tav tm="0">
                                          <p:val>
                                            <p:fltVal val="0"/>
                                          </p:val>
                                        </p:tav>
                                        <p:tav tm="100000">
                                          <p:val>
                                            <p:strVal val="#ppt_h"/>
                                          </p:val>
                                        </p:tav>
                                      </p:tavLst>
                                    </p:anim>
                                    <p:animEffect transition="in" filter="fade">
                                      <p:cBhvr>
                                        <p:cTn id="26" dur="500"/>
                                        <p:tgtEl>
                                          <p:spTgt spid="26"/>
                                        </p:tgtEl>
                                      </p:cBhvr>
                                    </p:animEffect>
                                  </p:childTnLst>
                                </p:cTn>
                              </p:par>
                              <p:par>
                                <p:cTn id="27" presetID="53" presetClass="entr" presetSubtype="16"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par>
                          <p:cTn id="32" fill="hold">
                            <p:stCondLst>
                              <p:cond delay="500"/>
                            </p:stCondLst>
                            <p:childTnLst>
                              <p:par>
                                <p:cTn id="33" presetID="42"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anim calcmode="lin" valueType="num">
                                      <p:cBhvr>
                                        <p:cTn id="36" dur="1000" fill="hold"/>
                                        <p:tgtEl>
                                          <p:spTgt spid="27"/>
                                        </p:tgtEl>
                                        <p:attrNameLst>
                                          <p:attrName>ppt_x</p:attrName>
                                        </p:attrNameLst>
                                      </p:cBhvr>
                                      <p:tavLst>
                                        <p:tav tm="0">
                                          <p:val>
                                            <p:strVal val="#ppt_x"/>
                                          </p:val>
                                        </p:tav>
                                        <p:tav tm="100000">
                                          <p:val>
                                            <p:strVal val="#ppt_x"/>
                                          </p:val>
                                        </p:tav>
                                      </p:tavLst>
                                    </p:anim>
                                    <p:anim calcmode="lin" valueType="num">
                                      <p:cBhvr>
                                        <p:cTn id="37" dur="1000" fill="hold"/>
                                        <p:tgtEl>
                                          <p:spTgt spid="27"/>
                                        </p:tgtEl>
                                        <p:attrNameLst>
                                          <p:attrName>ppt_y</p:attrName>
                                        </p:attrNameLst>
                                      </p:cBhvr>
                                      <p:tavLst>
                                        <p:tav tm="0">
                                          <p:val>
                                            <p:strVal val="#ppt_y+.1"/>
                                          </p:val>
                                        </p:tav>
                                        <p:tav tm="100000">
                                          <p:val>
                                            <p:strVal val="#ppt_y"/>
                                          </p:val>
                                        </p:tav>
                                      </p:tavLst>
                                    </p:anim>
                                  </p:childTnLst>
                                </p:cTn>
                              </p:par>
                            </p:childTnLst>
                          </p:cTn>
                        </p:par>
                        <p:par>
                          <p:cTn id="38" fill="hold">
                            <p:stCondLst>
                              <p:cond delay="1500"/>
                            </p:stCondLst>
                            <p:childTnLst>
                              <p:par>
                                <p:cTn id="39" presetID="42"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1000"/>
                                        <p:tgtEl>
                                          <p:spTgt spid="28"/>
                                        </p:tgtEl>
                                      </p:cBhvr>
                                    </p:animEffect>
                                    <p:anim calcmode="lin" valueType="num">
                                      <p:cBhvr>
                                        <p:cTn id="42" dur="1000" fill="hold"/>
                                        <p:tgtEl>
                                          <p:spTgt spid="28"/>
                                        </p:tgtEl>
                                        <p:attrNameLst>
                                          <p:attrName>ppt_x</p:attrName>
                                        </p:attrNameLst>
                                      </p:cBhvr>
                                      <p:tavLst>
                                        <p:tav tm="0">
                                          <p:val>
                                            <p:strVal val="#ppt_x"/>
                                          </p:val>
                                        </p:tav>
                                        <p:tav tm="100000">
                                          <p:val>
                                            <p:strVal val="#ppt_x"/>
                                          </p:val>
                                        </p:tav>
                                      </p:tavLst>
                                    </p:anim>
                                    <p:anim calcmode="lin" valueType="num">
                                      <p:cBhvr>
                                        <p:cTn id="43" dur="1000" fill="hold"/>
                                        <p:tgtEl>
                                          <p:spTgt spid="28"/>
                                        </p:tgtEl>
                                        <p:attrNameLst>
                                          <p:attrName>ppt_y</p:attrName>
                                        </p:attrNameLst>
                                      </p:cBhvr>
                                      <p:tavLst>
                                        <p:tav tm="0">
                                          <p:val>
                                            <p:strVal val="#ppt_y+.1"/>
                                          </p:val>
                                        </p:tav>
                                        <p:tav tm="100000">
                                          <p:val>
                                            <p:strVal val="#ppt_y"/>
                                          </p:val>
                                        </p:tav>
                                      </p:tavLst>
                                    </p:anim>
                                  </p:childTnLst>
                                </p:cTn>
                              </p:par>
                            </p:childTnLst>
                          </p:cTn>
                        </p:par>
                        <p:par>
                          <p:cTn id="44" fill="hold">
                            <p:stCondLst>
                              <p:cond delay="2500"/>
                            </p:stCondLst>
                            <p:childTnLst>
                              <p:par>
                                <p:cTn id="45" presetID="42" presetClass="entr" presetSubtype="0"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childTnLst>
                          </p:cTn>
                        </p:par>
                        <p:par>
                          <p:cTn id="50" fill="hold">
                            <p:stCondLst>
                              <p:cond delay="3500"/>
                            </p:stCondLst>
                            <p:childTnLst>
                              <p:par>
                                <p:cTn id="51" presetID="42" presetClass="entr" presetSubtype="0"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1000"/>
                                        <p:tgtEl>
                                          <p:spTgt spid="34"/>
                                        </p:tgtEl>
                                      </p:cBhvr>
                                    </p:animEffect>
                                    <p:anim calcmode="lin" valueType="num">
                                      <p:cBhvr>
                                        <p:cTn id="54" dur="1000" fill="hold"/>
                                        <p:tgtEl>
                                          <p:spTgt spid="34"/>
                                        </p:tgtEl>
                                        <p:attrNameLst>
                                          <p:attrName>ppt_x</p:attrName>
                                        </p:attrNameLst>
                                      </p:cBhvr>
                                      <p:tavLst>
                                        <p:tav tm="0">
                                          <p:val>
                                            <p:strVal val="#ppt_x"/>
                                          </p:val>
                                        </p:tav>
                                        <p:tav tm="100000">
                                          <p:val>
                                            <p:strVal val="#ppt_x"/>
                                          </p:val>
                                        </p:tav>
                                      </p:tavLst>
                                    </p:anim>
                                    <p:anim calcmode="lin" valueType="num">
                                      <p:cBhvr>
                                        <p:cTn id="55" dur="1000" fill="hold"/>
                                        <p:tgtEl>
                                          <p:spTgt spid="34"/>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42" presetClass="entr" presetSubtype="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1000"/>
                                        <p:tgtEl>
                                          <p:spTgt spid="35"/>
                                        </p:tgtEl>
                                      </p:cBhvr>
                                    </p:animEffect>
                                    <p:anim calcmode="lin" valueType="num">
                                      <p:cBhvr>
                                        <p:cTn id="60" dur="1000" fill="hold"/>
                                        <p:tgtEl>
                                          <p:spTgt spid="35"/>
                                        </p:tgtEl>
                                        <p:attrNameLst>
                                          <p:attrName>ppt_x</p:attrName>
                                        </p:attrNameLst>
                                      </p:cBhvr>
                                      <p:tavLst>
                                        <p:tav tm="0">
                                          <p:val>
                                            <p:strVal val="#ppt_x"/>
                                          </p:val>
                                        </p:tav>
                                        <p:tav tm="100000">
                                          <p:val>
                                            <p:strVal val="#ppt_x"/>
                                          </p:val>
                                        </p:tav>
                                      </p:tavLst>
                                    </p:anim>
                                    <p:anim calcmode="lin" valueType="num">
                                      <p:cBhvr>
                                        <p:cTn id="61" dur="1000" fill="hold"/>
                                        <p:tgtEl>
                                          <p:spTgt spid="35"/>
                                        </p:tgtEl>
                                        <p:attrNameLst>
                                          <p:attrName>ppt_y</p:attrName>
                                        </p:attrNameLst>
                                      </p:cBhvr>
                                      <p:tavLst>
                                        <p:tav tm="0">
                                          <p:val>
                                            <p:strVal val="#ppt_y+.1"/>
                                          </p:val>
                                        </p:tav>
                                        <p:tav tm="100000">
                                          <p:val>
                                            <p:strVal val="#ppt_y"/>
                                          </p:val>
                                        </p:tav>
                                      </p:tavLst>
                                    </p:anim>
                                  </p:childTnLst>
                                </p:cTn>
                              </p:par>
                            </p:childTnLst>
                          </p:cTn>
                        </p:par>
                        <p:par>
                          <p:cTn id="62" fill="hold">
                            <p:stCondLst>
                              <p:cond delay="5500"/>
                            </p:stCondLst>
                            <p:childTnLst>
                              <p:par>
                                <p:cTn id="63" presetID="42" presetClass="entr" presetSubtype="0" fill="hold" grpId="0" nodeType="after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1000"/>
                                        <p:tgtEl>
                                          <p:spTgt spid="37"/>
                                        </p:tgtEl>
                                      </p:cBhvr>
                                    </p:animEffect>
                                    <p:anim calcmode="lin" valueType="num">
                                      <p:cBhvr>
                                        <p:cTn id="66" dur="1000" fill="hold"/>
                                        <p:tgtEl>
                                          <p:spTgt spid="37"/>
                                        </p:tgtEl>
                                        <p:attrNameLst>
                                          <p:attrName>ppt_x</p:attrName>
                                        </p:attrNameLst>
                                      </p:cBhvr>
                                      <p:tavLst>
                                        <p:tav tm="0">
                                          <p:val>
                                            <p:strVal val="#ppt_x"/>
                                          </p:val>
                                        </p:tav>
                                        <p:tav tm="100000">
                                          <p:val>
                                            <p:strVal val="#ppt_x"/>
                                          </p:val>
                                        </p:tav>
                                      </p:tavLst>
                                    </p:anim>
                                    <p:anim calcmode="lin" valueType="num">
                                      <p:cBhvr>
                                        <p:cTn id="67" dur="1000" fill="hold"/>
                                        <p:tgtEl>
                                          <p:spTgt spid="37"/>
                                        </p:tgtEl>
                                        <p:attrNameLst>
                                          <p:attrName>ppt_y</p:attrName>
                                        </p:attrNameLst>
                                      </p:cBhvr>
                                      <p:tavLst>
                                        <p:tav tm="0">
                                          <p:val>
                                            <p:strVal val="#ppt_y+.1"/>
                                          </p:val>
                                        </p:tav>
                                        <p:tav tm="100000">
                                          <p:val>
                                            <p:strVal val="#ppt_y"/>
                                          </p:val>
                                        </p:tav>
                                      </p:tavLst>
                                    </p:anim>
                                  </p:childTnLst>
                                </p:cTn>
                              </p:par>
                            </p:childTnLst>
                          </p:cTn>
                        </p:par>
                        <p:par>
                          <p:cTn id="68" fill="hold">
                            <p:stCondLst>
                              <p:cond delay="6500"/>
                            </p:stCondLst>
                            <p:childTnLst>
                              <p:par>
                                <p:cTn id="69" presetID="42" presetClass="entr" presetSubtype="0" fill="hold" grpId="0" nodeType="after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1000"/>
                                        <p:tgtEl>
                                          <p:spTgt spid="38"/>
                                        </p:tgtEl>
                                      </p:cBhvr>
                                    </p:animEffect>
                                    <p:anim calcmode="lin" valueType="num">
                                      <p:cBhvr>
                                        <p:cTn id="72" dur="1000" fill="hold"/>
                                        <p:tgtEl>
                                          <p:spTgt spid="38"/>
                                        </p:tgtEl>
                                        <p:attrNameLst>
                                          <p:attrName>ppt_x</p:attrName>
                                        </p:attrNameLst>
                                      </p:cBhvr>
                                      <p:tavLst>
                                        <p:tav tm="0">
                                          <p:val>
                                            <p:strVal val="#ppt_x"/>
                                          </p:val>
                                        </p:tav>
                                        <p:tav tm="100000">
                                          <p:val>
                                            <p:strVal val="#ppt_x"/>
                                          </p:val>
                                        </p:tav>
                                      </p:tavLst>
                                    </p:anim>
                                    <p:anim calcmode="lin" valueType="num">
                                      <p:cBhvr>
                                        <p:cTn id="73" dur="1000" fill="hold"/>
                                        <p:tgtEl>
                                          <p:spTgt spid="38"/>
                                        </p:tgtEl>
                                        <p:attrNameLst>
                                          <p:attrName>ppt_y</p:attrName>
                                        </p:attrNameLst>
                                      </p:cBhvr>
                                      <p:tavLst>
                                        <p:tav tm="0">
                                          <p:val>
                                            <p:strVal val="#ppt_y+.1"/>
                                          </p:val>
                                        </p:tav>
                                        <p:tav tm="100000">
                                          <p:val>
                                            <p:strVal val="#ppt_y"/>
                                          </p:val>
                                        </p:tav>
                                      </p:tavLst>
                                    </p:anim>
                                  </p:childTnLst>
                                </p:cTn>
                              </p:par>
                            </p:childTnLst>
                          </p:cTn>
                        </p:par>
                        <p:par>
                          <p:cTn id="74" fill="hold">
                            <p:stCondLst>
                              <p:cond delay="7500"/>
                            </p:stCondLst>
                            <p:childTnLst>
                              <p:par>
                                <p:cTn id="75" presetID="42" presetClass="entr" presetSubtype="0" fill="hold" grpId="0" nodeType="after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1000"/>
                                        <p:tgtEl>
                                          <p:spTgt spid="39"/>
                                        </p:tgtEl>
                                      </p:cBhvr>
                                    </p:animEffect>
                                    <p:anim calcmode="lin" valueType="num">
                                      <p:cBhvr>
                                        <p:cTn id="78" dur="1000" fill="hold"/>
                                        <p:tgtEl>
                                          <p:spTgt spid="39"/>
                                        </p:tgtEl>
                                        <p:attrNameLst>
                                          <p:attrName>ppt_x</p:attrName>
                                        </p:attrNameLst>
                                      </p:cBhvr>
                                      <p:tavLst>
                                        <p:tav tm="0">
                                          <p:val>
                                            <p:strVal val="#ppt_x"/>
                                          </p:val>
                                        </p:tav>
                                        <p:tav tm="100000">
                                          <p:val>
                                            <p:strVal val="#ppt_x"/>
                                          </p:val>
                                        </p:tav>
                                      </p:tavLst>
                                    </p:anim>
                                    <p:anim calcmode="lin" valueType="num">
                                      <p:cBhvr>
                                        <p:cTn id="7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27" grpId="0"/>
      <p:bldP spid="28" grpId="0"/>
      <p:bldP spid="32" grpId="0"/>
      <p:bldP spid="34" grpId="0"/>
      <p:bldP spid="35" grpId="0"/>
      <p:bldP spid="37" grpId="0"/>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实验验证</a:t>
            </a:r>
            <a:endParaRPr lang="zh-CN" altLang="en-US" sz="4000" spc="600" dirty="0">
              <a:solidFill>
                <a:srgbClr val="4C678E"/>
              </a:solidFill>
              <a:latin typeface="思源宋体 Heavy" panose="02020900000000000000" pitchFamily="18" charset="-122"/>
              <a:ea typeface="思源宋体 Heavy" panose="02020900000000000000" pitchFamily="18" charset="-122"/>
            </a:endParaRP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23" name="矩形: 圆角 22"/>
          <p:cNvSpPr/>
          <p:nvPr/>
        </p:nvSpPr>
        <p:spPr>
          <a:xfrm>
            <a:off x="725714" y="3371822"/>
            <a:ext cx="10740572" cy="2562866"/>
          </a:xfrm>
          <a:prstGeom prst="roundRect">
            <a:avLst>
              <a:gd name="adj" fmla="val 7411"/>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p:nvPr/>
        </p:nvCxnSpPr>
        <p:spPr>
          <a:xfrm>
            <a:off x="3563526" y="3880244"/>
            <a:ext cx="0" cy="1546022"/>
          </a:xfrm>
          <a:prstGeom prst="line">
            <a:avLst/>
          </a:prstGeom>
          <a:ln>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096000" y="3880244"/>
            <a:ext cx="0" cy="1546022"/>
          </a:xfrm>
          <a:prstGeom prst="line">
            <a:avLst/>
          </a:prstGeom>
          <a:ln>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628474" y="3880244"/>
            <a:ext cx="0" cy="1546022"/>
          </a:xfrm>
          <a:prstGeom prst="line">
            <a:avLst/>
          </a:prstGeom>
          <a:ln>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433501" y="4014671"/>
            <a:ext cx="1727576" cy="1531317"/>
          </a:xfrm>
          <a:prstGeom prst="rect">
            <a:avLst/>
          </a:prstGeom>
          <a:noFill/>
        </p:spPr>
        <p:txBody>
          <a:bodyPr wrap="square" rtlCol="0">
            <a:spAutoFit/>
          </a:bodyPr>
          <a:lstStyle/>
          <a:p>
            <a:pPr algn="just" hangingPunct="0">
              <a:lnSpc>
                <a:spcPct val="150000"/>
              </a:lnSpc>
            </a:pPr>
            <a:r>
              <a:rPr lang="zh-CN" altLang="en-US" sz="1600" dirty="0">
                <a:solidFill>
                  <a:schemeClr val="bg1"/>
                </a:solidFill>
                <a:latin typeface="思源黑体 CN Light" panose="020B0300000000000000" pitchFamily="34" charset="-122"/>
                <a:ea typeface="思源黑体 CN Light" panose="020B0300000000000000" pitchFamily="34" charset="-122"/>
                <a:cs typeface="+mn-ea"/>
                <a:sym typeface="+mn-lt"/>
              </a:rPr>
              <a:t>输入您的文本文字，更改文字的颜色或者大小属性。</a:t>
            </a:r>
            <a:endParaRPr lang="zh-CN" altLang="en-US" sz="1600" dirty="0">
              <a:solidFill>
                <a:schemeClr val="bg1"/>
              </a:solidFill>
              <a:latin typeface="思源黑体 CN Light" panose="020B0300000000000000" pitchFamily="34" charset="-122"/>
              <a:ea typeface="思源黑体 CN Light" panose="020B0300000000000000" pitchFamily="34" charset="-122"/>
              <a:cs typeface="+mn-ea"/>
              <a:sym typeface="+mn-lt"/>
            </a:endParaRPr>
          </a:p>
        </p:txBody>
      </p:sp>
      <p:sp>
        <p:nvSpPr>
          <p:cNvPr id="28" name="文本框 27"/>
          <p:cNvSpPr txBox="1"/>
          <p:nvPr/>
        </p:nvSpPr>
        <p:spPr>
          <a:xfrm>
            <a:off x="3965975" y="4014671"/>
            <a:ext cx="1727576" cy="1531317"/>
          </a:xfrm>
          <a:prstGeom prst="rect">
            <a:avLst/>
          </a:prstGeom>
          <a:noFill/>
        </p:spPr>
        <p:txBody>
          <a:bodyPr wrap="square" rtlCol="0">
            <a:spAutoFit/>
          </a:bodyPr>
          <a:lstStyle/>
          <a:p>
            <a:pPr algn="just" hangingPunct="0">
              <a:lnSpc>
                <a:spcPct val="150000"/>
              </a:lnSpc>
            </a:pPr>
            <a:r>
              <a:rPr lang="zh-CN" altLang="en-US" sz="1600" dirty="0">
                <a:solidFill>
                  <a:schemeClr val="bg1"/>
                </a:solidFill>
                <a:latin typeface="思源黑体 CN Light" panose="020B0300000000000000" pitchFamily="34" charset="-122"/>
                <a:ea typeface="思源黑体 CN Light" panose="020B0300000000000000" pitchFamily="34" charset="-122"/>
                <a:cs typeface="+mn-ea"/>
                <a:sym typeface="+mn-lt"/>
              </a:rPr>
              <a:t>输入您的文本文字，更改文字的颜色或者大小属性。</a:t>
            </a:r>
            <a:endParaRPr lang="zh-CN" altLang="en-US" sz="1600" dirty="0">
              <a:solidFill>
                <a:schemeClr val="bg1"/>
              </a:solidFill>
              <a:latin typeface="思源黑体 CN Light" panose="020B0300000000000000" pitchFamily="34" charset="-122"/>
              <a:ea typeface="思源黑体 CN Light" panose="020B0300000000000000" pitchFamily="34" charset="-122"/>
              <a:cs typeface="+mn-ea"/>
              <a:sym typeface="+mn-lt"/>
            </a:endParaRPr>
          </a:p>
        </p:txBody>
      </p:sp>
      <p:sp>
        <p:nvSpPr>
          <p:cNvPr id="29" name="文本框 28"/>
          <p:cNvSpPr txBox="1"/>
          <p:nvPr/>
        </p:nvSpPr>
        <p:spPr>
          <a:xfrm>
            <a:off x="9030923" y="4014671"/>
            <a:ext cx="1727576" cy="1161985"/>
          </a:xfrm>
          <a:prstGeom prst="rect">
            <a:avLst/>
          </a:prstGeom>
          <a:noFill/>
        </p:spPr>
        <p:txBody>
          <a:bodyPr wrap="square" rtlCol="0">
            <a:spAutoFit/>
          </a:bodyPr>
          <a:lstStyle/>
          <a:p>
            <a:pPr algn="just" hangingPunct="0">
              <a:lnSpc>
                <a:spcPct val="150000"/>
              </a:lnSpc>
            </a:pPr>
            <a:r>
              <a:rPr lang="zh-CN" altLang="en-US" sz="1600" dirty="0">
                <a:solidFill>
                  <a:schemeClr val="bg1"/>
                </a:solidFill>
                <a:latin typeface="思源黑体 CN Light" panose="020B0300000000000000" pitchFamily="34" charset="-122"/>
                <a:ea typeface="思源黑体 CN Light" panose="020B0300000000000000" pitchFamily="34" charset="-122"/>
                <a:cs typeface="+mn-ea"/>
                <a:sym typeface="+mn-lt"/>
              </a:rPr>
              <a:t>您的文本文字，更改文字的颜色或者大小属性。</a:t>
            </a:r>
            <a:endParaRPr lang="zh-CN" altLang="en-US" sz="1600" dirty="0">
              <a:solidFill>
                <a:schemeClr val="bg1"/>
              </a:solidFill>
              <a:latin typeface="思源黑体 CN Light" panose="020B0300000000000000" pitchFamily="34" charset="-122"/>
              <a:ea typeface="思源黑体 CN Light" panose="020B0300000000000000" pitchFamily="34" charset="-122"/>
              <a:cs typeface="+mn-ea"/>
              <a:sym typeface="+mn-lt"/>
            </a:endParaRPr>
          </a:p>
        </p:txBody>
      </p:sp>
      <p:sp>
        <p:nvSpPr>
          <p:cNvPr id="30" name="文本框 29"/>
          <p:cNvSpPr txBox="1"/>
          <p:nvPr/>
        </p:nvSpPr>
        <p:spPr>
          <a:xfrm>
            <a:off x="6498449" y="4014671"/>
            <a:ext cx="1727576" cy="1531317"/>
          </a:xfrm>
          <a:prstGeom prst="rect">
            <a:avLst/>
          </a:prstGeom>
          <a:noFill/>
        </p:spPr>
        <p:txBody>
          <a:bodyPr wrap="square" rtlCol="0">
            <a:spAutoFit/>
          </a:bodyPr>
          <a:lstStyle/>
          <a:p>
            <a:pPr algn="just" hangingPunct="0">
              <a:lnSpc>
                <a:spcPct val="150000"/>
              </a:lnSpc>
            </a:pPr>
            <a:r>
              <a:rPr lang="zh-CN" altLang="en-US" sz="1600" dirty="0">
                <a:solidFill>
                  <a:schemeClr val="bg1"/>
                </a:solidFill>
                <a:latin typeface="思源黑体 CN Light" panose="020B0300000000000000" pitchFamily="34" charset="-122"/>
                <a:ea typeface="思源黑体 CN Light" panose="020B0300000000000000" pitchFamily="34" charset="-122"/>
                <a:cs typeface="+mn-ea"/>
                <a:sym typeface="+mn-lt"/>
              </a:rPr>
              <a:t>鼠标点击这里，输更改文字的颜色或者大小属性。</a:t>
            </a:r>
            <a:endParaRPr lang="zh-CN" altLang="en-US" sz="1600" dirty="0">
              <a:solidFill>
                <a:schemeClr val="bg1"/>
              </a:solidFill>
              <a:latin typeface="思源黑体 CN Light" panose="020B0300000000000000" pitchFamily="34" charset="-122"/>
              <a:ea typeface="思源黑体 CN Light" panose="020B0300000000000000" pitchFamily="34" charset="-122"/>
              <a:cs typeface="+mn-ea"/>
              <a:sym typeface="+mn-lt"/>
            </a:endParaRPr>
          </a:p>
        </p:txBody>
      </p:sp>
      <p:sp>
        <p:nvSpPr>
          <p:cNvPr id="31" name="矩形: 圆角 30"/>
          <p:cNvSpPr/>
          <p:nvPr/>
        </p:nvSpPr>
        <p:spPr>
          <a:xfrm>
            <a:off x="5080000" y="3091544"/>
            <a:ext cx="2032000" cy="567878"/>
          </a:xfrm>
          <a:prstGeom prst="roundRect">
            <a:avLst>
              <a:gd name="adj" fmla="val 50000"/>
            </a:avLst>
          </a:prstGeom>
          <a:gradFill flip="none" rotWithShape="1">
            <a:gsLst>
              <a:gs pos="0">
                <a:srgbClr val="4C678E"/>
              </a:gs>
              <a:gs pos="100000">
                <a:srgbClr val="4C678E">
                  <a:alpha val="97000"/>
                </a:srgbClr>
              </a:gs>
            </a:gsLst>
            <a:lin ang="5400000" scaled="1"/>
            <a:tileRect/>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汉仪铁线黑-65简" panose="00020600040101010101" pitchFamily="18" charset="-122"/>
                <a:ea typeface="汉仪铁线黑-65简" panose="00020600040101010101" pitchFamily="18" charset="-122"/>
              </a:rPr>
              <a:t>实验验证</a:t>
            </a:r>
            <a:endParaRPr lang="zh-CN" altLang="en-US" sz="2000" b="1" dirty="0">
              <a:latin typeface="汉仪铁线黑-65简" panose="00020600040101010101" pitchFamily="18" charset="-122"/>
              <a:ea typeface="汉仪铁线黑-65简" panose="00020600040101010101" pitchFamily="18" charset="-122"/>
            </a:endParaRPr>
          </a:p>
        </p:txBody>
      </p:sp>
      <p:grpSp>
        <p:nvGrpSpPr>
          <p:cNvPr id="13" name="组合 12"/>
          <p:cNvGrpSpPr/>
          <p:nvPr/>
        </p:nvGrpSpPr>
        <p:grpSpPr>
          <a:xfrm>
            <a:off x="1250598" y="1942115"/>
            <a:ext cx="9627557" cy="966248"/>
            <a:chOff x="1250598" y="2107215"/>
            <a:chExt cx="9627557" cy="966248"/>
          </a:xfrm>
        </p:grpSpPr>
        <p:sp>
          <p:nvSpPr>
            <p:cNvPr id="14" name="椭圆 13"/>
            <p:cNvSpPr/>
            <p:nvPr/>
          </p:nvSpPr>
          <p:spPr>
            <a:xfrm rot="3190635" flipV="1">
              <a:off x="1250598" y="2107215"/>
              <a:ext cx="966248" cy="966248"/>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sp>
          <p:nvSpPr>
            <p:cNvPr id="15" name="椭圆 14"/>
            <p:cNvSpPr/>
            <p:nvPr/>
          </p:nvSpPr>
          <p:spPr>
            <a:xfrm rot="3190635" flipV="1">
              <a:off x="4137701" y="2107215"/>
              <a:ext cx="966248" cy="966248"/>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sp>
          <p:nvSpPr>
            <p:cNvPr id="16" name="椭圆 15"/>
            <p:cNvSpPr/>
            <p:nvPr/>
          </p:nvSpPr>
          <p:spPr>
            <a:xfrm rot="3190635" flipV="1">
              <a:off x="7024804" y="2107215"/>
              <a:ext cx="966248" cy="966248"/>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sp>
          <p:nvSpPr>
            <p:cNvPr id="18" name="椭圆 17"/>
            <p:cNvSpPr/>
            <p:nvPr/>
          </p:nvSpPr>
          <p:spPr>
            <a:xfrm rot="3190635" flipV="1">
              <a:off x="9911907" y="2107215"/>
              <a:ext cx="966248" cy="966248"/>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ym typeface="+mn-lt"/>
              </a:endParaRPr>
            </a:p>
          </p:txBody>
        </p:sp>
        <p:sp>
          <p:nvSpPr>
            <p:cNvPr id="19" name="book-closed-tool_59175"/>
            <p:cNvSpPr>
              <a:spLocks noChangeAspect="1"/>
            </p:cNvSpPr>
            <p:nvPr/>
          </p:nvSpPr>
          <p:spPr bwMode="auto">
            <a:xfrm>
              <a:off x="10184667" y="2359741"/>
              <a:ext cx="420728" cy="461196"/>
            </a:xfrm>
            <a:custGeom>
              <a:avLst/>
              <a:gdLst>
                <a:gd name="T0" fmla="*/ 1160 w 1187"/>
                <a:gd name="T1" fmla="*/ 0 h 1303"/>
                <a:gd name="T2" fmla="*/ 1098 w 1187"/>
                <a:gd name="T3" fmla="*/ 0 h 1303"/>
                <a:gd name="T4" fmla="*/ 1071 w 1187"/>
                <a:gd name="T5" fmla="*/ 27 h 1303"/>
                <a:gd name="T6" fmla="*/ 1071 w 1187"/>
                <a:gd name="T7" fmla="*/ 1187 h 1303"/>
                <a:gd name="T8" fmla="*/ 342 w 1187"/>
                <a:gd name="T9" fmla="*/ 1187 h 1303"/>
                <a:gd name="T10" fmla="*/ 246 w 1187"/>
                <a:gd name="T11" fmla="*/ 1091 h 1303"/>
                <a:gd name="T12" fmla="*/ 342 w 1187"/>
                <a:gd name="T13" fmla="*/ 994 h 1303"/>
                <a:gd name="T14" fmla="*/ 911 w 1187"/>
                <a:gd name="T15" fmla="*/ 994 h 1303"/>
                <a:gd name="T16" fmla="*/ 938 w 1187"/>
                <a:gd name="T17" fmla="*/ 968 h 1303"/>
                <a:gd name="T18" fmla="*/ 938 w 1187"/>
                <a:gd name="T19" fmla="*/ 27 h 1303"/>
                <a:gd name="T20" fmla="*/ 911 w 1187"/>
                <a:gd name="T21" fmla="*/ 0 h 1303"/>
                <a:gd name="T22" fmla="*/ 306 w 1187"/>
                <a:gd name="T23" fmla="*/ 0 h 1303"/>
                <a:gd name="T24" fmla="*/ 0 w 1187"/>
                <a:gd name="T25" fmla="*/ 306 h 1303"/>
                <a:gd name="T26" fmla="*/ 0 w 1187"/>
                <a:gd name="T27" fmla="*/ 996 h 1303"/>
                <a:gd name="T28" fmla="*/ 307 w 1187"/>
                <a:gd name="T29" fmla="*/ 1303 h 1303"/>
                <a:gd name="T30" fmla="*/ 1160 w 1187"/>
                <a:gd name="T31" fmla="*/ 1303 h 1303"/>
                <a:gd name="T32" fmla="*/ 1187 w 1187"/>
                <a:gd name="T33" fmla="*/ 1276 h 1303"/>
                <a:gd name="T34" fmla="*/ 1187 w 1187"/>
                <a:gd name="T35" fmla="*/ 27 h 1303"/>
                <a:gd name="T36" fmla="*/ 1160 w 1187"/>
                <a:gd name="T37" fmla="*/ 0 h 1303"/>
                <a:gd name="T38" fmla="*/ 331 w 1187"/>
                <a:gd name="T39" fmla="*/ 134 h 1303"/>
                <a:gd name="T40" fmla="*/ 378 w 1187"/>
                <a:gd name="T41" fmla="*/ 87 h 1303"/>
                <a:gd name="T42" fmla="*/ 425 w 1187"/>
                <a:gd name="T43" fmla="*/ 134 h 1303"/>
                <a:gd name="T44" fmla="*/ 425 w 1187"/>
                <a:gd name="T45" fmla="*/ 860 h 1303"/>
                <a:gd name="T46" fmla="*/ 378 w 1187"/>
                <a:gd name="T47" fmla="*/ 907 h 1303"/>
                <a:gd name="T48" fmla="*/ 331 w 1187"/>
                <a:gd name="T49" fmla="*/ 860 h 1303"/>
                <a:gd name="T50" fmla="*/ 331 w 1187"/>
                <a:gd name="T51" fmla="*/ 134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7" h="1303">
                  <a:moveTo>
                    <a:pt x="1160" y="0"/>
                  </a:moveTo>
                  <a:lnTo>
                    <a:pt x="1098" y="0"/>
                  </a:lnTo>
                  <a:cubicBezTo>
                    <a:pt x="1083" y="0"/>
                    <a:pt x="1071" y="12"/>
                    <a:pt x="1071" y="27"/>
                  </a:cubicBezTo>
                  <a:lnTo>
                    <a:pt x="1071" y="1187"/>
                  </a:lnTo>
                  <a:lnTo>
                    <a:pt x="342" y="1187"/>
                  </a:lnTo>
                  <a:cubicBezTo>
                    <a:pt x="289" y="1187"/>
                    <a:pt x="246" y="1144"/>
                    <a:pt x="246" y="1091"/>
                  </a:cubicBezTo>
                  <a:cubicBezTo>
                    <a:pt x="246" y="1037"/>
                    <a:pt x="289" y="994"/>
                    <a:pt x="342" y="994"/>
                  </a:cubicBezTo>
                  <a:lnTo>
                    <a:pt x="911" y="994"/>
                  </a:lnTo>
                  <a:cubicBezTo>
                    <a:pt x="926" y="994"/>
                    <a:pt x="938" y="982"/>
                    <a:pt x="938" y="968"/>
                  </a:cubicBezTo>
                  <a:lnTo>
                    <a:pt x="938" y="27"/>
                  </a:lnTo>
                  <a:cubicBezTo>
                    <a:pt x="938" y="12"/>
                    <a:pt x="926" y="0"/>
                    <a:pt x="911" y="0"/>
                  </a:cubicBezTo>
                  <a:lnTo>
                    <a:pt x="306" y="0"/>
                  </a:lnTo>
                  <a:cubicBezTo>
                    <a:pt x="138" y="0"/>
                    <a:pt x="0" y="137"/>
                    <a:pt x="0" y="306"/>
                  </a:cubicBezTo>
                  <a:lnTo>
                    <a:pt x="0" y="996"/>
                  </a:lnTo>
                  <a:cubicBezTo>
                    <a:pt x="0" y="1165"/>
                    <a:pt x="138" y="1303"/>
                    <a:pt x="307" y="1303"/>
                  </a:cubicBezTo>
                  <a:lnTo>
                    <a:pt x="1160" y="1303"/>
                  </a:lnTo>
                  <a:cubicBezTo>
                    <a:pt x="1175" y="1303"/>
                    <a:pt x="1187" y="1291"/>
                    <a:pt x="1187" y="1276"/>
                  </a:cubicBezTo>
                  <a:lnTo>
                    <a:pt x="1187" y="27"/>
                  </a:lnTo>
                  <a:cubicBezTo>
                    <a:pt x="1187" y="12"/>
                    <a:pt x="1175" y="0"/>
                    <a:pt x="1160" y="0"/>
                  </a:cubicBezTo>
                  <a:close/>
                  <a:moveTo>
                    <a:pt x="331" y="134"/>
                  </a:moveTo>
                  <a:cubicBezTo>
                    <a:pt x="331" y="108"/>
                    <a:pt x="352" y="87"/>
                    <a:pt x="378" y="87"/>
                  </a:cubicBezTo>
                  <a:cubicBezTo>
                    <a:pt x="404" y="87"/>
                    <a:pt x="425" y="108"/>
                    <a:pt x="425" y="134"/>
                  </a:cubicBezTo>
                  <a:lnTo>
                    <a:pt x="425" y="860"/>
                  </a:lnTo>
                  <a:cubicBezTo>
                    <a:pt x="425" y="886"/>
                    <a:pt x="404" y="907"/>
                    <a:pt x="378" y="907"/>
                  </a:cubicBezTo>
                  <a:cubicBezTo>
                    <a:pt x="352" y="907"/>
                    <a:pt x="331" y="886"/>
                    <a:pt x="331" y="860"/>
                  </a:cubicBezTo>
                  <a:lnTo>
                    <a:pt x="331" y="134"/>
                  </a:lnTo>
                  <a:close/>
                </a:path>
              </a:pathLst>
            </a:custGeom>
            <a:solidFill>
              <a:schemeClr val="bg1"/>
            </a:solidFill>
            <a:ln>
              <a:noFill/>
            </a:ln>
            <a:effectLst/>
          </p:spPr>
        </p:sp>
        <p:sp>
          <p:nvSpPr>
            <p:cNvPr id="20" name="bar-stats_84219"/>
            <p:cNvSpPr>
              <a:spLocks noChangeAspect="1"/>
            </p:cNvSpPr>
            <p:nvPr/>
          </p:nvSpPr>
          <p:spPr bwMode="auto">
            <a:xfrm>
              <a:off x="7277331" y="2383302"/>
              <a:ext cx="461194" cy="414076"/>
            </a:xfrm>
            <a:custGeom>
              <a:avLst/>
              <a:gdLst>
                <a:gd name="T0" fmla="*/ 6113 w 6561"/>
                <a:gd name="T1" fmla="*/ 5006 h 5901"/>
                <a:gd name="T2" fmla="*/ 5890 w 6561"/>
                <a:gd name="T3" fmla="*/ 5006 h 5901"/>
                <a:gd name="T4" fmla="*/ 5890 w 6561"/>
                <a:gd name="T5" fmla="*/ 349 h 5901"/>
                <a:gd name="T6" fmla="*/ 5540 w 6561"/>
                <a:gd name="T7" fmla="*/ 0 h 5901"/>
                <a:gd name="T8" fmla="*/ 4804 w 6561"/>
                <a:gd name="T9" fmla="*/ 0 h 5901"/>
                <a:gd name="T10" fmla="*/ 4454 w 6561"/>
                <a:gd name="T11" fmla="*/ 349 h 5901"/>
                <a:gd name="T12" fmla="*/ 4454 w 6561"/>
                <a:gd name="T13" fmla="*/ 5006 h 5901"/>
                <a:gd name="T14" fmla="*/ 4008 w 6561"/>
                <a:gd name="T15" fmla="*/ 5006 h 5901"/>
                <a:gd name="T16" fmla="*/ 4008 w 6561"/>
                <a:gd name="T17" fmla="*/ 1580 h 5901"/>
                <a:gd name="T18" fmla="*/ 3658 w 6561"/>
                <a:gd name="T19" fmla="*/ 1230 h 5901"/>
                <a:gd name="T20" fmla="*/ 2923 w 6561"/>
                <a:gd name="T21" fmla="*/ 1230 h 5901"/>
                <a:gd name="T22" fmla="*/ 2573 w 6561"/>
                <a:gd name="T23" fmla="*/ 1580 h 5901"/>
                <a:gd name="T24" fmla="*/ 2573 w 6561"/>
                <a:gd name="T25" fmla="*/ 5006 h 5901"/>
                <a:gd name="T26" fmla="*/ 2236 w 6561"/>
                <a:gd name="T27" fmla="*/ 5006 h 5901"/>
                <a:gd name="T28" fmla="*/ 2236 w 6561"/>
                <a:gd name="T29" fmla="*/ 3502 h 5901"/>
                <a:gd name="T30" fmla="*/ 1887 w 6561"/>
                <a:gd name="T31" fmla="*/ 3152 h 5901"/>
                <a:gd name="T32" fmla="*/ 1151 w 6561"/>
                <a:gd name="T33" fmla="*/ 3152 h 5901"/>
                <a:gd name="T34" fmla="*/ 801 w 6561"/>
                <a:gd name="T35" fmla="*/ 3502 h 5901"/>
                <a:gd name="T36" fmla="*/ 801 w 6561"/>
                <a:gd name="T37" fmla="*/ 5006 h 5901"/>
                <a:gd name="T38" fmla="*/ 448 w 6561"/>
                <a:gd name="T39" fmla="*/ 5006 h 5901"/>
                <a:gd name="T40" fmla="*/ 0 w 6561"/>
                <a:gd name="T41" fmla="*/ 5454 h 5901"/>
                <a:gd name="T42" fmla="*/ 448 w 6561"/>
                <a:gd name="T43" fmla="*/ 5901 h 5901"/>
                <a:gd name="T44" fmla="*/ 6113 w 6561"/>
                <a:gd name="T45" fmla="*/ 5901 h 5901"/>
                <a:gd name="T46" fmla="*/ 6561 w 6561"/>
                <a:gd name="T47" fmla="*/ 5454 h 5901"/>
                <a:gd name="T48" fmla="*/ 6113 w 6561"/>
                <a:gd name="T49" fmla="*/ 5006 h 5901"/>
                <a:gd name="T50" fmla="*/ 3021 w 6561"/>
                <a:gd name="T51" fmla="*/ 1678 h 5901"/>
                <a:gd name="T52" fmla="*/ 3561 w 6561"/>
                <a:gd name="T53" fmla="*/ 1678 h 5901"/>
                <a:gd name="T54" fmla="*/ 3561 w 6561"/>
                <a:gd name="T55" fmla="*/ 5006 h 5901"/>
                <a:gd name="T56" fmla="*/ 3021 w 6561"/>
                <a:gd name="T57" fmla="*/ 5006 h 5901"/>
                <a:gd name="T58" fmla="*/ 3021 w 6561"/>
                <a:gd name="T59" fmla="*/ 1678 h 5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61" h="5901">
                  <a:moveTo>
                    <a:pt x="6113" y="5006"/>
                  </a:moveTo>
                  <a:lnTo>
                    <a:pt x="5890" y="5006"/>
                  </a:lnTo>
                  <a:lnTo>
                    <a:pt x="5890" y="349"/>
                  </a:lnTo>
                  <a:cubicBezTo>
                    <a:pt x="5890" y="156"/>
                    <a:pt x="5733" y="0"/>
                    <a:pt x="5540" y="0"/>
                  </a:cubicBezTo>
                  <a:lnTo>
                    <a:pt x="4804" y="0"/>
                  </a:lnTo>
                  <a:cubicBezTo>
                    <a:pt x="4611" y="0"/>
                    <a:pt x="4454" y="156"/>
                    <a:pt x="4454" y="349"/>
                  </a:cubicBezTo>
                  <a:lnTo>
                    <a:pt x="4454" y="5006"/>
                  </a:lnTo>
                  <a:lnTo>
                    <a:pt x="4008" y="5006"/>
                  </a:lnTo>
                  <a:lnTo>
                    <a:pt x="4008" y="1580"/>
                  </a:lnTo>
                  <a:cubicBezTo>
                    <a:pt x="4008" y="1387"/>
                    <a:pt x="3852" y="1230"/>
                    <a:pt x="3658" y="1230"/>
                  </a:cubicBezTo>
                  <a:lnTo>
                    <a:pt x="2923" y="1230"/>
                  </a:lnTo>
                  <a:cubicBezTo>
                    <a:pt x="2730" y="1230"/>
                    <a:pt x="2573" y="1387"/>
                    <a:pt x="2573" y="1580"/>
                  </a:cubicBezTo>
                  <a:lnTo>
                    <a:pt x="2573" y="5006"/>
                  </a:lnTo>
                  <a:lnTo>
                    <a:pt x="2236" y="5006"/>
                  </a:lnTo>
                  <a:lnTo>
                    <a:pt x="2236" y="3502"/>
                  </a:lnTo>
                  <a:cubicBezTo>
                    <a:pt x="2236" y="3309"/>
                    <a:pt x="2080" y="3152"/>
                    <a:pt x="1887" y="3152"/>
                  </a:cubicBezTo>
                  <a:lnTo>
                    <a:pt x="1151" y="3152"/>
                  </a:lnTo>
                  <a:cubicBezTo>
                    <a:pt x="958" y="3152"/>
                    <a:pt x="801" y="3309"/>
                    <a:pt x="801" y="3502"/>
                  </a:cubicBezTo>
                  <a:lnTo>
                    <a:pt x="801" y="5006"/>
                  </a:lnTo>
                  <a:lnTo>
                    <a:pt x="448" y="5006"/>
                  </a:lnTo>
                  <a:cubicBezTo>
                    <a:pt x="200" y="5006"/>
                    <a:pt x="0" y="5207"/>
                    <a:pt x="0" y="5454"/>
                  </a:cubicBezTo>
                  <a:cubicBezTo>
                    <a:pt x="0" y="5701"/>
                    <a:pt x="200" y="5901"/>
                    <a:pt x="448" y="5901"/>
                  </a:cubicBezTo>
                  <a:lnTo>
                    <a:pt x="6113" y="5901"/>
                  </a:lnTo>
                  <a:cubicBezTo>
                    <a:pt x="6360" y="5901"/>
                    <a:pt x="6561" y="5701"/>
                    <a:pt x="6561" y="5454"/>
                  </a:cubicBezTo>
                  <a:cubicBezTo>
                    <a:pt x="6561" y="5207"/>
                    <a:pt x="6360" y="5006"/>
                    <a:pt x="6113" y="5006"/>
                  </a:cubicBezTo>
                  <a:close/>
                  <a:moveTo>
                    <a:pt x="3021" y="1678"/>
                  </a:moveTo>
                  <a:lnTo>
                    <a:pt x="3561" y="1678"/>
                  </a:lnTo>
                  <a:lnTo>
                    <a:pt x="3561" y="5006"/>
                  </a:lnTo>
                  <a:lnTo>
                    <a:pt x="3021" y="5006"/>
                  </a:lnTo>
                  <a:lnTo>
                    <a:pt x="3021" y="1678"/>
                  </a:lnTo>
                  <a:close/>
                </a:path>
              </a:pathLst>
            </a:custGeom>
            <a:solidFill>
              <a:schemeClr val="bg1"/>
            </a:solidFill>
            <a:ln>
              <a:noFill/>
            </a:ln>
            <a:effectLst/>
          </p:spPr>
        </p:sp>
        <p:sp>
          <p:nvSpPr>
            <p:cNvPr id="21" name="blocked-folder_70725"/>
            <p:cNvSpPr>
              <a:spLocks noChangeAspect="1"/>
            </p:cNvSpPr>
            <p:nvPr/>
          </p:nvSpPr>
          <p:spPr bwMode="auto">
            <a:xfrm>
              <a:off x="1503124" y="2392582"/>
              <a:ext cx="461196" cy="395514"/>
            </a:xfrm>
            <a:custGeom>
              <a:avLst/>
              <a:gdLst>
                <a:gd name="connsiteX0" fmla="*/ 485836 w 605939"/>
                <a:gd name="connsiteY0" fmla="*/ 267866 h 519644"/>
                <a:gd name="connsiteX1" fmla="*/ 519990 w 605939"/>
                <a:gd name="connsiteY1" fmla="*/ 301972 h 519644"/>
                <a:gd name="connsiteX2" fmla="*/ 519990 w 605939"/>
                <a:gd name="connsiteY2" fmla="*/ 324601 h 519644"/>
                <a:gd name="connsiteX3" fmla="*/ 451683 w 605939"/>
                <a:gd name="connsiteY3" fmla="*/ 324601 h 519644"/>
                <a:gd name="connsiteX4" fmla="*/ 451683 w 605939"/>
                <a:gd name="connsiteY4" fmla="*/ 301972 h 519644"/>
                <a:gd name="connsiteX5" fmla="*/ 485836 w 605939"/>
                <a:gd name="connsiteY5" fmla="*/ 267866 h 519644"/>
                <a:gd name="connsiteX6" fmla="*/ 485877 w 605939"/>
                <a:gd name="connsiteY6" fmla="*/ 235079 h 519644"/>
                <a:gd name="connsiteX7" fmla="*/ 418850 w 605939"/>
                <a:gd name="connsiteY7" fmla="*/ 301998 h 519644"/>
                <a:gd name="connsiteX8" fmla="*/ 418850 w 605939"/>
                <a:gd name="connsiteY8" fmla="*/ 324845 h 519644"/>
                <a:gd name="connsiteX9" fmla="*/ 399111 w 605939"/>
                <a:gd name="connsiteY9" fmla="*/ 347585 h 519644"/>
                <a:gd name="connsiteX10" fmla="*/ 399111 w 605939"/>
                <a:gd name="connsiteY10" fmla="*/ 464096 h 519644"/>
                <a:gd name="connsiteX11" fmla="*/ 422104 w 605939"/>
                <a:gd name="connsiteY11" fmla="*/ 487160 h 519644"/>
                <a:gd name="connsiteX12" fmla="*/ 549650 w 605939"/>
                <a:gd name="connsiteY12" fmla="*/ 487160 h 519644"/>
                <a:gd name="connsiteX13" fmla="*/ 572643 w 605939"/>
                <a:gd name="connsiteY13" fmla="*/ 464096 h 519644"/>
                <a:gd name="connsiteX14" fmla="*/ 572643 w 605939"/>
                <a:gd name="connsiteY14" fmla="*/ 455325 h 519644"/>
                <a:gd name="connsiteX15" fmla="*/ 533598 w 605939"/>
                <a:gd name="connsiteY15" fmla="*/ 455325 h 519644"/>
                <a:gd name="connsiteX16" fmla="*/ 516787 w 605939"/>
                <a:gd name="connsiteY16" fmla="*/ 438541 h 519644"/>
                <a:gd name="connsiteX17" fmla="*/ 533598 w 605939"/>
                <a:gd name="connsiteY17" fmla="*/ 421866 h 519644"/>
                <a:gd name="connsiteX18" fmla="*/ 572643 w 605939"/>
                <a:gd name="connsiteY18" fmla="*/ 421866 h 519644"/>
                <a:gd name="connsiteX19" fmla="*/ 572643 w 605939"/>
                <a:gd name="connsiteY19" fmla="*/ 397936 h 519644"/>
                <a:gd name="connsiteX20" fmla="*/ 533598 w 605939"/>
                <a:gd name="connsiteY20" fmla="*/ 397936 h 519644"/>
                <a:gd name="connsiteX21" fmla="*/ 516787 w 605939"/>
                <a:gd name="connsiteY21" fmla="*/ 381152 h 519644"/>
                <a:gd name="connsiteX22" fmla="*/ 533598 w 605939"/>
                <a:gd name="connsiteY22" fmla="*/ 364477 h 519644"/>
                <a:gd name="connsiteX23" fmla="*/ 572643 w 605939"/>
                <a:gd name="connsiteY23" fmla="*/ 364477 h 519644"/>
                <a:gd name="connsiteX24" fmla="*/ 572643 w 605939"/>
                <a:gd name="connsiteY24" fmla="*/ 347585 h 519644"/>
                <a:gd name="connsiteX25" fmla="*/ 552903 w 605939"/>
                <a:gd name="connsiteY25" fmla="*/ 324845 h 519644"/>
                <a:gd name="connsiteX26" fmla="*/ 552903 w 605939"/>
                <a:gd name="connsiteY26" fmla="*/ 301998 h 519644"/>
                <a:gd name="connsiteX27" fmla="*/ 485877 w 605939"/>
                <a:gd name="connsiteY27" fmla="*/ 235079 h 519644"/>
                <a:gd name="connsiteX28" fmla="*/ 353667 w 605939"/>
                <a:gd name="connsiteY28" fmla="*/ 43746 h 519644"/>
                <a:gd name="connsiteX29" fmla="*/ 311477 w 605939"/>
                <a:gd name="connsiteY29" fmla="*/ 60638 h 519644"/>
                <a:gd name="connsiteX30" fmla="*/ 251391 w 605939"/>
                <a:gd name="connsiteY30" fmla="*/ 84568 h 519644"/>
                <a:gd name="connsiteX31" fmla="*/ 94128 w 605939"/>
                <a:gd name="connsiteY31" fmla="*/ 84568 h 519644"/>
                <a:gd name="connsiteX32" fmla="*/ 78185 w 605939"/>
                <a:gd name="connsiteY32" fmla="*/ 98969 h 519644"/>
                <a:gd name="connsiteX33" fmla="*/ 78185 w 605939"/>
                <a:gd name="connsiteY33" fmla="*/ 142607 h 519644"/>
                <a:gd name="connsiteX34" fmla="*/ 485768 w 605939"/>
                <a:gd name="connsiteY34" fmla="*/ 142607 h 519644"/>
                <a:gd name="connsiteX35" fmla="*/ 485768 w 605939"/>
                <a:gd name="connsiteY35" fmla="*/ 66918 h 519644"/>
                <a:gd name="connsiteX36" fmla="*/ 462558 w 605939"/>
                <a:gd name="connsiteY36" fmla="*/ 43746 h 519644"/>
                <a:gd name="connsiteX37" fmla="*/ 353667 w 605939"/>
                <a:gd name="connsiteY37" fmla="*/ 0 h 519644"/>
                <a:gd name="connsiteX38" fmla="*/ 462558 w 605939"/>
                <a:gd name="connsiteY38" fmla="*/ 0 h 519644"/>
                <a:gd name="connsiteX39" fmla="*/ 529585 w 605939"/>
                <a:gd name="connsiteY39" fmla="*/ 66918 h 519644"/>
                <a:gd name="connsiteX40" fmla="*/ 529585 w 605939"/>
                <a:gd name="connsiteY40" fmla="*/ 142715 h 519644"/>
                <a:gd name="connsiteX41" fmla="*/ 555181 w 605939"/>
                <a:gd name="connsiteY41" fmla="*/ 155276 h 519644"/>
                <a:gd name="connsiteX42" fmla="*/ 563532 w 605939"/>
                <a:gd name="connsiteY42" fmla="*/ 184295 h 519644"/>
                <a:gd name="connsiteX43" fmla="*/ 557242 w 605939"/>
                <a:gd name="connsiteY43" fmla="*/ 226958 h 519644"/>
                <a:gd name="connsiteX44" fmla="*/ 586200 w 605939"/>
                <a:gd name="connsiteY44" fmla="*/ 298425 h 519644"/>
                <a:gd name="connsiteX45" fmla="*/ 586200 w 605939"/>
                <a:gd name="connsiteY45" fmla="*/ 300049 h 519644"/>
                <a:gd name="connsiteX46" fmla="*/ 605939 w 605939"/>
                <a:gd name="connsiteY46" fmla="*/ 344011 h 519644"/>
                <a:gd name="connsiteX47" fmla="*/ 605939 w 605939"/>
                <a:gd name="connsiteY47" fmla="*/ 460522 h 519644"/>
                <a:gd name="connsiteX48" fmla="*/ 546721 w 605939"/>
                <a:gd name="connsiteY48" fmla="*/ 519644 h 519644"/>
                <a:gd name="connsiteX49" fmla="*/ 419284 w 605939"/>
                <a:gd name="connsiteY49" fmla="*/ 519644 h 519644"/>
                <a:gd name="connsiteX50" fmla="*/ 386313 w 605939"/>
                <a:gd name="connsiteY50" fmla="*/ 509574 h 519644"/>
                <a:gd name="connsiteX51" fmla="*/ 80029 w 605939"/>
                <a:gd name="connsiteY51" fmla="*/ 509574 h 519644"/>
                <a:gd name="connsiteX52" fmla="*/ 44021 w 605939"/>
                <a:gd name="connsiteY52" fmla="*/ 478497 h 519644"/>
                <a:gd name="connsiteX53" fmla="*/ 421 w 605939"/>
                <a:gd name="connsiteY53" fmla="*/ 184295 h 519644"/>
                <a:gd name="connsiteX54" fmla="*/ 8772 w 605939"/>
                <a:gd name="connsiteY54" fmla="*/ 155276 h 519644"/>
                <a:gd name="connsiteX55" fmla="*/ 34368 w 605939"/>
                <a:gd name="connsiteY55" fmla="*/ 142715 h 519644"/>
                <a:gd name="connsiteX56" fmla="*/ 34368 w 605939"/>
                <a:gd name="connsiteY56" fmla="*/ 98969 h 519644"/>
                <a:gd name="connsiteX57" fmla="*/ 94128 w 605939"/>
                <a:gd name="connsiteY57" fmla="*/ 40822 h 519644"/>
                <a:gd name="connsiteX58" fmla="*/ 251391 w 605939"/>
                <a:gd name="connsiteY58" fmla="*/ 40822 h 519644"/>
                <a:gd name="connsiteX59" fmla="*/ 284146 w 605939"/>
                <a:gd name="connsiteY59" fmla="*/ 26420 h 519644"/>
                <a:gd name="connsiteX60" fmla="*/ 353667 w 605939"/>
                <a:gd name="connsiteY60" fmla="*/ 0 h 519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5939" h="519644">
                  <a:moveTo>
                    <a:pt x="485836" y="267866"/>
                  </a:moveTo>
                  <a:cubicBezTo>
                    <a:pt x="504702" y="267866"/>
                    <a:pt x="519990" y="283241"/>
                    <a:pt x="519990" y="301972"/>
                  </a:cubicBezTo>
                  <a:lnTo>
                    <a:pt x="519990" y="324601"/>
                  </a:lnTo>
                  <a:lnTo>
                    <a:pt x="451683" y="324601"/>
                  </a:lnTo>
                  <a:lnTo>
                    <a:pt x="451683" y="301972"/>
                  </a:lnTo>
                  <a:cubicBezTo>
                    <a:pt x="451683" y="283241"/>
                    <a:pt x="466971" y="267866"/>
                    <a:pt x="485836" y="267866"/>
                  </a:cubicBezTo>
                  <a:close/>
                  <a:moveTo>
                    <a:pt x="485877" y="235079"/>
                  </a:moveTo>
                  <a:cubicBezTo>
                    <a:pt x="448893" y="235079"/>
                    <a:pt x="418850" y="265182"/>
                    <a:pt x="418850" y="301998"/>
                  </a:cubicBezTo>
                  <a:lnTo>
                    <a:pt x="418850" y="324845"/>
                  </a:lnTo>
                  <a:cubicBezTo>
                    <a:pt x="407679" y="326470"/>
                    <a:pt x="399111" y="335998"/>
                    <a:pt x="399111" y="347585"/>
                  </a:cubicBezTo>
                  <a:lnTo>
                    <a:pt x="399111" y="464096"/>
                  </a:lnTo>
                  <a:cubicBezTo>
                    <a:pt x="399111" y="476873"/>
                    <a:pt x="409414" y="487160"/>
                    <a:pt x="422104" y="487160"/>
                  </a:cubicBezTo>
                  <a:lnTo>
                    <a:pt x="549650" y="487160"/>
                  </a:lnTo>
                  <a:cubicBezTo>
                    <a:pt x="562339" y="487160"/>
                    <a:pt x="572643" y="476873"/>
                    <a:pt x="572643" y="464096"/>
                  </a:cubicBezTo>
                  <a:lnTo>
                    <a:pt x="572643" y="455325"/>
                  </a:lnTo>
                  <a:lnTo>
                    <a:pt x="533598" y="455325"/>
                  </a:lnTo>
                  <a:cubicBezTo>
                    <a:pt x="524270" y="455325"/>
                    <a:pt x="516787" y="447745"/>
                    <a:pt x="516787" y="438541"/>
                  </a:cubicBezTo>
                  <a:cubicBezTo>
                    <a:pt x="516787" y="429337"/>
                    <a:pt x="524270" y="421866"/>
                    <a:pt x="533598" y="421866"/>
                  </a:cubicBezTo>
                  <a:lnTo>
                    <a:pt x="572643" y="421866"/>
                  </a:lnTo>
                  <a:lnTo>
                    <a:pt x="572643" y="397936"/>
                  </a:lnTo>
                  <a:lnTo>
                    <a:pt x="533598" y="397936"/>
                  </a:lnTo>
                  <a:cubicBezTo>
                    <a:pt x="524270" y="397936"/>
                    <a:pt x="516787" y="390464"/>
                    <a:pt x="516787" y="381152"/>
                  </a:cubicBezTo>
                  <a:cubicBezTo>
                    <a:pt x="516787" y="371948"/>
                    <a:pt x="524270" y="364477"/>
                    <a:pt x="533598" y="364477"/>
                  </a:cubicBezTo>
                  <a:lnTo>
                    <a:pt x="572643" y="364477"/>
                  </a:lnTo>
                  <a:lnTo>
                    <a:pt x="572643" y="347585"/>
                  </a:lnTo>
                  <a:cubicBezTo>
                    <a:pt x="572643" y="335998"/>
                    <a:pt x="564074" y="326470"/>
                    <a:pt x="552903" y="324845"/>
                  </a:cubicBezTo>
                  <a:lnTo>
                    <a:pt x="552903" y="301998"/>
                  </a:lnTo>
                  <a:cubicBezTo>
                    <a:pt x="552903" y="265182"/>
                    <a:pt x="522861" y="235079"/>
                    <a:pt x="485877" y="235079"/>
                  </a:cubicBezTo>
                  <a:close/>
                  <a:moveTo>
                    <a:pt x="353667" y="43746"/>
                  </a:moveTo>
                  <a:cubicBezTo>
                    <a:pt x="332735" y="43746"/>
                    <a:pt x="323841" y="50892"/>
                    <a:pt x="311477" y="60638"/>
                  </a:cubicBezTo>
                  <a:cubicBezTo>
                    <a:pt x="298028" y="71357"/>
                    <a:pt x="281326" y="84568"/>
                    <a:pt x="251391" y="84568"/>
                  </a:cubicBezTo>
                  <a:lnTo>
                    <a:pt x="94128" y="84568"/>
                  </a:lnTo>
                  <a:cubicBezTo>
                    <a:pt x="86319" y="84568"/>
                    <a:pt x="78185" y="89982"/>
                    <a:pt x="78185" y="98969"/>
                  </a:cubicBezTo>
                  <a:lnTo>
                    <a:pt x="78185" y="142607"/>
                  </a:lnTo>
                  <a:lnTo>
                    <a:pt x="485768" y="142607"/>
                  </a:lnTo>
                  <a:lnTo>
                    <a:pt x="485768" y="66918"/>
                  </a:lnTo>
                  <a:cubicBezTo>
                    <a:pt x="485768" y="54141"/>
                    <a:pt x="475356" y="43746"/>
                    <a:pt x="462558" y="43746"/>
                  </a:cubicBezTo>
                  <a:close/>
                  <a:moveTo>
                    <a:pt x="353667" y="0"/>
                  </a:moveTo>
                  <a:lnTo>
                    <a:pt x="462558" y="0"/>
                  </a:lnTo>
                  <a:cubicBezTo>
                    <a:pt x="499542" y="0"/>
                    <a:pt x="529585" y="29994"/>
                    <a:pt x="529585" y="66918"/>
                  </a:cubicBezTo>
                  <a:lnTo>
                    <a:pt x="529585" y="142715"/>
                  </a:lnTo>
                  <a:cubicBezTo>
                    <a:pt x="539455" y="143256"/>
                    <a:pt x="548673" y="147804"/>
                    <a:pt x="555181" y="155276"/>
                  </a:cubicBezTo>
                  <a:cubicBezTo>
                    <a:pt x="562014" y="163289"/>
                    <a:pt x="565159" y="173900"/>
                    <a:pt x="563532" y="184295"/>
                  </a:cubicBezTo>
                  <a:lnTo>
                    <a:pt x="557242" y="226958"/>
                  </a:lnTo>
                  <a:cubicBezTo>
                    <a:pt x="575137" y="245474"/>
                    <a:pt x="586200" y="270705"/>
                    <a:pt x="586200" y="298425"/>
                  </a:cubicBezTo>
                  <a:lnTo>
                    <a:pt x="586200" y="300049"/>
                  </a:lnTo>
                  <a:cubicBezTo>
                    <a:pt x="598347" y="310985"/>
                    <a:pt x="605939" y="326794"/>
                    <a:pt x="605939" y="344011"/>
                  </a:cubicBezTo>
                  <a:lnTo>
                    <a:pt x="605939" y="460522"/>
                  </a:lnTo>
                  <a:cubicBezTo>
                    <a:pt x="605939" y="493115"/>
                    <a:pt x="579367" y="519644"/>
                    <a:pt x="546721" y="519644"/>
                  </a:cubicBezTo>
                  <a:lnTo>
                    <a:pt x="419284" y="519644"/>
                  </a:lnTo>
                  <a:cubicBezTo>
                    <a:pt x="407028" y="519644"/>
                    <a:pt x="395640" y="515854"/>
                    <a:pt x="386313" y="509574"/>
                  </a:cubicBezTo>
                  <a:lnTo>
                    <a:pt x="80029" y="509574"/>
                  </a:lnTo>
                  <a:cubicBezTo>
                    <a:pt x="62025" y="509574"/>
                    <a:pt x="46732" y="496364"/>
                    <a:pt x="44021" y="478497"/>
                  </a:cubicBezTo>
                  <a:lnTo>
                    <a:pt x="421" y="184295"/>
                  </a:lnTo>
                  <a:cubicBezTo>
                    <a:pt x="-1206" y="173900"/>
                    <a:pt x="1939" y="163289"/>
                    <a:pt x="8772" y="155276"/>
                  </a:cubicBezTo>
                  <a:cubicBezTo>
                    <a:pt x="15280" y="147804"/>
                    <a:pt x="24498" y="143256"/>
                    <a:pt x="34368" y="142715"/>
                  </a:cubicBezTo>
                  <a:lnTo>
                    <a:pt x="34368" y="98969"/>
                  </a:lnTo>
                  <a:cubicBezTo>
                    <a:pt x="34368" y="66918"/>
                    <a:pt x="61157" y="40822"/>
                    <a:pt x="94128" y="40822"/>
                  </a:cubicBezTo>
                  <a:lnTo>
                    <a:pt x="251391" y="40822"/>
                  </a:lnTo>
                  <a:cubicBezTo>
                    <a:pt x="266033" y="40822"/>
                    <a:pt x="272866" y="35408"/>
                    <a:pt x="284146" y="26420"/>
                  </a:cubicBezTo>
                  <a:cubicBezTo>
                    <a:pt x="298245" y="15267"/>
                    <a:pt x="317442" y="0"/>
                    <a:pt x="353667" y="0"/>
                  </a:cubicBezTo>
                  <a:close/>
                </a:path>
              </a:pathLst>
            </a:custGeom>
            <a:solidFill>
              <a:schemeClr val="bg1"/>
            </a:solidFill>
            <a:ln>
              <a:noFill/>
            </a:ln>
            <a:effectLst/>
          </p:spPr>
        </p:sp>
        <p:sp>
          <p:nvSpPr>
            <p:cNvPr id="22" name="brightness-setting_68801"/>
            <p:cNvSpPr>
              <a:spLocks noChangeAspect="1"/>
            </p:cNvSpPr>
            <p:nvPr/>
          </p:nvSpPr>
          <p:spPr bwMode="auto">
            <a:xfrm>
              <a:off x="4390227" y="2360119"/>
              <a:ext cx="461196" cy="460442"/>
            </a:xfrm>
            <a:custGeom>
              <a:avLst/>
              <a:gdLst>
                <a:gd name="connsiteX0" fmla="*/ 302479 w 605734"/>
                <a:gd name="connsiteY0" fmla="*/ 518585 h 604745"/>
                <a:gd name="connsiteX1" fmla="*/ 345630 w 605734"/>
                <a:gd name="connsiteY1" fmla="*/ 561665 h 604745"/>
                <a:gd name="connsiteX2" fmla="*/ 302479 w 605734"/>
                <a:gd name="connsiteY2" fmla="*/ 604745 h 604745"/>
                <a:gd name="connsiteX3" fmla="*/ 259328 w 605734"/>
                <a:gd name="connsiteY3" fmla="*/ 561665 h 604745"/>
                <a:gd name="connsiteX4" fmla="*/ 302479 w 605734"/>
                <a:gd name="connsiteY4" fmla="*/ 518585 h 604745"/>
                <a:gd name="connsiteX5" fmla="*/ 490324 w 605734"/>
                <a:gd name="connsiteY5" fmla="*/ 446396 h 604745"/>
                <a:gd name="connsiteX6" fmla="*/ 533546 w 605734"/>
                <a:gd name="connsiteY6" fmla="*/ 489547 h 604745"/>
                <a:gd name="connsiteX7" fmla="*/ 490324 w 605734"/>
                <a:gd name="connsiteY7" fmla="*/ 532698 h 604745"/>
                <a:gd name="connsiteX8" fmla="*/ 447102 w 605734"/>
                <a:gd name="connsiteY8" fmla="*/ 489547 h 604745"/>
                <a:gd name="connsiteX9" fmla="*/ 490324 w 605734"/>
                <a:gd name="connsiteY9" fmla="*/ 446396 h 604745"/>
                <a:gd name="connsiteX10" fmla="*/ 114880 w 605734"/>
                <a:gd name="connsiteY10" fmla="*/ 446396 h 604745"/>
                <a:gd name="connsiteX11" fmla="*/ 158066 w 605734"/>
                <a:gd name="connsiteY11" fmla="*/ 489547 h 604745"/>
                <a:gd name="connsiteX12" fmla="*/ 114880 w 605734"/>
                <a:gd name="connsiteY12" fmla="*/ 532698 h 604745"/>
                <a:gd name="connsiteX13" fmla="*/ 71694 w 605734"/>
                <a:gd name="connsiteY13" fmla="*/ 489547 h 604745"/>
                <a:gd name="connsiteX14" fmla="*/ 114880 w 605734"/>
                <a:gd name="connsiteY14" fmla="*/ 446396 h 604745"/>
                <a:gd name="connsiteX15" fmla="*/ 562583 w 605734"/>
                <a:gd name="connsiteY15" fmla="*/ 259680 h 604745"/>
                <a:gd name="connsiteX16" fmla="*/ 605734 w 605734"/>
                <a:gd name="connsiteY16" fmla="*/ 302760 h 604745"/>
                <a:gd name="connsiteX17" fmla="*/ 562583 w 605734"/>
                <a:gd name="connsiteY17" fmla="*/ 345840 h 604745"/>
                <a:gd name="connsiteX18" fmla="*/ 519432 w 605734"/>
                <a:gd name="connsiteY18" fmla="*/ 302760 h 604745"/>
                <a:gd name="connsiteX19" fmla="*/ 562583 w 605734"/>
                <a:gd name="connsiteY19" fmla="*/ 259680 h 604745"/>
                <a:gd name="connsiteX20" fmla="*/ 43151 w 605734"/>
                <a:gd name="connsiteY20" fmla="*/ 259680 h 604745"/>
                <a:gd name="connsiteX21" fmla="*/ 86302 w 605734"/>
                <a:gd name="connsiteY21" fmla="*/ 302760 h 604745"/>
                <a:gd name="connsiteX22" fmla="*/ 43151 w 605734"/>
                <a:gd name="connsiteY22" fmla="*/ 345840 h 604745"/>
                <a:gd name="connsiteX23" fmla="*/ 0 w 605734"/>
                <a:gd name="connsiteY23" fmla="*/ 302760 h 604745"/>
                <a:gd name="connsiteX24" fmla="*/ 43151 w 605734"/>
                <a:gd name="connsiteY24" fmla="*/ 259680 h 604745"/>
                <a:gd name="connsiteX25" fmla="*/ 302479 w 605734"/>
                <a:gd name="connsiteY25" fmla="*/ 144024 h 604745"/>
                <a:gd name="connsiteX26" fmla="*/ 461428 w 605734"/>
                <a:gd name="connsiteY26" fmla="*/ 302726 h 604745"/>
                <a:gd name="connsiteX27" fmla="*/ 302479 w 605734"/>
                <a:gd name="connsiteY27" fmla="*/ 461428 h 604745"/>
                <a:gd name="connsiteX28" fmla="*/ 143530 w 605734"/>
                <a:gd name="connsiteY28" fmla="*/ 302726 h 604745"/>
                <a:gd name="connsiteX29" fmla="*/ 302479 w 605734"/>
                <a:gd name="connsiteY29" fmla="*/ 144024 h 604745"/>
                <a:gd name="connsiteX30" fmla="*/ 490324 w 605734"/>
                <a:gd name="connsiteY30" fmla="*/ 72118 h 604745"/>
                <a:gd name="connsiteX31" fmla="*/ 533546 w 605734"/>
                <a:gd name="connsiteY31" fmla="*/ 115198 h 604745"/>
                <a:gd name="connsiteX32" fmla="*/ 490324 w 605734"/>
                <a:gd name="connsiteY32" fmla="*/ 158278 h 604745"/>
                <a:gd name="connsiteX33" fmla="*/ 447102 w 605734"/>
                <a:gd name="connsiteY33" fmla="*/ 115198 h 604745"/>
                <a:gd name="connsiteX34" fmla="*/ 490324 w 605734"/>
                <a:gd name="connsiteY34" fmla="*/ 72118 h 604745"/>
                <a:gd name="connsiteX35" fmla="*/ 114880 w 605734"/>
                <a:gd name="connsiteY35" fmla="*/ 72118 h 604745"/>
                <a:gd name="connsiteX36" fmla="*/ 158066 w 605734"/>
                <a:gd name="connsiteY36" fmla="*/ 115198 h 604745"/>
                <a:gd name="connsiteX37" fmla="*/ 114880 w 605734"/>
                <a:gd name="connsiteY37" fmla="*/ 158278 h 604745"/>
                <a:gd name="connsiteX38" fmla="*/ 71694 w 605734"/>
                <a:gd name="connsiteY38" fmla="*/ 115198 h 604745"/>
                <a:gd name="connsiteX39" fmla="*/ 114880 w 605734"/>
                <a:gd name="connsiteY39" fmla="*/ 72118 h 604745"/>
                <a:gd name="connsiteX40" fmla="*/ 302620 w 605734"/>
                <a:gd name="connsiteY40" fmla="*/ 0 h 604745"/>
                <a:gd name="connsiteX41" fmla="*/ 345771 w 605734"/>
                <a:gd name="connsiteY41" fmla="*/ 43080 h 604745"/>
                <a:gd name="connsiteX42" fmla="*/ 302620 w 605734"/>
                <a:gd name="connsiteY42" fmla="*/ 86160 h 604745"/>
                <a:gd name="connsiteX43" fmla="*/ 259469 w 605734"/>
                <a:gd name="connsiteY43" fmla="*/ 43080 h 604745"/>
                <a:gd name="connsiteX44" fmla="*/ 302620 w 605734"/>
                <a:gd name="connsiteY44" fmla="*/ 0 h 60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5734" h="604745">
                  <a:moveTo>
                    <a:pt x="302479" y="518585"/>
                  </a:moveTo>
                  <a:cubicBezTo>
                    <a:pt x="326311" y="518585"/>
                    <a:pt x="345630" y="537873"/>
                    <a:pt x="345630" y="561665"/>
                  </a:cubicBezTo>
                  <a:cubicBezTo>
                    <a:pt x="345630" y="585457"/>
                    <a:pt x="326311" y="604745"/>
                    <a:pt x="302479" y="604745"/>
                  </a:cubicBezTo>
                  <a:cubicBezTo>
                    <a:pt x="278647" y="604745"/>
                    <a:pt x="259328" y="585457"/>
                    <a:pt x="259328" y="561665"/>
                  </a:cubicBezTo>
                  <a:cubicBezTo>
                    <a:pt x="259328" y="537873"/>
                    <a:pt x="278647" y="518585"/>
                    <a:pt x="302479" y="518585"/>
                  </a:cubicBezTo>
                  <a:close/>
                  <a:moveTo>
                    <a:pt x="490324" y="446396"/>
                  </a:moveTo>
                  <a:cubicBezTo>
                    <a:pt x="514195" y="446396"/>
                    <a:pt x="533546" y="465715"/>
                    <a:pt x="533546" y="489547"/>
                  </a:cubicBezTo>
                  <a:cubicBezTo>
                    <a:pt x="533546" y="513379"/>
                    <a:pt x="514195" y="532698"/>
                    <a:pt x="490324" y="532698"/>
                  </a:cubicBezTo>
                  <a:cubicBezTo>
                    <a:pt x="466453" y="532698"/>
                    <a:pt x="447102" y="513379"/>
                    <a:pt x="447102" y="489547"/>
                  </a:cubicBezTo>
                  <a:cubicBezTo>
                    <a:pt x="447102" y="465715"/>
                    <a:pt x="466453" y="446396"/>
                    <a:pt x="490324" y="446396"/>
                  </a:cubicBezTo>
                  <a:close/>
                  <a:moveTo>
                    <a:pt x="114880" y="446396"/>
                  </a:moveTo>
                  <a:cubicBezTo>
                    <a:pt x="138731" y="446396"/>
                    <a:pt x="158066" y="465715"/>
                    <a:pt x="158066" y="489547"/>
                  </a:cubicBezTo>
                  <a:cubicBezTo>
                    <a:pt x="158066" y="513379"/>
                    <a:pt x="138731" y="532698"/>
                    <a:pt x="114880" y="532698"/>
                  </a:cubicBezTo>
                  <a:cubicBezTo>
                    <a:pt x="91029" y="532698"/>
                    <a:pt x="71694" y="513379"/>
                    <a:pt x="71694" y="489547"/>
                  </a:cubicBezTo>
                  <a:cubicBezTo>
                    <a:pt x="71694" y="465715"/>
                    <a:pt x="91029" y="446396"/>
                    <a:pt x="114880" y="446396"/>
                  </a:cubicBezTo>
                  <a:close/>
                  <a:moveTo>
                    <a:pt x="562583" y="259680"/>
                  </a:moveTo>
                  <a:cubicBezTo>
                    <a:pt x="586415" y="259680"/>
                    <a:pt x="605734" y="278968"/>
                    <a:pt x="605734" y="302760"/>
                  </a:cubicBezTo>
                  <a:cubicBezTo>
                    <a:pt x="605734" y="326552"/>
                    <a:pt x="586415" y="345840"/>
                    <a:pt x="562583" y="345840"/>
                  </a:cubicBezTo>
                  <a:cubicBezTo>
                    <a:pt x="538751" y="345840"/>
                    <a:pt x="519432" y="326552"/>
                    <a:pt x="519432" y="302760"/>
                  </a:cubicBezTo>
                  <a:cubicBezTo>
                    <a:pt x="519432" y="278968"/>
                    <a:pt x="538751" y="259680"/>
                    <a:pt x="562583" y="259680"/>
                  </a:cubicBezTo>
                  <a:close/>
                  <a:moveTo>
                    <a:pt x="43151" y="259680"/>
                  </a:moveTo>
                  <a:cubicBezTo>
                    <a:pt x="66983" y="259680"/>
                    <a:pt x="86302" y="278968"/>
                    <a:pt x="86302" y="302760"/>
                  </a:cubicBezTo>
                  <a:cubicBezTo>
                    <a:pt x="86302" y="326552"/>
                    <a:pt x="66983" y="345840"/>
                    <a:pt x="43151" y="345840"/>
                  </a:cubicBezTo>
                  <a:cubicBezTo>
                    <a:pt x="19319" y="345840"/>
                    <a:pt x="0" y="326552"/>
                    <a:pt x="0" y="302760"/>
                  </a:cubicBezTo>
                  <a:cubicBezTo>
                    <a:pt x="0" y="278968"/>
                    <a:pt x="19319" y="259680"/>
                    <a:pt x="43151" y="259680"/>
                  </a:cubicBezTo>
                  <a:close/>
                  <a:moveTo>
                    <a:pt x="302479" y="144024"/>
                  </a:moveTo>
                  <a:cubicBezTo>
                    <a:pt x="390264" y="144024"/>
                    <a:pt x="461428" y="215077"/>
                    <a:pt x="461428" y="302726"/>
                  </a:cubicBezTo>
                  <a:cubicBezTo>
                    <a:pt x="461428" y="390375"/>
                    <a:pt x="390264" y="461428"/>
                    <a:pt x="302479" y="461428"/>
                  </a:cubicBezTo>
                  <a:cubicBezTo>
                    <a:pt x="214694" y="461428"/>
                    <a:pt x="143530" y="390375"/>
                    <a:pt x="143530" y="302726"/>
                  </a:cubicBezTo>
                  <a:cubicBezTo>
                    <a:pt x="143530" y="215077"/>
                    <a:pt x="214694" y="144024"/>
                    <a:pt x="302479" y="144024"/>
                  </a:cubicBezTo>
                  <a:close/>
                  <a:moveTo>
                    <a:pt x="490324" y="72118"/>
                  </a:moveTo>
                  <a:cubicBezTo>
                    <a:pt x="514195" y="72118"/>
                    <a:pt x="533546" y="91406"/>
                    <a:pt x="533546" y="115198"/>
                  </a:cubicBezTo>
                  <a:cubicBezTo>
                    <a:pt x="533546" y="138990"/>
                    <a:pt x="514195" y="158278"/>
                    <a:pt x="490324" y="158278"/>
                  </a:cubicBezTo>
                  <a:cubicBezTo>
                    <a:pt x="466453" y="158278"/>
                    <a:pt x="447102" y="138990"/>
                    <a:pt x="447102" y="115198"/>
                  </a:cubicBezTo>
                  <a:cubicBezTo>
                    <a:pt x="447102" y="91406"/>
                    <a:pt x="466453" y="72118"/>
                    <a:pt x="490324" y="72118"/>
                  </a:cubicBezTo>
                  <a:close/>
                  <a:moveTo>
                    <a:pt x="114880" y="72118"/>
                  </a:moveTo>
                  <a:cubicBezTo>
                    <a:pt x="138731" y="72118"/>
                    <a:pt x="158066" y="91406"/>
                    <a:pt x="158066" y="115198"/>
                  </a:cubicBezTo>
                  <a:cubicBezTo>
                    <a:pt x="158066" y="138990"/>
                    <a:pt x="138731" y="158278"/>
                    <a:pt x="114880" y="158278"/>
                  </a:cubicBezTo>
                  <a:cubicBezTo>
                    <a:pt x="91029" y="158278"/>
                    <a:pt x="71694" y="138990"/>
                    <a:pt x="71694" y="115198"/>
                  </a:cubicBezTo>
                  <a:cubicBezTo>
                    <a:pt x="71694" y="91406"/>
                    <a:pt x="91029" y="72118"/>
                    <a:pt x="114880" y="72118"/>
                  </a:cubicBezTo>
                  <a:close/>
                  <a:moveTo>
                    <a:pt x="302620" y="0"/>
                  </a:moveTo>
                  <a:cubicBezTo>
                    <a:pt x="326452" y="0"/>
                    <a:pt x="345771" y="19288"/>
                    <a:pt x="345771" y="43080"/>
                  </a:cubicBezTo>
                  <a:cubicBezTo>
                    <a:pt x="345771" y="66872"/>
                    <a:pt x="326452" y="86160"/>
                    <a:pt x="302620" y="86160"/>
                  </a:cubicBezTo>
                  <a:cubicBezTo>
                    <a:pt x="278788" y="86160"/>
                    <a:pt x="259469" y="66872"/>
                    <a:pt x="259469" y="43080"/>
                  </a:cubicBezTo>
                  <a:cubicBezTo>
                    <a:pt x="259469" y="19288"/>
                    <a:pt x="278788" y="0"/>
                    <a:pt x="302620" y="0"/>
                  </a:cubicBezTo>
                  <a:close/>
                </a:path>
              </a:pathLst>
            </a:custGeom>
            <a:solidFill>
              <a:schemeClr val="bg1"/>
            </a:solidFill>
            <a:ln>
              <a:noFill/>
            </a:ln>
            <a:effectLst/>
          </p:spPr>
        </p:sp>
        <p:grpSp>
          <p:nvGrpSpPr>
            <p:cNvPr id="12" name="组合 11"/>
            <p:cNvGrpSpPr/>
            <p:nvPr/>
          </p:nvGrpSpPr>
          <p:grpSpPr>
            <a:xfrm>
              <a:off x="2794000" y="2540000"/>
              <a:ext cx="6604000" cy="0"/>
              <a:chOff x="2612571" y="2540000"/>
              <a:chExt cx="6604000" cy="0"/>
            </a:xfrm>
          </p:grpSpPr>
          <p:cxnSp>
            <p:nvCxnSpPr>
              <p:cNvPr id="11" name="直接连接符 10"/>
              <p:cNvCxnSpPr/>
              <p:nvPr/>
            </p:nvCxnSpPr>
            <p:spPr>
              <a:xfrm>
                <a:off x="2612571" y="2540000"/>
                <a:ext cx="812800" cy="0"/>
              </a:xfrm>
              <a:prstGeom prst="line">
                <a:avLst/>
              </a:prstGeom>
              <a:ln>
                <a:solidFill>
                  <a:schemeClr val="bg1">
                    <a:lumMod val="65000"/>
                  </a:schemeClr>
                </a:solidFill>
              </a:ln>
            </p:spPr>
            <p:style>
              <a:lnRef idx="1">
                <a:schemeClr val="accent3"/>
              </a:lnRef>
              <a:fillRef idx="0">
                <a:schemeClr val="accent3"/>
              </a:fillRef>
              <a:effectRef idx="0">
                <a:schemeClr val="accent3"/>
              </a:effectRef>
              <a:fontRef idx="minor">
                <a:schemeClr val="tx1"/>
              </a:fontRef>
            </p:style>
          </p:cxnSp>
          <p:cxnSp>
            <p:nvCxnSpPr>
              <p:cNvPr id="34" name="直接连接符 33"/>
              <p:cNvCxnSpPr/>
              <p:nvPr/>
            </p:nvCxnSpPr>
            <p:spPr>
              <a:xfrm>
                <a:off x="5508171" y="2540000"/>
                <a:ext cx="812800" cy="0"/>
              </a:xfrm>
              <a:prstGeom prst="line">
                <a:avLst/>
              </a:prstGeom>
              <a:ln>
                <a:solidFill>
                  <a:schemeClr val="bg1">
                    <a:lumMod val="65000"/>
                  </a:schemeClr>
                </a:solidFill>
              </a:ln>
            </p:spPr>
            <p:style>
              <a:lnRef idx="1">
                <a:schemeClr val="accent3"/>
              </a:lnRef>
              <a:fillRef idx="0">
                <a:schemeClr val="accent3"/>
              </a:fillRef>
              <a:effectRef idx="0">
                <a:schemeClr val="accent3"/>
              </a:effectRef>
              <a:fontRef idx="minor">
                <a:schemeClr val="tx1"/>
              </a:fontRef>
            </p:style>
          </p:cxnSp>
          <p:cxnSp>
            <p:nvCxnSpPr>
              <p:cNvPr id="35" name="直接连接符 34"/>
              <p:cNvCxnSpPr/>
              <p:nvPr/>
            </p:nvCxnSpPr>
            <p:spPr>
              <a:xfrm>
                <a:off x="8403771" y="2540000"/>
                <a:ext cx="812800" cy="0"/>
              </a:xfrm>
              <a:prstGeom prst="line">
                <a:avLst/>
              </a:prstGeom>
              <a:ln>
                <a:solidFill>
                  <a:schemeClr val="bg1">
                    <a:lumMod val="65000"/>
                  </a:schemeClr>
                </a:solidFill>
              </a:ln>
            </p:spPr>
            <p:style>
              <a:lnRef idx="1">
                <a:schemeClr val="accent3"/>
              </a:lnRef>
              <a:fillRef idx="0">
                <a:schemeClr val="accent3"/>
              </a:fillRef>
              <a:effectRef idx="0">
                <a:schemeClr val="accent3"/>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par>
                                <p:cTn id="34" presetID="53" presetClass="entr" presetSubtype="16"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Effect transition="in" filter="fade">
                                      <p:cBhvr>
                                        <p:cTn id="38" dur="500"/>
                                        <p:tgtEl>
                                          <p:spTgt spid="24"/>
                                        </p:tgtEl>
                                      </p:cBhvr>
                                    </p:animEffect>
                                  </p:childTnLst>
                                </p:cTn>
                              </p:par>
                              <p:par>
                                <p:cTn id="39" presetID="53" presetClass="entr" presetSubtype="16"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animEffect transition="in" filter="fade">
                                      <p:cBhvr>
                                        <p:cTn id="43" dur="500"/>
                                        <p:tgtEl>
                                          <p:spTgt spid="25"/>
                                        </p:tgtEl>
                                      </p:cBhvr>
                                    </p:animEffect>
                                  </p:childTnLst>
                                </p:cTn>
                              </p:par>
                              <p:par>
                                <p:cTn id="44" presetID="53" presetClass="entr" presetSubtype="16"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Effect transition="in" filter="fade">
                                      <p:cBhvr>
                                        <p:cTn id="53" dur="500"/>
                                        <p:tgtEl>
                                          <p:spTgt spid="31"/>
                                        </p:tgtEl>
                                      </p:cBhvr>
                                    </p:animEffect>
                                  </p:childTnLst>
                                </p:cTn>
                              </p:par>
                            </p:childTnLst>
                          </p:cTn>
                        </p:par>
                        <p:par>
                          <p:cTn id="54" fill="hold">
                            <p:stCondLst>
                              <p:cond delay="500"/>
                            </p:stCondLst>
                            <p:childTnLst>
                              <p:par>
                                <p:cTn id="55" presetID="42" presetClass="entr" presetSubtype="0"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1000"/>
                                        <p:tgtEl>
                                          <p:spTgt spid="27"/>
                                        </p:tgtEl>
                                      </p:cBhvr>
                                    </p:animEffect>
                                    <p:anim calcmode="lin" valueType="num">
                                      <p:cBhvr>
                                        <p:cTn id="58" dur="1000" fill="hold"/>
                                        <p:tgtEl>
                                          <p:spTgt spid="27"/>
                                        </p:tgtEl>
                                        <p:attrNameLst>
                                          <p:attrName>ppt_x</p:attrName>
                                        </p:attrNameLst>
                                      </p:cBhvr>
                                      <p:tavLst>
                                        <p:tav tm="0">
                                          <p:val>
                                            <p:strVal val="#ppt_x"/>
                                          </p:val>
                                        </p:tav>
                                        <p:tav tm="100000">
                                          <p:val>
                                            <p:strVal val="#ppt_x"/>
                                          </p:val>
                                        </p:tav>
                                      </p:tavLst>
                                    </p:anim>
                                    <p:anim calcmode="lin" valueType="num">
                                      <p:cBhvr>
                                        <p:cTn id="59" dur="1000" fill="hold"/>
                                        <p:tgtEl>
                                          <p:spTgt spid="27"/>
                                        </p:tgtEl>
                                        <p:attrNameLst>
                                          <p:attrName>ppt_y</p:attrName>
                                        </p:attrNameLst>
                                      </p:cBhvr>
                                      <p:tavLst>
                                        <p:tav tm="0">
                                          <p:val>
                                            <p:strVal val="#ppt_y+.1"/>
                                          </p:val>
                                        </p:tav>
                                        <p:tav tm="100000">
                                          <p:val>
                                            <p:strVal val="#ppt_y"/>
                                          </p:val>
                                        </p:tav>
                                      </p:tavLst>
                                    </p:anim>
                                  </p:childTnLst>
                                </p:cTn>
                              </p:par>
                            </p:childTnLst>
                          </p:cTn>
                        </p:par>
                        <p:par>
                          <p:cTn id="60" fill="hold">
                            <p:stCondLst>
                              <p:cond delay="1500"/>
                            </p:stCondLst>
                            <p:childTnLst>
                              <p:par>
                                <p:cTn id="61" presetID="42"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childTnLst>
                          </p:cTn>
                        </p:par>
                        <p:par>
                          <p:cTn id="66" fill="hold">
                            <p:stCondLst>
                              <p:cond delay="2500"/>
                            </p:stCondLst>
                            <p:childTnLst>
                              <p:par>
                                <p:cTn id="67" presetID="42" presetClass="entr" presetSubtype="0" fill="hold" grpId="0" nodeType="after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1000"/>
                                        <p:tgtEl>
                                          <p:spTgt spid="29"/>
                                        </p:tgtEl>
                                      </p:cBhvr>
                                    </p:animEffect>
                                    <p:anim calcmode="lin" valueType="num">
                                      <p:cBhvr>
                                        <p:cTn id="70" dur="1000" fill="hold"/>
                                        <p:tgtEl>
                                          <p:spTgt spid="29"/>
                                        </p:tgtEl>
                                        <p:attrNameLst>
                                          <p:attrName>ppt_x</p:attrName>
                                        </p:attrNameLst>
                                      </p:cBhvr>
                                      <p:tavLst>
                                        <p:tav tm="0">
                                          <p:val>
                                            <p:strVal val="#ppt_x"/>
                                          </p:val>
                                        </p:tav>
                                        <p:tav tm="100000">
                                          <p:val>
                                            <p:strVal val="#ppt_x"/>
                                          </p:val>
                                        </p:tav>
                                      </p:tavLst>
                                    </p:anim>
                                    <p:anim calcmode="lin" valueType="num">
                                      <p:cBhvr>
                                        <p:cTn id="71" dur="1000" fill="hold"/>
                                        <p:tgtEl>
                                          <p:spTgt spid="29"/>
                                        </p:tgtEl>
                                        <p:attrNameLst>
                                          <p:attrName>ppt_y</p:attrName>
                                        </p:attrNameLst>
                                      </p:cBhvr>
                                      <p:tavLst>
                                        <p:tav tm="0">
                                          <p:val>
                                            <p:strVal val="#ppt_y+.1"/>
                                          </p:val>
                                        </p:tav>
                                        <p:tav tm="100000">
                                          <p:val>
                                            <p:strVal val="#ppt_y"/>
                                          </p:val>
                                        </p:tav>
                                      </p:tavLst>
                                    </p:anim>
                                  </p:childTnLst>
                                </p:cTn>
                              </p:par>
                            </p:childTnLst>
                          </p:cTn>
                        </p:par>
                        <p:par>
                          <p:cTn id="72" fill="hold">
                            <p:stCondLst>
                              <p:cond delay="3500"/>
                            </p:stCondLst>
                            <p:childTnLst>
                              <p:par>
                                <p:cTn id="73" presetID="42" presetClass="entr" presetSubtype="0"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1000"/>
                                        <p:tgtEl>
                                          <p:spTgt spid="30"/>
                                        </p:tgtEl>
                                      </p:cBhvr>
                                    </p:animEffect>
                                    <p:anim calcmode="lin" valueType="num">
                                      <p:cBhvr>
                                        <p:cTn id="76" dur="1000" fill="hold"/>
                                        <p:tgtEl>
                                          <p:spTgt spid="30"/>
                                        </p:tgtEl>
                                        <p:attrNameLst>
                                          <p:attrName>ppt_x</p:attrName>
                                        </p:attrNameLst>
                                      </p:cBhvr>
                                      <p:tavLst>
                                        <p:tav tm="0">
                                          <p:val>
                                            <p:strVal val="#ppt_x"/>
                                          </p:val>
                                        </p:tav>
                                        <p:tav tm="100000">
                                          <p:val>
                                            <p:strVal val="#ppt_x"/>
                                          </p:val>
                                        </p:tav>
                                      </p:tavLst>
                                    </p:anim>
                                    <p:anim calcmode="lin" valueType="num">
                                      <p:cBhvr>
                                        <p:cTn id="77"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23" grpId="0" animBg="1"/>
      <p:bldP spid="27" grpId="0"/>
      <p:bldP spid="28" grpId="0"/>
      <p:bldP spid="29" grpId="0"/>
      <p:bldP spid="30" grpId="0"/>
      <p:bldP spid="3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p:cNvPicPr>
            <a:picLocks noChangeAspect="1"/>
          </p:cNvPicPr>
          <p:nvPr/>
        </p:nvPicPr>
        <p:blipFill rotWithShape="1">
          <a:blip r:embed="rId1">
            <a:extLst>
              <a:ext uri="{28A0092B-C50C-407E-A947-70E740481C1C}">
                <a14:useLocalDpi xmlns:a14="http://schemas.microsoft.com/office/drawing/2010/main" val="0"/>
              </a:ext>
            </a:extLst>
          </a:blip>
          <a:srcRect l="53340" t="39493" r="26084" b="24455"/>
          <a:stretch>
            <a:fillRect/>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56" name="文本框 55"/>
          <p:cNvSpPr txBox="1"/>
          <p:nvPr/>
        </p:nvSpPr>
        <p:spPr>
          <a:xfrm>
            <a:off x="7082971" y="2715444"/>
            <a:ext cx="3191329" cy="923330"/>
          </a:xfrm>
          <a:prstGeom prst="rect">
            <a:avLst/>
          </a:prstGeom>
          <a:noFill/>
        </p:spPr>
        <p:txBody>
          <a:bodyPr wrap="square" rtlCol="0">
            <a:spAutoFit/>
          </a:bodyPr>
          <a:lstStyle/>
          <a:p>
            <a:pPr algn="dist"/>
            <a:r>
              <a:rPr lang="zh-CN" altLang="en-US" sz="5400" dirty="0">
                <a:solidFill>
                  <a:srgbClr val="4C678E"/>
                </a:solidFill>
                <a:latin typeface="思源宋体 Heavy" panose="02020900000000000000" pitchFamily="18" charset="-122"/>
                <a:ea typeface="思源宋体 Heavy" panose="02020900000000000000" pitchFamily="18" charset="-122"/>
              </a:rPr>
              <a:t>结果分析</a:t>
            </a:r>
            <a:endParaRPr lang="zh-CN" altLang="en-US" sz="5400" dirty="0">
              <a:solidFill>
                <a:srgbClr val="4C678E"/>
              </a:solidFill>
              <a:latin typeface="思源宋体 Heavy" panose="02020900000000000000" pitchFamily="18" charset="-122"/>
              <a:ea typeface="思源宋体 Heavy" panose="02020900000000000000" pitchFamily="18" charset="-122"/>
            </a:endParaRPr>
          </a:p>
        </p:txBody>
      </p:sp>
      <p:sp>
        <p:nvSpPr>
          <p:cNvPr id="57" name="文本框 56"/>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04</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8" name="文本框 57"/>
          <p:cNvSpPr txBox="1"/>
          <p:nvPr/>
        </p:nvSpPr>
        <p:spPr>
          <a:xfrm>
            <a:off x="7238027" y="3590718"/>
            <a:ext cx="3264874" cy="989310"/>
          </a:xfrm>
          <a:prstGeom prst="rect">
            <a:avLst/>
          </a:prstGeom>
          <a:noFill/>
        </p:spPr>
        <p:txBody>
          <a:bodyPr wrap="square" lIns="0" tIns="0" rIns="0" bIns="0" rtlCol="0">
            <a:spAutoFit/>
          </a:bodyPr>
          <a:lstStyle/>
          <a:p>
            <a:pPr hangingPunct="0">
              <a:lnSpc>
                <a:spcPct val="150000"/>
              </a:lnSpc>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Click here to enter your text, change the color or size of the text. You can also format the appropriate. Click here to enter your text, change the color or size of the text. </a:t>
            </a:r>
            <a:endPar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59" name="矩形: 圆角 58"/>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grpSp>
        <p:nvGrpSpPr>
          <p:cNvPr id="64" name="组合 63"/>
          <p:cNvGrpSpPr/>
          <p:nvPr/>
        </p:nvGrpSpPr>
        <p:grpSpPr>
          <a:xfrm>
            <a:off x="1257813" y="694177"/>
            <a:ext cx="4520175" cy="570597"/>
            <a:chOff x="706580" y="632385"/>
            <a:chExt cx="4520175" cy="570597"/>
          </a:xfrm>
        </p:grpSpPr>
        <p:sp>
          <p:nvSpPr>
            <p:cNvPr id="65" name="文本框 64"/>
            <p:cNvSpPr txBox="1"/>
            <p:nvPr/>
          </p:nvSpPr>
          <p:spPr>
            <a:xfrm>
              <a:off x="706580" y="632385"/>
              <a:ext cx="2834579" cy="461665"/>
            </a:xfrm>
            <a:prstGeom prst="rect">
              <a:avLst/>
            </a:prstGeom>
            <a:noFill/>
          </p:spPr>
          <p:txBody>
            <a:bodyPr wrap="square" rtlCol="0">
              <a:spAutoFit/>
            </a:bodyPr>
            <a:lstStyle/>
            <a:p>
              <a:r>
                <a:rPr lang="en-US" altLang="zh-CN" sz="2400" spc="600" dirty="0">
                  <a:solidFill>
                    <a:srgbClr val="4C678E"/>
                  </a:solidFill>
                  <a:latin typeface="汉仪心海行楷W" panose="00020600040101010101" pitchFamily="18" charset="-122"/>
                  <a:ea typeface="汉仪心海行楷W" panose="00020600040101010101" pitchFamily="18" charset="-122"/>
                </a:rPr>
                <a:t>XXX</a:t>
              </a:r>
              <a:r>
                <a:rPr lang="zh-CN" altLang="en-US" sz="2400" spc="600" dirty="0">
                  <a:solidFill>
                    <a:srgbClr val="4C678E"/>
                  </a:solidFill>
                  <a:latin typeface="汉仪心海行楷W" panose="00020600040101010101" pitchFamily="18" charset="-122"/>
                  <a:ea typeface="汉仪心海行楷W" panose="00020600040101010101" pitchFamily="18" charset="-122"/>
                </a:rPr>
                <a:t>科技大学</a:t>
              </a:r>
              <a:endParaRPr lang="zh-CN" altLang="en-US" sz="2400" spc="600" dirty="0">
                <a:solidFill>
                  <a:srgbClr val="4C678E"/>
                </a:solidFill>
                <a:latin typeface="汉仪心海行楷W" panose="00020600040101010101" pitchFamily="18" charset="-122"/>
                <a:ea typeface="汉仪心海行楷W" panose="00020600040101010101" pitchFamily="18" charset="-122"/>
              </a:endParaRPr>
            </a:p>
          </p:txBody>
        </p:sp>
        <p:sp>
          <p:nvSpPr>
            <p:cNvPr id="66" name="文本框 65"/>
            <p:cNvSpPr txBox="1"/>
            <p:nvPr/>
          </p:nvSpPr>
          <p:spPr>
            <a:xfrm>
              <a:off x="744680" y="972150"/>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XXX UNIVERSITY OF SCIENCE AND TECHNOLOGY</a:t>
              </a:r>
              <a:endParaRPr lang="zh-CN" altLang="en-US" sz="900" spc="300" dirty="0">
                <a:solidFill>
                  <a:schemeClr val="tx1">
                    <a:lumMod val="50000"/>
                    <a:lumOff val="50000"/>
                  </a:schemeClr>
                </a:solidFill>
                <a:latin typeface="+mn-ea"/>
              </a:endParaRPr>
            </a:p>
          </p:txBody>
        </p:sp>
      </p:grpSp>
      <p:sp>
        <p:nvSpPr>
          <p:cNvPr id="12" name="矩形: 圆角 11"/>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ísļîḓé"/>
          <p:cNvGrpSpPr/>
          <p:nvPr/>
        </p:nvGrpSpPr>
        <p:grpSpPr>
          <a:xfrm>
            <a:off x="693300" y="729226"/>
            <a:ext cx="519548" cy="519548"/>
            <a:chOff x="5683121" y="1558109"/>
            <a:chExt cx="673626" cy="673626"/>
          </a:xfrm>
        </p:grpSpPr>
        <p:sp>
          <p:nvSpPr>
            <p:cNvPr id="68" name="ïşļíḋê"/>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4"/>
                                        </p:tgtEl>
                                        <p:attrNameLst>
                                          <p:attrName>style.visibility</p:attrName>
                                        </p:attrNameLst>
                                      </p:cBhvr>
                                      <p:to>
                                        <p:strVal val="visible"/>
                                      </p:to>
                                    </p:set>
                                    <p:anim calcmode="lin" valueType="num">
                                      <p:cBhvr>
                                        <p:cTn id="14" dur="500" fill="hold"/>
                                        <p:tgtEl>
                                          <p:spTgt spid="64"/>
                                        </p:tgtEl>
                                        <p:attrNameLst>
                                          <p:attrName>ppt_w</p:attrName>
                                        </p:attrNameLst>
                                      </p:cBhvr>
                                      <p:tavLst>
                                        <p:tav tm="0">
                                          <p:val>
                                            <p:fltVal val="0"/>
                                          </p:val>
                                        </p:tav>
                                        <p:tav tm="100000">
                                          <p:val>
                                            <p:strVal val="#ppt_w"/>
                                          </p:val>
                                        </p:tav>
                                      </p:tavLst>
                                    </p:anim>
                                    <p:anim calcmode="lin" valueType="num">
                                      <p:cBhvr>
                                        <p:cTn id="15" dur="500" fill="hold"/>
                                        <p:tgtEl>
                                          <p:spTgt spid="64"/>
                                        </p:tgtEl>
                                        <p:attrNameLst>
                                          <p:attrName>ppt_h</p:attrName>
                                        </p:attrNameLst>
                                      </p:cBhvr>
                                      <p:tavLst>
                                        <p:tav tm="0">
                                          <p:val>
                                            <p:fltVal val="0"/>
                                          </p:val>
                                        </p:tav>
                                        <p:tav tm="100000">
                                          <p:val>
                                            <p:strVal val="#ppt_h"/>
                                          </p:val>
                                        </p:tav>
                                      </p:tavLst>
                                    </p:anim>
                                    <p:animEffect transition="in" filter="fade">
                                      <p:cBhvr>
                                        <p:cTn id="16" dur="500"/>
                                        <p:tgtEl>
                                          <p:spTgt spid="64"/>
                                        </p:tgtEl>
                                      </p:cBhvr>
                                    </p:animEffect>
                                  </p:childTnLst>
                                </p:cTn>
                              </p:par>
                              <p:par>
                                <p:cTn id="17" presetID="53" presetClass="entr" presetSubtype="16"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p:cTn id="19" dur="500" fill="hold"/>
                                        <p:tgtEl>
                                          <p:spTgt spid="67"/>
                                        </p:tgtEl>
                                        <p:attrNameLst>
                                          <p:attrName>ppt_w</p:attrName>
                                        </p:attrNameLst>
                                      </p:cBhvr>
                                      <p:tavLst>
                                        <p:tav tm="0">
                                          <p:val>
                                            <p:fltVal val="0"/>
                                          </p:val>
                                        </p:tav>
                                        <p:tav tm="100000">
                                          <p:val>
                                            <p:strVal val="#ppt_w"/>
                                          </p:val>
                                        </p:tav>
                                      </p:tavLst>
                                    </p:anim>
                                    <p:anim calcmode="lin" valueType="num">
                                      <p:cBhvr>
                                        <p:cTn id="20" dur="500" fill="hold"/>
                                        <p:tgtEl>
                                          <p:spTgt spid="67"/>
                                        </p:tgtEl>
                                        <p:attrNameLst>
                                          <p:attrName>ppt_h</p:attrName>
                                        </p:attrNameLst>
                                      </p:cBhvr>
                                      <p:tavLst>
                                        <p:tav tm="0">
                                          <p:val>
                                            <p:fltVal val="0"/>
                                          </p:val>
                                        </p:tav>
                                        <p:tav tm="100000">
                                          <p:val>
                                            <p:strVal val="#ppt_h"/>
                                          </p:val>
                                        </p:tav>
                                      </p:tavLst>
                                    </p:anim>
                                    <p:animEffect transition="in" filter="fade">
                                      <p:cBhvr>
                                        <p:cTn id="21" dur="500"/>
                                        <p:tgtEl>
                                          <p:spTgt spid="6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ppt_w</p:attrName>
                                        </p:attrNameLst>
                                      </p:cBhvr>
                                      <p:tavLst>
                                        <p:tav tm="0">
                                          <p:val>
                                            <p:fltVal val="0"/>
                                          </p:val>
                                        </p:tav>
                                        <p:tav tm="100000">
                                          <p:val>
                                            <p:strVal val="#ppt_w"/>
                                          </p:val>
                                        </p:tav>
                                      </p:tavLst>
                                    </p:anim>
                                    <p:anim calcmode="lin" valueType="num">
                                      <p:cBhvr>
                                        <p:cTn id="27" dur="500" fill="hold"/>
                                        <p:tgtEl>
                                          <p:spTgt spid="35"/>
                                        </p:tgtEl>
                                        <p:attrNameLst>
                                          <p:attrName>ppt_h</p:attrName>
                                        </p:attrNameLst>
                                      </p:cBhvr>
                                      <p:tavLst>
                                        <p:tav tm="0">
                                          <p:val>
                                            <p:fltVal val="0"/>
                                          </p:val>
                                        </p:tav>
                                        <p:tav tm="100000">
                                          <p:val>
                                            <p:strVal val="#ppt_h"/>
                                          </p:val>
                                        </p:tav>
                                      </p:tavLst>
                                    </p:anim>
                                    <p:animEffect transition="in" filter="fade">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1000"/>
                                        <p:tgtEl>
                                          <p:spTgt spid="57"/>
                                        </p:tgtEl>
                                      </p:cBhvr>
                                    </p:animEffect>
                                    <p:anim calcmode="lin" valueType="num">
                                      <p:cBhvr>
                                        <p:cTn id="34" dur="1000" fill="hold"/>
                                        <p:tgtEl>
                                          <p:spTgt spid="57"/>
                                        </p:tgtEl>
                                        <p:attrNameLst>
                                          <p:attrName>ppt_x</p:attrName>
                                        </p:attrNameLst>
                                      </p:cBhvr>
                                      <p:tavLst>
                                        <p:tav tm="0">
                                          <p:val>
                                            <p:strVal val="#ppt_x"/>
                                          </p:val>
                                        </p:tav>
                                        <p:tav tm="100000">
                                          <p:val>
                                            <p:strVal val="#ppt_x"/>
                                          </p:val>
                                        </p:tav>
                                      </p:tavLst>
                                    </p:anim>
                                    <p:anim calcmode="lin" valueType="num">
                                      <p:cBhvr>
                                        <p:cTn id="3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1000"/>
                                        <p:tgtEl>
                                          <p:spTgt spid="56"/>
                                        </p:tgtEl>
                                      </p:cBhvr>
                                    </p:animEffect>
                                    <p:anim calcmode="lin" valueType="num">
                                      <p:cBhvr>
                                        <p:cTn id="48" dur="1000" fill="hold"/>
                                        <p:tgtEl>
                                          <p:spTgt spid="56"/>
                                        </p:tgtEl>
                                        <p:attrNameLst>
                                          <p:attrName>ppt_x</p:attrName>
                                        </p:attrNameLst>
                                      </p:cBhvr>
                                      <p:tavLst>
                                        <p:tav tm="0">
                                          <p:val>
                                            <p:strVal val="#ppt_x"/>
                                          </p:val>
                                        </p:tav>
                                        <p:tav tm="100000">
                                          <p:val>
                                            <p:strVal val="#ppt_x"/>
                                          </p:val>
                                        </p:tav>
                                      </p:tavLst>
                                    </p:anim>
                                    <p:anim calcmode="lin" valueType="num">
                                      <p:cBhvr>
                                        <p:cTn id="49" dur="1000" fill="hold"/>
                                        <p:tgtEl>
                                          <p:spTgt spid="56"/>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42" presetClass="entr" presetSubtype="0" fill="hold" grpId="0" nodeType="after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1000"/>
                                        <p:tgtEl>
                                          <p:spTgt spid="58"/>
                                        </p:tgtEl>
                                      </p:cBhvr>
                                    </p:animEffect>
                                    <p:anim calcmode="lin" valueType="num">
                                      <p:cBhvr>
                                        <p:cTn id="54" dur="1000" fill="hold"/>
                                        <p:tgtEl>
                                          <p:spTgt spid="58"/>
                                        </p:tgtEl>
                                        <p:attrNameLst>
                                          <p:attrName>ppt_x</p:attrName>
                                        </p:attrNameLst>
                                      </p:cBhvr>
                                      <p:tavLst>
                                        <p:tav tm="0">
                                          <p:val>
                                            <p:strVal val="#ppt_x"/>
                                          </p:val>
                                        </p:tav>
                                        <p:tav tm="100000">
                                          <p:val>
                                            <p:strVal val="#ppt_x"/>
                                          </p:val>
                                        </p:tav>
                                      </p:tavLst>
                                    </p:anim>
                                    <p:anim calcmode="lin" valueType="num">
                                      <p:cBhvr>
                                        <p:cTn id="55"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8" grpId="0"/>
      <p:bldP spid="59"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结果分析</a:t>
            </a:r>
            <a:endParaRPr lang="zh-CN" altLang="en-US" sz="4000" spc="600" dirty="0">
              <a:solidFill>
                <a:srgbClr val="4C678E"/>
              </a:solidFill>
              <a:latin typeface="思源宋体 Heavy" panose="02020900000000000000" pitchFamily="18" charset="-122"/>
              <a:ea typeface="思源宋体 Heavy" panose="02020900000000000000" pitchFamily="18" charset="-122"/>
            </a:endParaRP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14" name="图表 13"/>
          <p:cNvGraphicFramePr/>
          <p:nvPr/>
        </p:nvGraphicFramePr>
        <p:xfrm>
          <a:off x="710862" y="1637105"/>
          <a:ext cx="5631881" cy="4052492"/>
        </p:xfrm>
        <a:graphic>
          <a:graphicData uri="http://schemas.openxmlformats.org/drawingml/2006/chart">
            <c:chart xmlns:c="http://schemas.openxmlformats.org/drawingml/2006/chart" xmlns:r="http://schemas.openxmlformats.org/officeDocument/2006/relationships" r:id="rId1"/>
          </a:graphicData>
        </a:graphic>
      </p:graphicFrame>
      <p:sp>
        <p:nvSpPr>
          <p:cNvPr id="15" name="íṩlïḑé"/>
          <p:cNvSpPr txBox="1"/>
          <p:nvPr/>
        </p:nvSpPr>
        <p:spPr bwMode="auto">
          <a:xfrm>
            <a:off x="6783280" y="2372448"/>
            <a:ext cx="455253" cy="492443"/>
          </a:xfrm>
          <a:prstGeom prst="rect">
            <a:avLst/>
          </a:prstGeom>
          <a:noFill/>
        </p:spPr>
        <p:txBody>
          <a:bodyPr wrap="none" lIns="0" tIns="0" rIns="0" bIns="0" anchor="ctr">
            <a:normAutofit/>
          </a:bodyPr>
          <a:lstStyle/>
          <a:p>
            <a:pPr algn="ctr">
              <a:defRPr/>
            </a:pPr>
            <a:r>
              <a:rPr lang="en-US" sz="3200" b="1" dirty="0">
                <a:solidFill>
                  <a:srgbClr val="4C678E"/>
                </a:solidFill>
                <a:latin typeface="汉仪铁线黑-65简" panose="00020600040101010101" pitchFamily="18" charset="-122"/>
                <a:ea typeface="汉仪铁线黑-65简" panose="00020600040101010101" pitchFamily="18" charset="-122"/>
              </a:rPr>
              <a:t>0</a:t>
            </a:r>
            <a:r>
              <a:rPr lang="en-US" sz="100" b="1" dirty="0">
                <a:solidFill>
                  <a:srgbClr val="4C678E"/>
                </a:solidFill>
                <a:latin typeface="汉仪铁线黑-65简" panose="00020600040101010101" pitchFamily="18" charset="-122"/>
                <a:ea typeface="汉仪铁线黑-65简" panose="00020600040101010101" pitchFamily="18" charset="-122"/>
              </a:rPr>
              <a:t> </a:t>
            </a:r>
            <a:r>
              <a:rPr lang="en-US" sz="3200" b="1" dirty="0">
                <a:solidFill>
                  <a:srgbClr val="4C678E"/>
                </a:solidFill>
                <a:latin typeface="汉仪铁线黑-65简" panose="00020600040101010101" pitchFamily="18" charset="-122"/>
                <a:ea typeface="汉仪铁线黑-65简" panose="00020600040101010101" pitchFamily="18" charset="-122"/>
              </a:rPr>
              <a:t>1.</a:t>
            </a:r>
            <a:endParaRPr lang="en-US" sz="3200" b="1" dirty="0">
              <a:solidFill>
                <a:srgbClr val="4C678E"/>
              </a:solidFill>
              <a:latin typeface="汉仪铁线黑-65简" panose="00020600040101010101" pitchFamily="18" charset="-122"/>
              <a:ea typeface="汉仪铁线黑-65简" panose="00020600040101010101" pitchFamily="18" charset="-122"/>
            </a:endParaRPr>
          </a:p>
        </p:txBody>
      </p:sp>
      <p:sp>
        <p:nvSpPr>
          <p:cNvPr id="16" name="íṩlïḑé"/>
          <p:cNvSpPr txBox="1"/>
          <p:nvPr/>
        </p:nvSpPr>
        <p:spPr bwMode="auto">
          <a:xfrm>
            <a:off x="6783280" y="3533607"/>
            <a:ext cx="455253" cy="492443"/>
          </a:xfrm>
          <a:prstGeom prst="rect">
            <a:avLst/>
          </a:prstGeom>
          <a:noFill/>
        </p:spPr>
        <p:txBody>
          <a:bodyPr wrap="none" lIns="0" tIns="0" rIns="0" bIns="0" anchor="ctr">
            <a:normAutofit/>
          </a:bodyPr>
          <a:lstStyle/>
          <a:p>
            <a:pPr algn="ctr">
              <a:defRPr/>
            </a:pPr>
            <a:r>
              <a:rPr lang="en-US" sz="3200" b="1" dirty="0">
                <a:solidFill>
                  <a:srgbClr val="4C678E"/>
                </a:solidFill>
                <a:latin typeface="汉仪铁线黑-65简" panose="00020600040101010101" pitchFamily="18" charset="-122"/>
                <a:ea typeface="汉仪铁线黑-65简" panose="00020600040101010101" pitchFamily="18" charset="-122"/>
              </a:rPr>
              <a:t>02.</a:t>
            </a:r>
            <a:endParaRPr lang="en-US" sz="3200" b="1" dirty="0">
              <a:solidFill>
                <a:srgbClr val="4C678E"/>
              </a:solidFill>
              <a:latin typeface="汉仪铁线黑-65简" panose="00020600040101010101" pitchFamily="18" charset="-122"/>
              <a:ea typeface="汉仪铁线黑-65简" panose="00020600040101010101" pitchFamily="18" charset="-122"/>
            </a:endParaRPr>
          </a:p>
        </p:txBody>
      </p:sp>
      <p:sp>
        <p:nvSpPr>
          <p:cNvPr id="18" name="íṩlïḑé"/>
          <p:cNvSpPr txBox="1"/>
          <p:nvPr/>
        </p:nvSpPr>
        <p:spPr bwMode="auto">
          <a:xfrm>
            <a:off x="6724492" y="4694766"/>
            <a:ext cx="572830" cy="619624"/>
          </a:xfrm>
          <a:prstGeom prst="rect">
            <a:avLst/>
          </a:prstGeom>
          <a:noFill/>
        </p:spPr>
        <p:txBody>
          <a:bodyPr wrap="none" lIns="0" tIns="0" rIns="0" bIns="0" anchor="ctr">
            <a:normAutofit/>
          </a:bodyPr>
          <a:lstStyle/>
          <a:p>
            <a:pPr algn="ctr">
              <a:defRPr/>
            </a:pPr>
            <a:r>
              <a:rPr lang="en-US" sz="3200" b="1" dirty="0">
                <a:solidFill>
                  <a:srgbClr val="4C678E"/>
                </a:solidFill>
                <a:latin typeface="汉仪铁线黑-65简" panose="00020600040101010101" pitchFamily="18" charset="-122"/>
                <a:ea typeface="汉仪铁线黑-65简" panose="00020600040101010101" pitchFamily="18" charset="-122"/>
              </a:rPr>
              <a:t>03.</a:t>
            </a:r>
            <a:endParaRPr lang="en-US" sz="3200" b="1" dirty="0">
              <a:solidFill>
                <a:srgbClr val="4C678E"/>
              </a:solidFill>
              <a:latin typeface="汉仪铁线黑-65简" panose="00020600040101010101" pitchFamily="18" charset="-122"/>
              <a:ea typeface="汉仪铁线黑-65简" panose="00020600040101010101" pitchFamily="18" charset="-122"/>
            </a:endParaRPr>
          </a:p>
        </p:txBody>
      </p:sp>
      <p:sp>
        <p:nvSpPr>
          <p:cNvPr id="19" name="矩形 18"/>
          <p:cNvSpPr/>
          <p:nvPr/>
        </p:nvSpPr>
        <p:spPr>
          <a:xfrm>
            <a:off x="7616371" y="2240680"/>
            <a:ext cx="3878943" cy="700385"/>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输入您的文本文字，更改文字的颜色或者大小属性。还可以设置合适的文字格式</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20" name="矩形 19"/>
          <p:cNvSpPr/>
          <p:nvPr/>
        </p:nvSpPr>
        <p:spPr>
          <a:xfrm>
            <a:off x="7616371" y="3283023"/>
            <a:ext cx="3878943" cy="1069716"/>
          </a:xfrm>
          <a:prstGeom prst="rect">
            <a:avLst/>
          </a:prstGeom>
          <a:noFill/>
        </p:spPr>
        <p:txBody>
          <a:bodyPr wrap="square" lIns="0" tIns="0" rIns="0" bIns="0" rtlCol="0">
            <a:spAutoFit/>
          </a:bodyPr>
          <a:lstStyle/>
          <a:p>
            <a:pPr algn="just" hangingPunct="0">
              <a:lnSpc>
                <a:spcPct val="150000"/>
              </a:lnSpc>
            </a:pPr>
            <a:r>
              <a:rPr lang="zh-CN" altLang="en-US" sz="160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调整</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文字文本的行间距。点击这里，输入您的文本文字，更改文字的颜色或者大小属性。</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21" name="矩形 20"/>
          <p:cNvSpPr/>
          <p:nvPr/>
        </p:nvSpPr>
        <p:spPr>
          <a:xfrm>
            <a:off x="7616371" y="4694696"/>
            <a:ext cx="3878943" cy="700385"/>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输入您的文本文字，更改文字的颜色或者大小属性。</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arn(inVertical)">
                                      <p:cBhvr>
                                        <p:cTn id="24" dur="500"/>
                                        <p:tgtEl>
                                          <p:spTgt spid="14"/>
                                        </p:tgtEl>
                                      </p:cBhvr>
                                    </p:animEffect>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childTnLst>
                          </p:cTn>
                        </p:par>
                        <p:par>
                          <p:cTn id="31" fill="hold">
                            <p:stCondLst>
                              <p:cond delay="1000"/>
                            </p:stCondLst>
                            <p:childTnLst>
                              <p:par>
                                <p:cTn id="32" presetID="53" presetClass="entr" presetSubtype="16"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par>
                          <p:cTn id="37" fill="hold">
                            <p:stCondLst>
                              <p:cond delay="1500"/>
                            </p:stCondLst>
                            <p:childTnLst>
                              <p:par>
                                <p:cTn id="38" presetID="53" presetClass="entr" presetSubtype="16"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p:cTn id="45" dur="500" fill="hold"/>
                                        <p:tgtEl>
                                          <p:spTgt spid="19"/>
                                        </p:tgtEl>
                                        <p:attrNameLst>
                                          <p:attrName>ppt_w</p:attrName>
                                        </p:attrNameLst>
                                      </p:cBhvr>
                                      <p:tavLst>
                                        <p:tav tm="0">
                                          <p:val>
                                            <p:fltVal val="0"/>
                                          </p:val>
                                        </p:tav>
                                        <p:tav tm="100000">
                                          <p:val>
                                            <p:strVal val="#ppt_w"/>
                                          </p:val>
                                        </p:tav>
                                      </p:tavLst>
                                    </p:anim>
                                    <p:anim calcmode="lin" valueType="num">
                                      <p:cBhvr>
                                        <p:cTn id="46" dur="500" fill="hold"/>
                                        <p:tgtEl>
                                          <p:spTgt spid="19"/>
                                        </p:tgtEl>
                                        <p:attrNameLst>
                                          <p:attrName>ppt_h</p:attrName>
                                        </p:attrNameLst>
                                      </p:cBhvr>
                                      <p:tavLst>
                                        <p:tav tm="0">
                                          <p:val>
                                            <p:fltVal val="0"/>
                                          </p:val>
                                        </p:tav>
                                        <p:tav tm="100000">
                                          <p:val>
                                            <p:strVal val="#ppt_h"/>
                                          </p:val>
                                        </p:tav>
                                      </p:tavLst>
                                    </p:anim>
                                    <p:animEffect transition="in" filter="fade">
                                      <p:cBhvr>
                                        <p:cTn id="47" dur="500"/>
                                        <p:tgtEl>
                                          <p:spTgt spid="19"/>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p:cTn id="50" dur="500" fill="hold"/>
                                        <p:tgtEl>
                                          <p:spTgt spid="20"/>
                                        </p:tgtEl>
                                        <p:attrNameLst>
                                          <p:attrName>ppt_w</p:attrName>
                                        </p:attrNameLst>
                                      </p:cBhvr>
                                      <p:tavLst>
                                        <p:tav tm="0">
                                          <p:val>
                                            <p:fltVal val="0"/>
                                          </p:val>
                                        </p:tav>
                                        <p:tav tm="100000">
                                          <p:val>
                                            <p:strVal val="#ppt_w"/>
                                          </p:val>
                                        </p:tav>
                                      </p:tavLst>
                                    </p:anim>
                                    <p:anim calcmode="lin" valueType="num">
                                      <p:cBhvr>
                                        <p:cTn id="51" dur="500" fill="hold"/>
                                        <p:tgtEl>
                                          <p:spTgt spid="20"/>
                                        </p:tgtEl>
                                        <p:attrNameLst>
                                          <p:attrName>ppt_h</p:attrName>
                                        </p:attrNameLst>
                                      </p:cBhvr>
                                      <p:tavLst>
                                        <p:tav tm="0">
                                          <p:val>
                                            <p:fltVal val="0"/>
                                          </p:val>
                                        </p:tav>
                                        <p:tav tm="100000">
                                          <p:val>
                                            <p:strVal val="#ppt_h"/>
                                          </p:val>
                                        </p:tav>
                                      </p:tavLst>
                                    </p:anim>
                                    <p:animEffect transition="in" filter="fade">
                                      <p:cBhvr>
                                        <p:cTn id="52" dur="500"/>
                                        <p:tgtEl>
                                          <p:spTgt spid="20"/>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animEffect transition="in" filter="fade">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5" grpId="0"/>
      <p:bldP spid="16" grpId="0"/>
      <p:bldP spid="18" grpId="0"/>
      <p:bldP spid="19" grpId="0"/>
      <p:bldP spid="20"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4533900" y="2095500"/>
            <a:ext cx="3124200" cy="3124200"/>
            <a:chOff x="901700" y="3111500"/>
            <a:chExt cx="2362200" cy="2362200"/>
          </a:xfrm>
        </p:grpSpPr>
        <p:sp>
          <p:nvSpPr>
            <p:cNvPr id="25" name="椭圆 24"/>
            <p:cNvSpPr/>
            <p:nvPr/>
          </p:nvSpPr>
          <p:spPr>
            <a:xfrm>
              <a:off x="901700" y="3111500"/>
              <a:ext cx="2362200" cy="2362200"/>
            </a:xfrm>
            <a:prstGeom prst="ellipse">
              <a:avLst/>
            </a:prstGeom>
            <a:gradFill flip="none" rotWithShape="1">
              <a:gsLst>
                <a:gs pos="0">
                  <a:srgbClr val="4C678E">
                    <a:alpha val="0"/>
                  </a:srgbClr>
                </a:gs>
                <a:gs pos="100000">
                  <a:srgbClr val="4C678E">
                    <a:alpha val="2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308100" y="3517900"/>
              <a:ext cx="1549400" cy="1549400"/>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结果分析</a:t>
            </a:r>
            <a:endParaRPr lang="zh-CN" altLang="en-US" sz="4000" spc="600" dirty="0">
              <a:solidFill>
                <a:srgbClr val="4C678E"/>
              </a:solidFill>
              <a:latin typeface="思源宋体 Heavy" panose="02020900000000000000" pitchFamily="18" charset="-122"/>
              <a:ea typeface="思源宋体 Heavy" panose="02020900000000000000" pitchFamily="18" charset="-122"/>
            </a:endParaRP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3733801" y="1396937"/>
            <a:ext cx="4724400" cy="4597526"/>
            <a:chOff x="3733801" y="1422337"/>
            <a:chExt cx="4724400" cy="4597526"/>
          </a:xfrm>
        </p:grpSpPr>
        <p:sp>
          <p:nvSpPr>
            <p:cNvPr id="15" name="椭圆 14"/>
            <p:cNvSpPr/>
            <p:nvPr/>
          </p:nvSpPr>
          <p:spPr>
            <a:xfrm>
              <a:off x="3852629" y="1422337"/>
              <a:ext cx="4597527" cy="4597526"/>
            </a:xfrm>
            <a:prstGeom prst="ellipse">
              <a:avLst/>
            </a:prstGeom>
            <a:noFill/>
            <a:ln>
              <a:gradFill>
                <a:gsLst>
                  <a:gs pos="77000">
                    <a:schemeClr val="accent1">
                      <a:lumMod val="5000"/>
                      <a:lumOff val="95000"/>
                      <a:alpha val="0"/>
                    </a:schemeClr>
                  </a:gs>
                  <a:gs pos="100000">
                    <a:srgbClr val="4C678E"/>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flipH="1">
              <a:off x="3733801" y="1422337"/>
              <a:ext cx="4597527" cy="4597526"/>
            </a:xfrm>
            <a:prstGeom prst="ellipse">
              <a:avLst/>
            </a:prstGeom>
            <a:noFill/>
            <a:ln>
              <a:gradFill>
                <a:gsLst>
                  <a:gs pos="72000">
                    <a:schemeClr val="accent1">
                      <a:lumMod val="5000"/>
                      <a:lumOff val="95000"/>
                      <a:alpha val="0"/>
                    </a:schemeClr>
                  </a:gs>
                  <a:gs pos="100000">
                    <a:srgbClr val="4C678E"/>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bwMode="auto">
            <a:xfrm>
              <a:off x="4180469" y="2017450"/>
              <a:ext cx="288589" cy="288586"/>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椭圆 18"/>
            <p:cNvSpPr/>
            <p:nvPr/>
          </p:nvSpPr>
          <p:spPr bwMode="auto">
            <a:xfrm>
              <a:off x="7704855" y="2017450"/>
              <a:ext cx="288589" cy="288586"/>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椭圆 19"/>
            <p:cNvSpPr/>
            <p:nvPr/>
          </p:nvSpPr>
          <p:spPr bwMode="auto">
            <a:xfrm>
              <a:off x="3781482" y="4414052"/>
              <a:ext cx="288589" cy="288586"/>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p:cNvSpPr/>
            <p:nvPr/>
          </p:nvSpPr>
          <p:spPr bwMode="auto">
            <a:xfrm>
              <a:off x="8169612" y="4265331"/>
              <a:ext cx="288589" cy="288586"/>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2" name="文本框 21"/>
          <p:cNvSpPr txBox="1"/>
          <p:nvPr/>
        </p:nvSpPr>
        <p:spPr>
          <a:xfrm>
            <a:off x="5295900" y="3059381"/>
            <a:ext cx="1600200" cy="1323439"/>
          </a:xfrm>
          <a:prstGeom prst="rect">
            <a:avLst/>
          </a:prstGeom>
          <a:noFill/>
        </p:spPr>
        <p:txBody>
          <a:bodyPr wrap="square" rtlCol="0">
            <a:spAutoFit/>
          </a:bodyPr>
          <a:lstStyle/>
          <a:p>
            <a:pPr algn="ctr"/>
            <a:r>
              <a:rPr lang="zh-CN" altLang="en-US" sz="4000" spc="600" dirty="0">
                <a:solidFill>
                  <a:schemeClr val="bg1"/>
                </a:solidFill>
                <a:latin typeface="思源宋体 Heavy" panose="02020900000000000000" pitchFamily="18" charset="-122"/>
                <a:ea typeface="思源宋体 Heavy" panose="02020900000000000000" pitchFamily="18" charset="-122"/>
              </a:rPr>
              <a:t>结果分析</a:t>
            </a:r>
            <a:endParaRPr lang="zh-CN" altLang="en-US" sz="4000" spc="600" dirty="0">
              <a:solidFill>
                <a:schemeClr val="bg1"/>
              </a:solidFill>
              <a:latin typeface="思源宋体 Heavy" panose="02020900000000000000" pitchFamily="18" charset="-122"/>
              <a:ea typeface="思源宋体 Heavy" panose="02020900000000000000" pitchFamily="18" charset="-122"/>
            </a:endParaRPr>
          </a:p>
        </p:txBody>
      </p:sp>
      <p:grpSp>
        <p:nvGrpSpPr>
          <p:cNvPr id="23" name="组合 22"/>
          <p:cNvGrpSpPr/>
          <p:nvPr/>
        </p:nvGrpSpPr>
        <p:grpSpPr>
          <a:xfrm>
            <a:off x="1055008" y="1678445"/>
            <a:ext cx="2652485" cy="1539422"/>
            <a:chOff x="1259115" y="2186445"/>
            <a:chExt cx="2652485" cy="1539422"/>
          </a:xfrm>
        </p:grpSpPr>
        <p:sp>
          <p:nvSpPr>
            <p:cNvPr id="27" name="矩形 26"/>
            <p:cNvSpPr/>
            <p:nvPr/>
          </p:nvSpPr>
          <p:spPr>
            <a:xfrm>
              <a:off x="1259115" y="2186445"/>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28" name="矩形 27"/>
            <p:cNvSpPr/>
            <p:nvPr/>
          </p:nvSpPr>
          <p:spPr>
            <a:xfrm>
              <a:off x="1259115" y="2656151"/>
              <a:ext cx="2652485"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grpSp>
      <p:grpSp>
        <p:nvGrpSpPr>
          <p:cNvPr id="30" name="组合 29"/>
          <p:cNvGrpSpPr/>
          <p:nvPr/>
        </p:nvGrpSpPr>
        <p:grpSpPr>
          <a:xfrm>
            <a:off x="1055008" y="3735845"/>
            <a:ext cx="2485571" cy="1539422"/>
            <a:chOff x="1259115" y="2186445"/>
            <a:chExt cx="2485571" cy="1539422"/>
          </a:xfrm>
        </p:grpSpPr>
        <p:sp>
          <p:nvSpPr>
            <p:cNvPr id="31" name="矩形 30"/>
            <p:cNvSpPr/>
            <p:nvPr/>
          </p:nvSpPr>
          <p:spPr>
            <a:xfrm>
              <a:off x="1259115" y="2186445"/>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32" name="矩形 31"/>
            <p:cNvSpPr/>
            <p:nvPr/>
          </p:nvSpPr>
          <p:spPr>
            <a:xfrm>
              <a:off x="1259115" y="2656151"/>
              <a:ext cx="2485571"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grpSp>
      <p:grpSp>
        <p:nvGrpSpPr>
          <p:cNvPr id="34" name="组合 33"/>
          <p:cNvGrpSpPr/>
          <p:nvPr/>
        </p:nvGrpSpPr>
        <p:grpSpPr>
          <a:xfrm>
            <a:off x="8738508" y="1678445"/>
            <a:ext cx="2652485" cy="1539422"/>
            <a:chOff x="1259115" y="2186445"/>
            <a:chExt cx="2652485" cy="1539422"/>
          </a:xfrm>
        </p:grpSpPr>
        <p:sp>
          <p:nvSpPr>
            <p:cNvPr id="35" name="矩形 34"/>
            <p:cNvSpPr/>
            <p:nvPr/>
          </p:nvSpPr>
          <p:spPr>
            <a:xfrm>
              <a:off x="1259115" y="2186445"/>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37" name="矩形 36"/>
            <p:cNvSpPr/>
            <p:nvPr/>
          </p:nvSpPr>
          <p:spPr>
            <a:xfrm>
              <a:off x="1259115" y="2656151"/>
              <a:ext cx="2652485"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grpSp>
      <p:grpSp>
        <p:nvGrpSpPr>
          <p:cNvPr id="38" name="组合 37"/>
          <p:cNvGrpSpPr/>
          <p:nvPr/>
        </p:nvGrpSpPr>
        <p:grpSpPr>
          <a:xfrm>
            <a:off x="8738508" y="3735845"/>
            <a:ext cx="2485571" cy="1539422"/>
            <a:chOff x="1259115" y="2186445"/>
            <a:chExt cx="2485571" cy="1539422"/>
          </a:xfrm>
        </p:grpSpPr>
        <p:sp>
          <p:nvSpPr>
            <p:cNvPr id="39" name="矩形 38"/>
            <p:cNvSpPr/>
            <p:nvPr/>
          </p:nvSpPr>
          <p:spPr>
            <a:xfrm>
              <a:off x="1259115" y="2186445"/>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40" name="矩形 39"/>
            <p:cNvSpPr/>
            <p:nvPr/>
          </p:nvSpPr>
          <p:spPr>
            <a:xfrm>
              <a:off x="1259115" y="2656151"/>
              <a:ext cx="2485571" cy="1069716"/>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点击这里，输入您的文本文字，更改文字的颜色或者大小属性。</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p:cTn id="24" dur="500" fill="hold"/>
                                        <p:tgtEl>
                                          <p:spTgt spid="22"/>
                                        </p:tgtEl>
                                        <p:attrNameLst>
                                          <p:attrName>ppt_w</p:attrName>
                                        </p:attrNameLst>
                                      </p:cBhvr>
                                      <p:tavLst>
                                        <p:tav tm="0">
                                          <p:val>
                                            <p:fltVal val="0"/>
                                          </p:val>
                                        </p:tav>
                                        <p:tav tm="100000">
                                          <p:val>
                                            <p:strVal val="#ppt_w"/>
                                          </p:val>
                                        </p:tav>
                                      </p:tavLst>
                                    </p:anim>
                                    <p:anim calcmode="lin" valueType="num">
                                      <p:cBhvr>
                                        <p:cTn id="25" dur="500" fill="hold"/>
                                        <p:tgtEl>
                                          <p:spTgt spid="22"/>
                                        </p:tgtEl>
                                        <p:attrNameLst>
                                          <p:attrName>ppt_h</p:attrName>
                                        </p:attrNameLst>
                                      </p:cBhvr>
                                      <p:tavLst>
                                        <p:tav tm="0">
                                          <p:val>
                                            <p:fltVal val="0"/>
                                          </p:val>
                                        </p:tav>
                                        <p:tav tm="100000">
                                          <p:val>
                                            <p:strVal val="#ppt_h"/>
                                          </p:val>
                                        </p:tav>
                                      </p:tavLst>
                                    </p:anim>
                                    <p:animEffect transition="in" filter="fade">
                                      <p:cBhvr>
                                        <p:cTn id="26" dur="500"/>
                                        <p:tgtEl>
                                          <p:spTgt spid="22"/>
                                        </p:tgtEl>
                                      </p:cBhvr>
                                    </p:animEffect>
                                  </p:childTnLst>
                                </p:cTn>
                              </p:par>
                              <p:par>
                                <p:cTn id="27" presetID="3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1000" fill="hold"/>
                                        <p:tgtEl>
                                          <p:spTgt spid="13"/>
                                        </p:tgtEl>
                                        <p:attrNameLst>
                                          <p:attrName>ppt_w</p:attrName>
                                        </p:attrNameLst>
                                      </p:cBhvr>
                                      <p:tavLst>
                                        <p:tav tm="0">
                                          <p:val>
                                            <p:fltVal val="0"/>
                                          </p:val>
                                        </p:tav>
                                        <p:tav tm="100000">
                                          <p:val>
                                            <p:strVal val="#ppt_w"/>
                                          </p:val>
                                        </p:tav>
                                      </p:tavLst>
                                    </p:anim>
                                    <p:anim calcmode="lin" valueType="num">
                                      <p:cBhvr>
                                        <p:cTn id="30" dur="1000" fill="hold"/>
                                        <p:tgtEl>
                                          <p:spTgt spid="13"/>
                                        </p:tgtEl>
                                        <p:attrNameLst>
                                          <p:attrName>ppt_h</p:attrName>
                                        </p:attrNameLst>
                                      </p:cBhvr>
                                      <p:tavLst>
                                        <p:tav tm="0">
                                          <p:val>
                                            <p:fltVal val="0"/>
                                          </p:val>
                                        </p:tav>
                                        <p:tav tm="100000">
                                          <p:val>
                                            <p:strVal val="#ppt_h"/>
                                          </p:val>
                                        </p:tav>
                                      </p:tavLst>
                                    </p:anim>
                                    <p:anim calcmode="lin" valueType="num">
                                      <p:cBhvr>
                                        <p:cTn id="31" dur="1000" fill="hold"/>
                                        <p:tgtEl>
                                          <p:spTgt spid="13"/>
                                        </p:tgtEl>
                                        <p:attrNameLst>
                                          <p:attrName>style.rotation</p:attrName>
                                        </p:attrNameLst>
                                      </p:cBhvr>
                                      <p:tavLst>
                                        <p:tav tm="0">
                                          <p:val>
                                            <p:fltVal val="90"/>
                                          </p:val>
                                        </p:tav>
                                        <p:tav tm="100000">
                                          <p:val>
                                            <p:fltVal val="0"/>
                                          </p:val>
                                        </p:tav>
                                      </p:tavLst>
                                    </p:anim>
                                    <p:animEffect transition="in" filter="fade">
                                      <p:cBhvr>
                                        <p:cTn id="32" dur="1000"/>
                                        <p:tgtEl>
                                          <p:spTgt spid="13"/>
                                        </p:tgtEl>
                                      </p:cBhvr>
                                    </p:animEffect>
                                  </p:childTnLst>
                                </p:cTn>
                              </p:par>
                              <p:par>
                                <p:cTn id="33" presetID="3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
                            </p:stCondLst>
                            <p:childTnLst>
                              <p:par>
                                <p:cTn id="40" presetID="42" presetClass="entr" presetSubtype="0" fill="hold"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childTnLst>
                          </p:cTn>
                        </p:par>
                        <p:par>
                          <p:cTn id="45" fill="hold">
                            <p:stCondLst>
                              <p:cond delay="1500"/>
                            </p:stCondLst>
                            <p:childTnLst>
                              <p:par>
                                <p:cTn id="46" presetID="42" presetClass="entr" presetSubtype="0" fill="hold"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1000"/>
                                        <p:tgtEl>
                                          <p:spTgt spid="30"/>
                                        </p:tgtEl>
                                      </p:cBhvr>
                                    </p:animEffect>
                                    <p:anim calcmode="lin" valueType="num">
                                      <p:cBhvr>
                                        <p:cTn id="49" dur="1000" fill="hold"/>
                                        <p:tgtEl>
                                          <p:spTgt spid="30"/>
                                        </p:tgtEl>
                                        <p:attrNameLst>
                                          <p:attrName>ppt_x</p:attrName>
                                        </p:attrNameLst>
                                      </p:cBhvr>
                                      <p:tavLst>
                                        <p:tav tm="0">
                                          <p:val>
                                            <p:strVal val="#ppt_x"/>
                                          </p:val>
                                        </p:tav>
                                        <p:tav tm="100000">
                                          <p:val>
                                            <p:strVal val="#ppt_x"/>
                                          </p:val>
                                        </p:tav>
                                      </p:tavLst>
                                    </p:anim>
                                    <p:anim calcmode="lin" valueType="num">
                                      <p:cBhvr>
                                        <p:cTn id="50" dur="1000" fill="hold"/>
                                        <p:tgtEl>
                                          <p:spTgt spid="30"/>
                                        </p:tgtEl>
                                        <p:attrNameLst>
                                          <p:attrName>ppt_y</p:attrName>
                                        </p:attrNameLst>
                                      </p:cBhvr>
                                      <p:tavLst>
                                        <p:tav tm="0">
                                          <p:val>
                                            <p:strVal val="#ppt_y+.1"/>
                                          </p:val>
                                        </p:tav>
                                        <p:tav tm="100000">
                                          <p:val>
                                            <p:strVal val="#ppt_y"/>
                                          </p:val>
                                        </p:tav>
                                      </p:tavLst>
                                    </p:anim>
                                  </p:childTnLst>
                                </p:cTn>
                              </p:par>
                            </p:childTnLst>
                          </p:cTn>
                        </p:par>
                        <p:par>
                          <p:cTn id="51" fill="hold">
                            <p:stCondLst>
                              <p:cond delay="2500"/>
                            </p:stCondLst>
                            <p:childTnLst>
                              <p:par>
                                <p:cTn id="52" presetID="42" presetClass="entr" presetSubtype="0" fill="hold" nodeType="after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1000"/>
                                        <p:tgtEl>
                                          <p:spTgt spid="38"/>
                                        </p:tgtEl>
                                      </p:cBhvr>
                                    </p:animEffect>
                                    <p:anim calcmode="lin" valueType="num">
                                      <p:cBhvr>
                                        <p:cTn id="55" dur="1000" fill="hold"/>
                                        <p:tgtEl>
                                          <p:spTgt spid="38"/>
                                        </p:tgtEl>
                                        <p:attrNameLst>
                                          <p:attrName>ppt_x</p:attrName>
                                        </p:attrNameLst>
                                      </p:cBhvr>
                                      <p:tavLst>
                                        <p:tav tm="0">
                                          <p:val>
                                            <p:strVal val="#ppt_x"/>
                                          </p:val>
                                        </p:tav>
                                        <p:tav tm="100000">
                                          <p:val>
                                            <p:strVal val="#ppt_x"/>
                                          </p:val>
                                        </p:tav>
                                      </p:tavLst>
                                    </p:anim>
                                    <p:anim calcmode="lin" valueType="num">
                                      <p:cBhvr>
                                        <p:cTn id="56" dur="1000" fill="hold"/>
                                        <p:tgtEl>
                                          <p:spTgt spid="38"/>
                                        </p:tgtEl>
                                        <p:attrNameLst>
                                          <p:attrName>ppt_y</p:attrName>
                                        </p:attrNameLst>
                                      </p:cBhvr>
                                      <p:tavLst>
                                        <p:tav tm="0">
                                          <p:val>
                                            <p:strVal val="#ppt_y+.1"/>
                                          </p:val>
                                        </p:tav>
                                        <p:tav tm="100000">
                                          <p:val>
                                            <p:strVal val="#ppt_y"/>
                                          </p:val>
                                        </p:tav>
                                      </p:tavLst>
                                    </p:anim>
                                  </p:childTnLst>
                                </p:cTn>
                              </p:par>
                            </p:childTnLst>
                          </p:cTn>
                        </p:par>
                        <p:par>
                          <p:cTn id="57" fill="hold">
                            <p:stCondLst>
                              <p:cond delay="3500"/>
                            </p:stCondLst>
                            <p:childTnLst>
                              <p:par>
                                <p:cTn id="58" presetID="42" presetClass="entr" presetSubtype="0" fill="hold" nodeType="after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1000"/>
                                        <p:tgtEl>
                                          <p:spTgt spid="34"/>
                                        </p:tgtEl>
                                      </p:cBhvr>
                                    </p:animEffect>
                                    <p:anim calcmode="lin" valueType="num">
                                      <p:cBhvr>
                                        <p:cTn id="61" dur="1000" fill="hold"/>
                                        <p:tgtEl>
                                          <p:spTgt spid="34"/>
                                        </p:tgtEl>
                                        <p:attrNameLst>
                                          <p:attrName>ppt_x</p:attrName>
                                        </p:attrNameLst>
                                      </p:cBhvr>
                                      <p:tavLst>
                                        <p:tav tm="0">
                                          <p:val>
                                            <p:strVal val="#ppt_x"/>
                                          </p:val>
                                        </p:tav>
                                        <p:tav tm="100000">
                                          <p:val>
                                            <p:strVal val="#ppt_x"/>
                                          </p:val>
                                        </p:tav>
                                      </p:tavLst>
                                    </p:anim>
                                    <p:anim calcmode="lin" valueType="num">
                                      <p:cBhvr>
                                        <p:cTn id="6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p:cNvPicPr>
            <a:picLocks noChangeAspect="1"/>
          </p:cNvPicPr>
          <p:nvPr/>
        </p:nvPicPr>
        <p:blipFill rotWithShape="1">
          <a:blip r:embed="rId1">
            <a:extLst>
              <a:ext uri="{28A0092B-C50C-407E-A947-70E740481C1C}">
                <a14:useLocalDpi xmlns:a14="http://schemas.microsoft.com/office/drawing/2010/main" val="0"/>
              </a:ext>
            </a:extLst>
          </a:blip>
          <a:srcRect l="53340" t="39493" r="26084" b="24455"/>
          <a:stretch>
            <a:fillRect/>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56" name="文本框 55"/>
          <p:cNvSpPr txBox="1"/>
          <p:nvPr/>
        </p:nvSpPr>
        <p:spPr>
          <a:xfrm>
            <a:off x="6636385" y="3405505"/>
            <a:ext cx="4284345" cy="645160"/>
          </a:xfrm>
          <a:prstGeom prst="rect">
            <a:avLst/>
          </a:prstGeom>
          <a:noFill/>
        </p:spPr>
        <p:txBody>
          <a:bodyPr wrap="square" rtlCol="0">
            <a:spAutoFit/>
          </a:bodyPr>
          <a:lstStyle/>
          <a:p>
            <a:pPr algn="ctr"/>
            <a:r>
              <a:rPr lang="zh-CN" altLang="en-US" sz="3600" dirty="0">
                <a:solidFill>
                  <a:srgbClr val="4C678E"/>
                </a:solidFill>
                <a:latin typeface="思源宋体 Heavy" panose="02020900000000000000" pitchFamily="18" charset="-122"/>
                <a:ea typeface="思源宋体 Heavy" panose="02020900000000000000" pitchFamily="18" charset="-122"/>
                <a:sym typeface="+mn-ea"/>
              </a:rPr>
              <a:t>介绍人脸检测任务</a:t>
            </a:r>
            <a:endParaRPr lang="zh-CN" altLang="en-US" sz="3600" dirty="0">
              <a:solidFill>
                <a:srgbClr val="4C678E"/>
              </a:solidFill>
              <a:latin typeface="思源宋体 Heavy" panose="02020900000000000000" pitchFamily="18" charset="-122"/>
              <a:ea typeface="思源宋体 Heavy" panose="02020900000000000000" pitchFamily="18" charset="-122"/>
              <a:sym typeface="+mn-ea"/>
            </a:endParaRPr>
          </a:p>
        </p:txBody>
      </p:sp>
      <p:sp>
        <p:nvSpPr>
          <p:cNvPr id="57" name="文本框 56"/>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01</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8" name="文本框 57"/>
          <p:cNvSpPr txBox="1"/>
          <p:nvPr/>
        </p:nvSpPr>
        <p:spPr>
          <a:xfrm>
            <a:off x="7311390" y="3844290"/>
            <a:ext cx="3265170" cy="206375"/>
          </a:xfrm>
          <a:prstGeom prst="rect">
            <a:avLst/>
          </a:prstGeom>
          <a:noFill/>
        </p:spPr>
        <p:txBody>
          <a:bodyPr wrap="square" lIns="0" tIns="0" rIns="0" bIns="0" rtlCol="0">
            <a:noAutofit/>
          </a:bodyPr>
          <a:lstStyle/>
          <a:p>
            <a:pPr hangingPunct="0">
              <a:lnSpc>
                <a:spcPct val="150000"/>
              </a:lnSpc>
            </a:pPr>
            <a:endPar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59" name="矩形: 圆角 58"/>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grpSp>
        <p:nvGrpSpPr>
          <p:cNvPr id="64" name="组合 63"/>
          <p:cNvGrpSpPr/>
          <p:nvPr/>
        </p:nvGrpSpPr>
        <p:grpSpPr>
          <a:xfrm>
            <a:off x="1257813" y="694177"/>
            <a:ext cx="4520175" cy="569635"/>
            <a:chOff x="706580" y="632385"/>
            <a:chExt cx="4520175" cy="569635"/>
          </a:xfrm>
        </p:grpSpPr>
        <p:sp>
          <p:nvSpPr>
            <p:cNvPr id="65" name="文本框 64"/>
            <p:cNvSpPr txBox="1"/>
            <p:nvPr/>
          </p:nvSpPr>
          <p:spPr>
            <a:xfrm>
              <a:off x="706580" y="632385"/>
              <a:ext cx="2834579" cy="460375"/>
            </a:xfrm>
            <a:prstGeom prst="rect">
              <a:avLst/>
            </a:prstGeom>
            <a:noFill/>
          </p:spPr>
          <p:txBody>
            <a:bodyPr wrap="square" rtlCol="0">
              <a:spAutoFit/>
            </a:body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山东师范大学</a:t>
              </a:r>
              <a:endParaRPr lang="zh-CN" altLang="en-US" sz="2400" spc="600" dirty="0">
                <a:solidFill>
                  <a:srgbClr val="4C678E"/>
                </a:solidFill>
                <a:latin typeface="汉仪心海行楷W" panose="00020600040101010101" pitchFamily="18" charset="-122"/>
                <a:ea typeface="汉仪心海行楷W" panose="00020600040101010101" pitchFamily="18" charset="-122"/>
              </a:endParaRPr>
            </a:p>
          </p:txBody>
        </p:sp>
        <p:sp>
          <p:nvSpPr>
            <p:cNvPr id="66" name="文本框 65"/>
            <p:cNvSpPr txBox="1"/>
            <p:nvPr/>
          </p:nvSpPr>
          <p:spPr>
            <a:xfrm>
              <a:off x="744680" y="972150"/>
              <a:ext cx="4482075" cy="229870"/>
            </a:xfrm>
            <a:prstGeom prst="rect">
              <a:avLst/>
            </a:prstGeom>
            <a:noFill/>
          </p:spPr>
          <p:txBody>
            <a:bodyPr wrap="square" rtlCol="0">
              <a:spAutoFit/>
            </a:bodyPr>
            <a:lstStyle/>
            <a:p>
              <a:r>
                <a:rPr lang="en-US" altLang="zh-CN" sz="900" spc="300" dirty="0">
                  <a:solidFill>
                    <a:schemeClr val="tx1">
                      <a:lumMod val="50000"/>
                      <a:lumOff val="50000"/>
                    </a:schemeClr>
                  </a:solidFill>
                  <a:latin typeface="+mn-ea"/>
                  <a:sym typeface="+mn-ea"/>
                </a:rPr>
                <a:t>SHANDONG NORMAL UNIVERSITY</a:t>
              </a:r>
              <a:endParaRPr lang="zh-CN" altLang="en-US" sz="900" spc="300" dirty="0">
                <a:solidFill>
                  <a:schemeClr val="tx1">
                    <a:lumMod val="50000"/>
                    <a:lumOff val="50000"/>
                  </a:schemeClr>
                </a:solidFill>
                <a:latin typeface="+mn-ea"/>
              </a:endParaRPr>
            </a:p>
          </p:txBody>
        </p:sp>
      </p:grpSp>
      <p:sp>
        <p:nvSpPr>
          <p:cNvPr id="12" name="矩形: 圆角 11"/>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ísļîḓé"/>
          <p:cNvGrpSpPr/>
          <p:nvPr/>
        </p:nvGrpSpPr>
        <p:grpSpPr>
          <a:xfrm>
            <a:off x="693300" y="729226"/>
            <a:ext cx="519548" cy="519548"/>
            <a:chOff x="5683121" y="1558109"/>
            <a:chExt cx="673626" cy="673626"/>
          </a:xfrm>
        </p:grpSpPr>
        <p:sp>
          <p:nvSpPr>
            <p:cNvPr id="68" name="ïşļíḋê"/>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4"/>
                                        </p:tgtEl>
                                        <p:attrNameLst>
                                          <p:attrName>style.visibility</p:attrName>
                                        </p:attrNameLst>
                                      </p:cBhvr>
                                      <p:to>
                                        <p:strVal val="visible"/>
                                      </p:to>
                                    </p:set>
                                    <p:anim calcmode="lin" valueType="num">
                                      <p:cBhvr>
                                        <p:cTn id="14" dur="500" fill="hold"/>
                                        <p:tgtEl>
                                          <p:spTgt spid="64"/>
                                        </p:tgtEl>
                                        <p:attrNameLst>
                                          <p:attrName>ppt_w</p:attrName>
                                        </p:attrNameLst>
                                      </p:cBhvr>
                                      <p:tavLst>
                                        <p:tav tm="0">
                                          <p:val>
                                            <p:fltVal val="0"/>
                                          </p:val>
                                        </p:tav>
                                        <p:tav tm="100000">
                                          <p:val>
                                            <p:strVal val="#ppt_w"/>
                                          </p:val>
                                        </p:tav>
                                      </p:tavLst>
                                    </p:anim>
                                    <p:anim calcmode="lin" valueType="num">
                                      <p:cBhvr>
                                        <p:cTn id="15" dur="500" fill="hold"/>
                                        <p:tgtEl>
                                          <p:spTgt spid="64"/>
                                        </p:tgtEl>
                                        <p:attrNameLst>
                                          <p:attrName>ppt_h</p:attrName>
                                        </p:attrNameLst>
                                      </p:cBhvr>
                                      <p:tavLst>
                                        <p:tav tm="0">
                                          <p:val>
                                            <p:fltVal val="0"/>
                                          </p:val>
                                        </p:tav>
                                        <p:tav tm="100000">
                                          <p:val>
                                            <p:strVal val="#ppt_h"/>
                                          </p:val>
                                        </p:tav>
                                      </p:tavLst>
                                    </p:anim>
                                    <p:animEffect transition="in" filter="fade">
                                      <p:cBhvr>
                                        <p:cTn id="16" dur="500"/>
                                        <p:tgtEl>
                                          <p:spTgt spid="64"/>
                                        </p:tgtEl>
                                      </p:cBhvr>
                                    </p:animEffect>
                                  </p:childTnLst>
                                </p:cTn>
                              </p:par>
                              <p:par>
                                <p:cTn id="17" presetID="53" presetClass="entr" presetSubtype="16"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p:cTn id="19" dur="500" fill="hold"/>
                                        <p:tgtEl>
                                          <p:spTgt spid="67"/>
                                        </p:tgtEl>
                                        <p:attrNameLst>
                                          <p:attrName>ppt_w</p:attrName>
                                        </p:attrNameLst>
                                      </p:cBhvr>
                                      <p:tavLst>
                                        <p:tav tm="0">
                                          <p:val>
                                            <p:fltVal val="0"/>
                                          </p:val>
                                        </p:tav>
                                        <p:tav tm="100000">
                                          <p:val>
                                            <p:strVal val="#ppt_w"/>
                                          </p:val>
                                        </p:tav>
                                      </p:tavLst>
                                    </p:anim>
                                    <p:anim calcmode="lin" valueType="num">
                                      <p:cBhvr>
                                        <p:cTn id="20" dur="500" fill="hold"/>
                                        <p:tgtEl>
                                          <p:spTgt spid="67"/>
                                        </p:tgtEl>
                                        <p:attrNameLst>
                                          <p:attrName>ppt_h</p:attrName>
                                        </p:attrNameLst>
                                      </p:cBhvr>
                                      <p:tavLst>
                                        <p:tav tm="0">
                                          <p:val>
                                            <p:fltVal val="0"/>
                                          </p:val>
                                        </p:tav>
                                        <p:tav tm="100000">
                                          <p:val>
                                            <p:strVal val="#ppt_h"/>
                                          </p:val>
                                        </p:tav>
                                      </p:tavLst>
                                    </p:anim>
                                    <p:animEffect transition="in" filter="fade">
                                      <p:cBhvr>
                                        <p:cTn id="21" dur="500"/>
                                        <p:tgtEl>
                                          <p:spTgt spid="6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ppt_w</p:attrName>
                                        </p:attrNameLst>
                                      </p:cBhvr>
                                      <p:tavLst>
                                        <p:tav tm="0">
                                          <p:val>
                                            <p:fltVal val="0"/>
                                          </p:val>
                                        </p:tav>
                                        <p:tav tm="100000">
                                          <p:val>
                                            <p:strVal val="#ppt_w"/>
                                          </p:val>
                                        </p:tav>
                                      </p:tavLst>
                                    </p:anim>
                                    <p:anim calcmode="lin" valueType="num">
                                      <p:cBhvr>
                                        <p:cTn id="27" dur="500" fill="hold"/>
                                        <p:tgtEl>
                                          <p:spTgt spid="35"/>
                                        </p:tgtEl>
                                        <p:attrNameLst>
                                          <p:attrName>ppt_h</p:attrName>
                                        </p:attrNameLst>
                                      </p:cBhvr>
                                      <p:tavLst>
                                        <p:tav tm="0">
                                          <p:val>
                                            <p:fltVal val="0"/>
                                          </p:val>
                                        </p:tav>
                                        <p:tav tm="100000">
                                          <p:val>
                                            <p:strVal val="#ppt_h"/>
                                          </p:val>
                                        </p:tav>
                                      </p:tavLst>
                                    </p:anim>
                                    <p:animEffect transition="in" filter="fade">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1000"/>
                                        <p:tgtEl>
                                          <p:spTgt spid="57"/>
                                        </p:tgtEl>
                                      </p:cBhvr>
                                    </p:animEffect>
                                    <p:anim calcmode="lin" valueType="num">
                                      <p:cBhvr>
                                        <p:cTn id="34" dur="1000" fill="hold"/>
                                        <p:tgtEl>
                                          <p:spTgt spid="57"/>
                                        </p:tgtEl>
                                        <p:attrNameLst>
                                          <p:attrName>ppt_x</p:attrName>
                                        </p:attrNameLst>
                                      </p:cBhvr>
                                      <p:tavLst>
                                        <p:tav tm="0">
                                          <p:val>
                                            <p:strVal val="#ppt_x"/>
                                          </p:val>
                                        </p:tav>
                                        <p:tav tm="100000">
                                          <p:val>
                                            <p:strVal val="#ppt_x"/>
                                          </p:val>
                                        </p:tav>
                                      </p:tavLst>
                                    </p:anim>
                                    <p:anim calcmode="lin" valueType="num">
                                      <p:cBhvr>
                                        <p:cTn id="3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1000"/>
                                        <p:tgtEl>
                                          <p:spTgt spid="56"/>
                                        </p:tgtEl>
                                      </p:cBhvr>
                                    </p:animEffect>
                                    <p:anim calcmode="lin" valueType="num">
                                      <p:cBhvr>
                                        <p:cTn id="48" dur="1000" fill="hold"/>
                                        <p:tgtEl>
                                          <p:spTgt spid="56"/>
                                        </p:tgtEl>
                                        <p:attrNameLst>
                                          <p:attrName>ppt_x</p:attrName>
                                        </p:attrNameLst>
                                      </p:cBhvr>
                                      <p:tavLst>
                                        <p:tav tm="0">
                                          <p:val>
                                            <p:strVal val="#ppt_x"/>
                                          </p:val>
                                        </p:tav>
                                        <p:tav tm="100000">
                                          <p:val>
                                            <p:strVal val="#ppt_x"/>
                                          </p:val>
                                        </p:tav>
                                      </p:tavLst>
                                    </p:anim>
                                    <p:anim calcmode="lin" valueType="num">
                                      <p:cBhvr>
                                        <p:cTn id="49" dur="1000" fill="hold"/>
                                        <p:tgtEl>
                                          <p:spTgt spid="56"/>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42" presetClass="entr" presetSubtype="0" fill="hold" grpId="0" nodeType="after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1000"/>
                                        <p:tgtEl>
                                          <p:spTgt spid="58"/>
                                        </p:tgtEl>
                                      </p:cBhvr>
                                    </p:animEffect>
                                    <p:anim calcmode="lin" valueType="num">
                                      <p:cBhvr>
                                        <p:cTn id="54" dur="1000" fill="hold"/>
                                        <p:tgtEl>
                                          <p:spTgt spid="58"/>
                                        </p:tgtEl>
                                        <p:attrNameLst>
                                          <p:attrName>ppt_x</p:attrName>
                                        </p:attrNameLst>
                                      </p:cBhvr>
                                      <p:tavLst>
                                        <p:tav tm="0">
                                          <p:val>
                                            <p:strVal val="#ppt_x"/>
                                          </p:val>
                                        </p:tav>
                                        <p:tav tm="100000">
                                          <p:val>
                                            <p:strVal val="#ppt_x"/>
                                          </p:val>
                                        </p:tav>
                                      </p:tavLst>
                                    </p:anim>
                                    <p:anim calcmode="lin" valueType="num">
                                      <p:cBhvr>
                                        <p:cTn id="55"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8" grpId="0"/>
      <p:bldP spid="59"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4387850" y="1147207"/>
            <a:ext cx="3416300"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3" name="文本框 32"/>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结果分析</a:t>
            </a:r>
            <a:endParaRPr lang="zh-CN" altLang="en-US" sz="4000" spc="600" dirty="0">
              <a:solidFill>
                <a:srgbClr val="4C678E"/>
              </a:solidFill>
              <a:latin typeface="思源宋体 Heavy" panose="02020900000000000000" pitchFamily="18" charset="-122"/>
              <a:ea typeface="思源宋体 Heavy" panose="02020900000000000000" pitchFamily="18" charset="-122"/>
            </a:endParaRP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736600" y="1981200"/>
            <a:ext cx="3492500" cy="3365500"/>
          </a:xfrm>
          <a:prstGeom prst="rect">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4445000" y="1981200"/>
            <a:ext cx="7048500" cy="3365500"/>
            <a:chOff x="4445000" y="1981200"/>
            <a:chExt cx="7048500" cy="3365500"/>
          </a:xfrm>
        </p:grpSpPr>
        <p:sp>
          <p:nvSpPr>
            <p:cNvPr id="16" name="矩形 15"/>
            <p:cNvSpPr/>
            <p:nvPr/>
          </p:nvSpPr>
          <p:spPr>
            <a:xfrm>
              <a:off x="4445000" y="1981200"/>
              <a:ext cx="7048500" cy="3365500"/>
            </a:xfrm>
            <a:prstGeom prst="rect">
              <a:avLst/>
            </a:prstGeom>
            <a:blipFill dpi="0" rotWithShape="1">
              <a:blip r:embed="rId1"/>
              <a:srcRect/>
              <a:stretch>
                <a:fillRect t="-8921" b="-892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445000" y="1981200"/>
              <a:ext cx="7048500" cy="3365500"/>
            </a:xfrm>
            <a:prstGeom prst="rect">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568932" y="2455705"/>
            <a:ext cx="1777036" cy="1783080"/>
            <a:chOff x="2157926" y="4538663"/>
            <a:chExt cx="485712" cy="487364"/>
          </a:xfrm>
          <a:solidFill>
            <a:schemeClr val="bg1"/>
          </a:solidFill>
        </p:grpSpPr>
        <p:sp>
          <p:nvSpPr>
            <p:cNvPr id="19" name="Freeform 18"/>
            <p:cNvSpPr/>
            <p:nvPr/>
          </p:nvSpPr>
          <p:spPr bwMode="auto">
            <a:xfrm>
              <a:off x="2419830" y="4805364"/>
              <a:ext cx="223808" cy="220663"/>
            </a:xfrm>
            <a:custGeom>
              <a:avLst/>
              <a:gdLst>
                <a:gd name="T0" fmla="*/ 87 w 88"/>
                <a:gd name="T1" fmla="*/ 0 h 87"/>
                <a:gd name="T2" fmla="*/ 1 w 88"/>
                <a:gd name="T3" fmla="*/ 0 h 87"/>
                <a:gd name="T4" fmla="*/ 0 w 88"/>
                <a:gd name="T5" fmla="*/ 1 h 87"/>
                <a:gd name="T6" fmla="*/ 0 w 88"/>
                <a:gd name="T7" fmla="*/ 86 h 87"/>
                <a:gd name="T8" fmla="*/ 1 w 88"/>
                <a:gd name="T9" fmla="*/ 87 h 87"/>
                <a:gd name="T10" fmla="*/ 88 w 88"/>
                <a:gd name="T11" fmla="*/ 1 h 87"/>
                <a:gd name="T12" fmla="*/ 87 w 88"/>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88" h="87">
                  <a:moveTo>
                    <a:pt x="87" y="0"/>
                  </a:moveTo>
                  <a:cubicBezTo>
                    <a:pt x="1" y="0"/>
                    <a:pt x="1" y="0"/>
                    <a:pt x="1" y="0"/>
                  </a:cubicBezTo>
                  <a:cubicBezTo>
                    <a:pt x="1" y="0"/>
                    <a:pt x="0" y="0"/>
                    <a:pt x="0" y="1"/>
                  </a:cubicBezTo>
                  <a:cubicBezTo>
                    <a:pt x="0" y="86"/>
                    <a:pt x="0" y="86"/>
                    <a:pt x="0" y="86"/>
                  </a:cubicBezTo>
                  <a:cubicBezTo>
                    <a:pt x="0" y="87"/>
                    <a:pt x="1" y="87"/>
                    <a:pt x="1" y="87"/>
                  </a:cubicBezTo>
                  <a:cubicBezTo>
                    <a:pt x="49" y="87"/>
                    <a:pt x="88" y="48"/>
                    <a:pt x="88" y="1"/>
                  </a:cubicBezTo>
                  <a:cubicBezTo>
                    <a:pt x="88" y="0"/>
                    <a:pt x="88" y="0"/>
                    <a:pt x="87" y="0"/>
                  </a:cubicBezTo>
                  <a:close/>
                </a:path>
              </a:pathLst>
            </a:custGeom>
            <a:grpFill/>
            <a:ln>
              <a:noFill/>
            </a:ln>
          </p:spPr>
          <p:txBody>
            <a:bodyPr vert="horz" wrap="square" lIns="91440" tIns="45720" rIns="91440" bIns="45720" numCol="1" anchor="t" anchorCtr="0" compatLnSpc="1"/>
            <a:lstStyle/>
            <a:p>
              <a:endParaRPr lang="zh-CN" altLang="en-US"/>
            </a:p>
          </p:txBody>
        </p:sp>
        <p:sp>
          <p:nvSpPr>
            <p:cNvPr id="20" name="Freeform 19"/>
            <p:cNvSpPr/>
            <p:nvPr/>
          </p:nvSpPr>
          <p:spPr bwMode="auto">
            <a:xfrm>
              <a:off x="2275387" y="4740276"/>
              <a:ext cx="33333" cy="225425"/>
            </a:xfrm>
            <a:custGeom>
              <a:avLst/>
              <a:gdLst>
                <a:gd name="T0" fmla="*/ 0 w 13"/>
                <a:gd name="T1" fmla="*/ 84 h 89"/>
                <a:gd name="T2" fmla="*/ 13 w 13"/>
                <a:gd name="T3" fmla="*/ 89 h 89"/>
                <a:gd name="T4" fmla="*/ 13 w 13"/>
                <a:gd name="T5" fmla="*/ 4 h 89"/>
                <a:gd name="T6" fmla="*/ 0 w 13"/>
                <a:gd name="T7" fmla="*/ 0 h 89"/>
                <a:gd name="T8" fmla="*/ 0 w 13"/>
                <a:gd name="T9" fmla="*/ 84 h 89"/>
              </a:gdLst>
              <a:ahLst/>
              <a:cxnLst>
                <a:cxn ang="0">
                  <a:pos x="T0" y="T1"/>
                </a:cxn>
                <a:cxn ang="0">
                  <a:pos x="T2" y="T3"/>
                </a:cxn>
                <a:cxn ang="0">
                  <a:pos x="T4" y="T5"/>
                </a:cxn>
                <a:cxn ang="0">
                  <a:pos x="T6" y="T7"/>
                </a:cxn>
                <a:cxn ang="0">
                  <a:pos x="T8" y="T9"/>
                </a:cxn>
              </a:cxnLst>
              <a:rect l="0" t="0" r="r" b="b"/>
              <a:pathLst>
                <a:path w="13" h="89">
                  <a:moveTo>
                    <a:pt x="0" y="84"/>
                  </a:moveTo>
                  <a:cubicBezTo>
                    <a:pt x="4" y="86"/>
                    <a:pt x="8" y="88"/>
                    <a:pt x="13" y="89"/>
                  </a:cubicBezTo>
                  <a:cubicBezTo>
                    <a:pt x="13" y="4"/>
                    <a:pt x="13" y="4"/>
                    <a:pt x="13" y="4"/>
                  </a:cubicBezTo>
                  <a:cubicBezTo>
                    <a:pt x="0" y="0"/>
                    <a:pt x="0" y="0"/>
                    <a:pt x="0" y="0"/>
                  </a:cubicBezTo>
                  <a:lnTo>
                    <a:pt x="0" y="84"/>
                  </a:lnTo>
                  <a:close/>
                </a:path>
              </a:pathLst>
            </a:custGeom>
            <a:grpFill/>
            <a:ln>
              <a:noFill/>
            </a:ln>
          </p:spPr>
          <p:txBody>
            <a:bodyPr vert="horz" wrap="square" lIns="91440" tIns="45720" rIns="91440" bIns="45720" numCol="1" anchor="t" anchorCtr="0" compatLnSpc="1"/>
            <a:lstStyle/>
            <a:p>
              <a:endParaRPr lang="zh-CN" altLang="en-US"/>
            </a:p>
          </p:txBody>
        </p:sp>
        <p:sp>
          <p:nvSpPr>
            <p:cNvPr id="21" name="Freeform 20"/>
            <p:cNvSpPr/>
            <p:nvPr/>
          </p:nvSpPr>
          <p:spPr bwMode="auto">
            <a:xfrm>
              <a:off x="2157926" y="4702176"/>
              <a:ext cx="44444" cy="187325"/>
            </a:xfrm>
            <a:custGeom>
              <a:avLst/>
              <a:gdLst>
                <a:gd name="T0" fmla="*/ 0 w 17"/>
                <a:gd name="T1" fmla="*/ 23 h 74"/>
                <a:gd name="T2" fmla="*/ 17 w 17"/>
                <a:gd name="T3" fmla="*/ 74 h 74"/>
                <a:gd name="T4" fmla="*/ 17 w 17"/>
                <a:gd name="T5" fmla="*/ 5 h 74"/>
                <a:gd name="T6" fmla="*/ 3 w 17"/>
                <a:gd name="T7" fmla="*/ 0 h 74"/>
                <a:gd name="T8" fmla="*/ 0 w 17"/>
                <a:gd name="T9" fmla="*/ 23 h 74"/>
              </a:gdLst>
              <a:ahLst/>
              <a:cxnLst>
                <a:cxn ang="0">
                  <a:pos x="T0" y="T1"/>
                </a:cxn>
                <a:cxn ang="0">
                  <a:pos x="T2" y="T3"/>
                </a:cxn>
                <a:cxn ang="0">
                  <a:pos x="T4" y="T5"/>
                </a:cxn>
                <a:cxn ang="0">
                  <a:pos x="T6" y="T7"/>
                </a:cxn>
                <a:cxn ang="0">
                  <a:pos x="T8" y="T9"/>
                </a:cxn>
              </a:cxnLst>
              <a:rect l="0" t="0" r="r" b="b"/>
              <a:pathLst>
                <a:path w="17" h="74">
                  <a:moveTo>
                    <a:pt x="0" y="23"/>
                  </a:moveTo>
                  <a:cubicBezTo>
                    <a:pt x="0" y="42"/>
                    <a:pt x="7" y="60"/>
                    <a:pt x="17" y="74"/>
                  </a:cubicBezTo>
                  <a:cubicBezTo>
                    <a:pt x="17" y="5"/>
                    <a:pt x="17" y="5"/>
                    <a:pt x="17" y="5"/>
                  </a:cubicBezTo>
                  <a:cubicBezTo>
                    <a:pt x="3" y="0"/>
                    <a:pt x="3" y="0"/>
                    <a:pt x="3" y="0"/>
                  </a:cubicBezTo>
                  <a:cubicBezTo>
                    <a:pt x="1" y="7"/>
                    <a:pt x="0" y="15"/>
                    <a:pt x="0" y="23"/>
                  </a:cubicBezTo>
                  <a:close/>
                </a:path>
              </a:pathLst>
            </a:custGeom>
            <a:grpFill/>
            <a:ln>
              <a:noFill/>
            </a:ln>
          </p:spPr>
          <p:txBody>
            <a:bodyPr vert="horz" wrap="square" lIns="91440" tIns="45720" rIns="91440" bIns="45720" numCol="1" anchor="t" anchorCtr="0" compatLnSpc="1"/>
            <a:lstStyle/>
            <a:p>
              <a:endParaRPr lang="zh-CN" altLang="en-US"/>
            </a:p>
          </p:txBody>
        </p:sp>
        <p:sp>
          <p:nvSpPr>
            <p:cNvPr id="22" name="Freeform 21"/>
            <p:cNvSpPr/>
            <p:nvPr/>
          </p:nvSpPr>
          <p:spPr bwMode="auto">
            <a:xfrm>
              <a:off x="2173800" y="4564064"/>
              <a:ext cx="187301" cy="182563"/>
            </a:xfrm>
            <a:custGeom>
              <a:avLst/>
              <a:gdLst>
                <a:gd name="T0" fmla="*/ 41 w 74"/>
                <a:gd name="T1" fmla="*/ 0 h 72"/>
                <a:gd name="T2" fmla="*/ 0 w 74"/>
                <a:gd name="T3" fmla="*/ 47 h 72"/>
                <a:gd name="T4" fmla="*/ 74 w 74"/>
                <a:gd name="T5" fmla="*/ 72 h 72"/>
                <a:gd name="T6" fmla="*/ 41 w 74"/>
                <a:gd name="T7" fmla="*/ 0 h 72"/>
              </a:gdLst>
              <a:ahLst/>
              <a:cxnLst>
                <a:cxn ang="0">
                  <a:pos x="T0" y="T1"/>
                </a:cxn>
                <a:cxn ang="0">
                  <a:pos x="T2" y="T3"/>
                </a:cxn>
                <a:cxn ang="0">
                  <a:pos x="T4" y="T5"/>
                </a:cxn>
                <a:cxn ang="0">
                  <a:pos x="T6" y="T7"/>
                </a:cxn>
              </a:cxnLst>
              <a:rect l="0" t="0" r="r" b="b"/>
              <a:pathLst>
                <a:path w="74" h="72">
                  <a:moveTo>
                    <a:pt x="41" y="0"/>
                  </a:moveTo>
                  <a:cubicBezTo>
                    <a:pt x="22" y="10"/>
                    <a:pt x="7" y="26"/>
                    <a:pt x="0" y="47"/>
                  </a:cubicBezTo>
                  <a:cubicBezTo>
                    <a:pt x="74" y="72"/>
                    <a:pt x="74" y="72"/>
                    <a:pt x="74" y="72"/>
                  </a:cubicBezTo>
                  <a:lnTo>
                    <a:pt x="41" y="0"/>
                  </a:lnTo>
                  <a:close/>
                </a:path>
              </a:pathLst>
            </a:custGeom>
            <a:grpFill/>
            <a:ln>
              <a:noFill/>
            </a:ln>
          </p:spPr>
          <p:txBody>
            <a:bodyPr vert="horz" wrap="square" lIns="91440" tIns="45720" rIns="91440" bIns="45720" numCol="1" anchor="t" anchorCtr="0" compatLnSpc="1"/>
            <a:lstStyle/>
            <a:p>
              <a:endParaRPr lang="zh-CN" altLang="en-US"/>
            </a:p>
          </p:txBody>
        </p:sp>
        <p:sp>
          <p:nvSpPr>
            <p:cNvPr id="23" name="Freeform 22"/>
            <p:cNvSpPr/>
            <p:nvPr/>
          </p:nvSpPr>
          <p:spPr bwMode="auto">
            <a:xfrm>
              <a:off x="2221419" y="4721226"/>
              <a:ext cx="33333" cy="219075"/>
            </a:xfrm>
            <a:custGeom>
              <a:avLst/>
              <a:gdLst>
                <a:gd name="T0" fmla="*/ 0 w 13"/>
                <a:gd name="T1" fmla="*/ 76 h 86"/>
                <a:gd name="T2" fmla="*/ 0 w 13"/>
                <a:gd name="T3" fmla="*/ 76 h 86"/>
                <a:gd name="T4" fmla="*/ 13 w 13"/>
                <a:gd name="T5" fmla="*/ 86 h 86"/>
                <a:gd name="T6" fmla="*/ 13 w 13"/>
                <a:gd name="T7" fmla="*/ 4 h 86"/>
                <a:gd name="T8" fmla="*/ 0 w 13"/>
                <a:gd name="T9" fmla="*/ 0 h 86"/>
                <a:gd name="T10" fmla="*/ 0 w 13"/>
                <a:gd name="T11" fmla="*/ 76 h 86"/>
              </a:gdLst>
              <a:ahLst/>
              <a:cxnLst>
                <a:cxn ang="0">
                  <a:pos x="T0" y="T1"/>
                </a:cxn>
                <a:cxn ang="0">
                  <a:pos x="T2" y="T3"/>
                </a:cxn>
                <a:cxn ang="0">
                  <a:pos x="T4" y="T5"/>
                </a:cxn>
                <a:cxn ang="0">
                  <a:pos x="T6" y="T7"/>
                </a:cxn>
                <a:cxn ang="0">
                  <a:pos x="T8" y="T9"/>
                </a:cxn>
                <a:cxn ang="0">
                  <a:pos x="T10" y="T11"/>
                </a:cxn>
              </a:cxnLst>
              <a:rect l="0" t="0" r="r" b="b"/>
              <a:pathLst>
                <a:path w="13" h="86">
                  <a:moveTo>
                    <a:pt x="0" y="76"/>
                  </a:moveTo>
                  <a:cubicBezTo>
                    <a:pt x="0" y="76"/>
                    <a:pt x="0" y="76"/>
                    <a:pt x="0" y="76"/>
                  </a:cubicBezTo>
                  <a:cubicBezTo>
                    <a:pt x="4" y="80"/>
                    <a:pt x="8" y="83"/>
                    <a:pt x="13" y="86"/>
                  </a:cubicBezTo>
                  <a:cubicBezTo>
                    <a:pt x="13" y="4"/>
                    <a:pt x="13" y="4"/>
                    <a:pt x="13" y="4"/>
                  </a:cubicBezTo>
                  <a:cubicBezTo>
                    <a:pt x="0" y="0"/>
                    <a:pt x="0" y="0"/>
                    <a:pt x="0" y="0"/>
                  </a:cubicBezTo>
                  <a:lnTo>
                    <a:pt x="0" y="76"/>
                  </a:lnTo>
                  <a:close/>
                </a:path>
              </a:pathLst>
            </a:custGeom>
            <a:grpFill/>
            <a:ln>
              <a:noFill/>
            </a:ln>
          </p:spPr>
          <p:txBody>
            <a:bodyPr vert="horz" wrap="square" lIns="91440" tIns="45720" rIns="91440" bIns="45720" numCol="1" anchor="t" anchorCtr="0" compatLnSpc="1"/>
            <a:lstStyle/>
            <a:p>
              <a:endParaRPr lang="zh-CN" altLang="en-US"/>
            </a:p>
          </p:txBody>
        </p:sp>
        <p:sp>
          <p:nvSpPr>
            <p:cNvPr id="24" name="Freeform 23"/>
            <p:cNvSpPr/>
            <p:nvPr/>
          </p:nvSpPr>
          <p:spPr bwMode="auto">
            <a:xfrm>
              <a:off x="2327767" y="4757739"/>
              <a:ext cx="53968" cy="220663"/>
            </a:xfrm>
            <a:custGeom>
              <a:avLst/>
              <a:gdLst>
                <a:gd name="T0" fmla="*/ 19 w 21"/>
                <a:gd name="T1" fmla="*/ 6 h 87"/>
                <a:gd name="T2" fmla="*/ 0 w 21"/>
                <a:gd name="T3" fmla="*/ 0 h 87"/>
                <a:gd name="T4" fmla="*/ 0 w 21"/>
                <a:gd name="T5" fmla="*/ 85 h 87"/>
                <a:gd name="T6" fmla="*/ 20 w 21"/>
                <a:gd name="T7" fmla="*/ 87 h 87"/>
                <a:gd name="T8" fmla="*/ 21 w 21"/>
                <a:gd name="T9" fmla="*/ 86 h 87"/>
                <a:gd name="T10" fmla="*/ 21 w 21"/>
                <a:gd name="T11" fmla="*/ 6 h 87"/>
                <a:gd name="T12" fmla="*/ 20 w 21"/>
                <a:gd name="T13" fmla="*/ 6 h 87"/>
                <a:gd name="T14" fmla="*/ 19 w 21"/>
                <a:gd name="T15" fmla="*/ 6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7">
                  <a:moveTo>
                    <a:pt x="19" y="6"/>
                  </a:moveTo>
                  <a:cubicBezTo>
                    <a:pt x="0" y="0"/>
                    <a:pt x="0" y="0"/>
                    <a:pt x="0" y="0"/>
                  </a:cubicBezTo>
                  <a:cubicBezTo>
                    <a:pt x="0" y="85"/>
                    <a:pt x="0" y="85"/>
                    <a:pt x="0" y="85"/>
                  </a:cubicBezTo>
                  <a:cubicBezTo>
                    <a:pt x="6" y="86"/>
                    <a:pt x="13" y="87"/>
                    <a:pt x="20" y="87"/>
                  </a:cubicBezTo>
                  <a:cubicBezTo>
                    <a:pt x="20" y="87"/>
                    <a:pt x="21" y="87"/>
                    <a:pt x="21" y="86"/>
                  </a:cubicBezTo>
                  <a:cubicBezTo>
                    <a:pt x="21" y="6"/>
                    <a:pt x="21" y="6"/>
                    <a:pt x="21" y="6"/>
                  </a:cubicBezTo>
                  <a:cubicBezTo>
                    <a:pt x="21" y="6"/>
                    <a:pt x="20" y="6"/>
                    <a:pt x="20" y="6"/>
                  </a:cubicBezTo>
                  <a:cubicBezTo>
                    <a:pt x="20" y="6"/>
                    <a:pt x="19" y="6"/>
                    <a:pt x="19" y="6"/>
                  </a:cubicBezTo>
                  <a:close/>
                </a:path>
              </a:pathLst>
            </a:custGeom>
            <a:grpFill/>
            <a:ln>
              <a:noFill/>
            </a:ln>
          </p:spPr>
          <p:txBody>
            <a:bodyPr vert="horz" wrap="square" lIns="91440" tIns="45720" rIns="91440" bIns="45720" numCol="1" anchor="t" anchorCtr="0" compatLnSpc="1"/>
            <a:lstStyle/>
            <a:p>
              <a:endParaRPr lang="zh-CN" altLang="en-US"/>
            </a:p>
          </p:txBody>
        </p:sp>
        <p:sp>
          <p:nvSpPr>
            <p:cNvPr id="25" name="Freeform 24"/>
            <p:cNvSpPr/>
            <p:nvPr/>
          </p:nvSpPr>
          <p:spPr bwMode="auto">
            <a:xfrm>
              <a:off x="2296021" y="4538663"/>
              <a:ext cx="301586" cy="223838"/>
            </a:xfrm>
            <a:custGeom>
              <a:avLst/>
              <a:gdLst>
                <a:gd name="T0" fmla="*/ 119 w 119"/>
                <a:gd name="T1" fmla="*/ 87 h 88"/>
                <a:gd name="T2" fmla="*/ 33 w 119"/>
                <a:gd name="T3" fmla="*/ 0 h 88"/>
                <a:gd name="T4" fmla="*/ 0 w 119"/>
                <a:gd name="T5" fmla="*/ 6 h 88"/>
                <a:gd name="T6" fmla="*/ 36 w 119"/>
                <a:gd name="T7" fmla="*/ 83 h 88"/>
                <a:gd name="T8" fmla="*/ 36 w 119"/>
                <a:gd name="T9" fmla="*/ 86 h 88"/>
                <a:gd name="T10" fmla="*/ 37 w 119"/>
                <a:gd name="T11" fmla="*/ 88 h 88"/>
                <a:gd name="T12" fmla="*/ 118 w 119"/>
                <a:gd name="T13" fmla="*/ 88 h 88"/>
                <a:gd name="T14" fmla="*/ 119 w 119"/>
                <a:gd name="T15" fmla="*/ 87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88">
                  <a:moveTo>
                    <a:pt x="119" y="87"/>
                  </a:moveTo>
                  <a:cubicBezTo>
                    <a:pt x="119" y="39"/>
                    <a:pt x="80" y="0"/>
                    <a:pt x="33" y="0"/>
                  </a:cubicBezTo>
                  <a:cubicBezTo>
                    <a:pt x="21" y="0"/>
                    <a:pt x="10" y="2"/>
                    <a:pt x="0" y="6"/>
                  </a:cubicBezTo>
                  <a:cubicBezTo>
                    <a:pt x="36" y="83"/>
                    <a:pt x="36" y="83"/>
                    <a:pt x="36" y="83"/>
                  </a:cubicBezTo>
                  <a:cubicBezTo>
                    <a:pt x="36" y="84"/>
                    <a:pt x="36" y="85"/>
                    <a:pt x="36" y="86"/>
                  </a:cubicBezTo>
                  <a:cubicBezTo>
                    <a:pt x="37" y="86"/>
                    <a:pt x="37" y="87"/>
                    <a:pt x="37" y="88"/>
                  </a:cubicBezTo>
                  <a:cubicBezTo>
                    <a:pt x="118" y="88"/>
                    <a:pt x="118" y="88"/>
                    <a:pt x="118" y="88"/>
                  </a:cubicBezTo>
                  <a:cubicBezTo>
                    <a:pt x="119" y="88"/>
                    <a:pt x="119" y="87"/>
                    <a:pt x="119" y="87"/>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26" name="矩形 25"/>
          <p:cNvSpPr/>
          <p:nvPr/>
        </p:nvSpPr>
        <p:spPr>
          <a:xfrm>
            <a:off x="1895813" y="4396245"/>
            <a:ext cx="1123274" cy="413062"/>
          </a:xfrm>
          <a:prstGeom prst="rect">
            <a:avLst/>
          </a:prstGeom>
          <a:noFill/>
        </p:spPr>
        <p:txBody>
          <a:bodyPr wrap="square" lIns="0" tIns="0" rIns="0" bIns="0" rtlCol="0">
            <a:spAutoFit/>
          </a:bodyPr>
          <a:lstStyle/>
          <a:p>
            <a:pPr algn="ctr"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grpSp>
        <p:nvGrpSpPr>
          <p:cNvPr id="27" name="组合 26"/>
          <p:cNvGrpSpPr/>
          <p:nvPr/>
        </p:nvGrpSpPr>
        <p:grpSpPr>
          <a:xfrm>
            <a:off x="8103054" y="2367705"/>
            <a:ext cx="2958192" cy="1170091"/>
            <a:chOff x="1259115" y="2186445"/>
            <a:chExt cx="3212192" cy="1170091"/>
          </a:xfrm>
        </p:grpSpPr>
        <p:sp>
          <p:nvSpPr>
            <p:cNvPr id="28" name="矩形 27"/>
            <p:cNvSpPr/>
            <p:nvPr/>
          </p:nvSpPr>
          <p:spPr>
            <a:xfrm>
              <a:off x="1259115" y="2186445"/>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sp>
          <p:nvSpPr>
            <p:cNvPr id="29" name="矩形 28"/>
            <p:cNvSpPr/>
            <p:nvPr/>
          </p:nvSpPr>
          <p:spPr>
            <a:xfrm>
              <a:off x="1259115" y="2656151"/>
              <a:ext cx="3212192" cy="700385"/>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输入您的文本文字，更改文字的颜色或者大小属性。</a:t>
              </a:r>
              <a:endPar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grpSp>
      <p:grpSp>
        <p:nvGrpSpPr>
          <p:cNvPr id="30" name="组合 29"/>
          <p:cNvGrpSpPr/>
          <p:nvPr/>
        </p:nvGrpSpPr>
        <p:grpSpPr>
          <a:xfrm>
            <a:off x="8103054" y="3790105"/>
            <a:ext cx="2958192" cy="1170091"/>
            <a:chOff x="1259115" y="2186445"/>
            <a:chExt cx="3212192" cy="1170091"/>
          </a:xfrm>
        </p:grpSpPr>
        <p:sp>
          <p:nvSpPr>
            <p:cNvPr id="31" name="矩形 30"/>
            <p:cNvSpPr/>
            <p:nvPr/>
          </p:nvSpPr>
          <p:spPr>
            <a:xfrm>
              <a:off x="1259115" y="2186445"/>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sp>
          <p:nvSpPr>
            <p:cNvPr id="32" name="矩形 31"/>
            <p:cNvSpPr/>
            <p:nvPr/>
          </p:nvSpPr>
          <p:spPr>
            <a:xfrm>
              <a:off x="1259115" y="2656151"/>
              <a:ext cx="3212192" cy="700385"/>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输入您的文本文字，更改文字的颜色或者大小属性。</a:t>
              </a:r>
              <a:endPar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grpSp>
      <p:grpSp>
        <p:nvGrpSpPr>
          <p:cNvPr id="34" name="组合 33"/>
          <p:cNvGrpSpPr/>
          <p:nvPr/>
        </p:nvGrpSpPr>
        <p:grpSpPr>
          <a:xfrm>
            <a:off x="4877254" y="2367705"/>
            <a:ext cx="2958192" cy="1170091"/>
            <a:chOff x="1259115" y="2186445"/>
            <a:chExt cx="3212192" cy="1170091"/>
          </a:xfrm>
        </p:grpSpPr>
        <p:sp>
          <p:nvSpPr>
            <p:cNvPr id="35" name="矩形 34"/>
            <p:cNvSpPr/>
            <p:nvPr/>
          </p:nvSpPr>
          <p:spPr>
            <a:xfrm>
              <a:off x="1259115" y="2186445"/>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sp>
          <p:nvSpPr>
            <p:cNvPr id="37" name="矩形 36"/>
            <p:cNvSpPr/>
            <p:nvPr/>
          </p:nvSpPr>
          <p:spPr>
            <a:xfrm>
              <a:off x="1259115" y="2656151"/>
              <a:ext cx="3212192" cy="700385"/>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输入您的文本文字，更改文字的颜色或者大小属性。</a:t>
              </a:r>
              <a:endPar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grpSp>
      <p:grpSp>
        <p:nvGrpSpPr>
          <p:cNvPr id="38" name="组合 37"/>
          <p:cNvGrpSpPr/>
          <p:nvPr/>
        </p:nvGrpSpPr>
        <p:grpSpPr>
          <a:xfrm>
            <a:off x="4877254" y="3790105"/>
            <a:ext cx="2958192" cy="1170091"/>
            <a:chOff x="1259115" y="2186445"/>
            <a:chExt cx="3212192" cy="1170091"/>
          </a:xfrm>
        </p:grpSpPr>
        <p:sp>
          <p:nvSpPr>
            <p:cNvPr id="39" name="矩形 38"/>
            <p:cNvSpPr/>
            <p:nvPr/>
          </p:nvSpPr>
          <p:spPr>
            <a:xfrm>
              <a:off x="1259115" y="2186445"/>
              <a:ext cx="1123274" cy="413062"/>
            </a:xfrm>
            <a:prstGeom prst="rect">
              <a:avLst/>
            </a:prstGeom>
            <a:noFill/>
          </p:spPr>
          <p:txBody>
            <a:bodyPr wrap="square" lIns="0" tIns="0" rIns="0" bIns="0" rtlCol="0">
              <a:spAutoFit/>
            </a:bodyPr>
            <a:lstStyle/>
            <a:p>
              <a:pPr algn="just" hangingPunct="0">
                <a:lnSpc>
                  <a:spcPct val="150000"/>
                </a:lnSpc>
              </a:pPr>
              <a:r>
                <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rPr>
                <a:t>文本标题</a:t>
              </a:r>
              <a:endParaRPr lang="zh-CN" altLang="en-US" sz="2000" b="1"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sp>
          <p:nvSpPr>
            <p:cNvPr id="40" name="矩形 39"/>
            <p:cNvSpPr/>
            <p:nvPr/>
          </p:nvSpPr>
          <p:spPr>
            <a:xfrm>
              <a:off x="1259115" y="2656151"/>
              <a:ext cx="3212192" cy="700385"/>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rPr>
                <a:t>输入您的文本文字，更改文字的颜色或者大小属性。</a:t>
              </a:r>
              <a:endParaRPr lang="zh-CN" altLang="en-US" sz="1600" dirty="0">
                <a:solidFill>
                  <a:schemeClr val="bg1"/>
                </a:solidFill>
                <a:latin typeface="思源黑体 CN Normal" panose="020B0400000000000000" pitchFamily="34" charset="-122"/>
                <a:ea typeface="思源黑体 CN Normal" panose="020B0400000000000000"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par>
                                <p:cTn id="27" presetID="53" presetClass="entr" presetSubtype="16"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ppt_w</p:attrName>
                                        </p:attrNameLst>
                                      </p:cBhvr>
                                      <p:tavLst>
                                        <p:tav tm="0">
                                          <p:val>
                                            <p:fltVal val="0"/>
                                          </p:val>
                                        </p:tav>
                                        <p:tav tm="100000">
                                          <p:val>
                                            <p:strVal val="#ppt_w"/>
                                          </p:val>
                                        </p:tav>
                                      </p:tavLst>
                                    </p:anim>
                                    <p:anim calcmode="lin" valueType="num">
                                      <p:cBhvr>
                                        <p:cTn id="35" dur="500" fill="hold"/>
                                        <p:tgtEl>
                                          <p:spTgt spid="26"/>
                                        </p:tgtEl>
                                        <p:attrNameLst>
                                          <p:attrName>ppt_h</p:attrName>
                                        </p:attrNameLst>
                                      </p:cBhvr>
                                      <p:tavLst>
                                        <p:tav tm="0">
                                          <p:val>
                                            <p:fltVal val="0"/>
                                          </p:val>
                                        </p:tav>
                                        <p:tav tm="100000">
                                          <p:val>
                                            <p:strVal val="#ppt_h"/>
                                          </p:val>
                                        </p:tav>
                                      </p:tavLst>
                                    </p:anim>
                                    <p:animEffect transition="in" filter="fade">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childTnLst>
                          </p:cTn>
                        </p:par>
                        <p:par>
                          <p:cTn id="44" fill="hold">
                            <p:stCondLst>
                              <p:cond delay="1000"/>
                            </p:stCondLst>
                            <p:childTnLst>
                              <p:par>
                                <p:cTn id="45" presetID="2" presetClass="entr" presetSubtype="4" fill="hold" nodeType="after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childTnLst>
                          </p:cTn>
                        </p:par>
                        <p:par>
                          <p:cTn id="49" fill="hold">
                            <p:stCondLst>
                              <p:cond delay="1500"/>
                            </p:stCondLst>
                            <p:childTnLst>
                              <p:par>
                                <p:cTn id="50" presetID="2" presetClass="entr" presetSubtype="4"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 calcmode="lin" valueType="num">
                                      <p:cBhvr additive="base">
                                        <p:cTn id="52" dur="500" fill="hold"/>
                                        <p:tgtEl>
                                          <p:spTgt spid="30"/>
                                        </p:tgtEl>
                                        <p:attrNameLst>
                                          <p:attrName>ppt_x</p:attrName>
                                        </p:attrNameLst>
                                      </p:cBhvr>
                                      <p:tavLst>
                                        <p:tav tm="0">
                                          <p:val>
                                            <p:strVal val="#ppt_x"/>
                                          </p:val>
                                        </p:tav>
                                        <p:tav tm="100000">
                                          <p:val>
                                            <p:strVal val="#ppt_x"/>
                                          </p:val>
                                        </p:tav>
                                      </p:tavLst>
                                    </p:anim>
                                    <p:anim calcmode="lin" valueType="num">
                                      <p:cBhvr additive="base">
                                        <p:cTn id="53" dur="500" fill="hold"/>
                                        <p:tgtEl>
                                          <p:spTgt spid="30"/>
                                        </p:tgtEl>
                                        <p:attrNameLst>
                                          <p:attrName>ppt_y</p:attrName>
                                        </p:attrNameLst>
                                      </p:cBhvr>
                                      <p:tavLst>
                                        <p:tav tm="0">
                                          <p:val>
                                            <p:strVal val="1+#ppt_h/2"/>
                                          </p:val>
                                        </p:tav>
                                        <p:tav tm="100000">
                                          <p:val>
                                            <p:strVal val="#ppt_y"/>
                                          </p:val>
                                        </p:tav>
                                      </p:tavLst>
                                    </p:anim>
                                  </p:childTnLst>
                                </p:cTn>
                              </p:par>
                            </p:childTnLst>
                          </p:cTn>
                        </p:par>
                        <p:par>
                          <p:cTn id="54" fill="hold">
                            <p:stCondLst>
                              <p:cond delay="2000"/>
                            </p:stCondLst>
                            <p:childTnLst>
                              <p:par>
                                <p:cTn id="55" presetID="2" presetClass="entr" presetSubtype="4" fill="hold" nodeType="afterEffect">
                                  <p:stCondLst>
                                    <p:cond delay="0"/>
                                  </p:stCondLst>
                                  <p:childTnLst>
                                    <p:set>
                                      <p:cBhvr>
                                        <p:cTn id="56" dur="1" fill="hold">
                                          <p:stCondLst>
                                            <p:cond delay="0"/>
                                          </p:stCondLst>
                                        </p:cTn>
                                        <p:tgtEl>
                                          <p:spTgt spid="34"/>
                                        </p:tgtEl>
                                        <p:attrNameLst>
                                          <p:attrName>style.visibility</p:attrName>
                                        </p:attrNameLst>
                                      </p:cBhvr>
                                      <p:to>
                                        <p:strVal val="visible"/>
                                      </p:to>
                                    </p:set>
                                    <p:anim calcmode="lin" valueType="num">
                                      <p:cBhvr additive="base">
                                        <p:cTn id="57" dur="500" fill="hold"/>
                                        <p:tgtEl>
                                          <p:spTgt spid="34"/>
                                        </p:tgtEl>
                                        <p:attrNameLst>
                                          <p:attrName>ppt_x</p:attrName>
                                        </p:attrNameLst>
                                      </p:cBhvr>
                                      <p:tavLst>
                                        <p:tav tm="0">
                                          <p:val>
                                            <p:strVal val="#ppt_x"/>
                                          </p:val>
                                        </p:tav>
                                        <p:tav tm="100000">
                                          <p:val>
                                            <p:strVal val="#ppt_x"/>
                                          </p:val>
                                        </p:tav>
                                      </p:tavLst>
                                    </p:anim>
                                    <p:anim calcmode="lin" valueType="num">
                                      <p:cBhvr additive="base">
                                        <p:cTn id="58" dur="500" fill="hold"/>
                                        <p:tgtEl>
                                          <p:spTgt spid="34"/>
                                        </p:tgtEl>
                                        <p:attrNameLst>
                                          <p:attrName>ppt_y</p:attrName>
                                        </p:attrNameLst>
                                      </p:cBhvr>
                                      <p:tavLst>
                                        <p:tav tm="0">
                                          <p:val>
                                            <p:strVal val="1+#ppt_h/2"/>
                                          </p:val>
                                        </p:tav>
                                        <p:tav tm="100000">
                                          <p:val>
                                            <p:strVal val="#ppt_y"/>
                                          </p:val>
                                        </p:tav>
                                      </p:tavLst>
                                    </p:anim>
                                  </p:childTnLst>
                                </p:cTn>
                              </p:par>
                            </p:childTnLst>
                          </p:cTn>
                        </p:par>
                        <p:par>
                          <p:cTn id="59" fill="hold">
                            <p:stCondLst>
                              <p:cond delay="2500"/>
                            </p:stCondLst>
                            <p:childTnLst>
                              <p:par>
                                <p:cTn id="60" presetID="2" presetClass="entr" presetSubtype="4" fill="hold" nodeType="afterEffect">
                                  <p:stCondLst>
                                    <p:cond delay="0"/>
                                  </p:stCondLst>
                                  <p:childTnLst>
                                    <p:set>
                                      <p:cBhvr>
                                        <p:cTn id="61" dur="1" fill="hold">
                                          <p:stCondLst>
                                            <p:cond delay="0"/>
                                          </p:stCondLst>
                                        </p:cTn>
                                        <p:tgtEl>
                                          <p:spTgt spid="38"/>
                                        </p:tgtEl>
                                        <p:attrNameLst>
                                          <p:attrName>style.visibility</p:attrName>
                                        </p:attrNameLst>
                                      </p:cBhvr>
                                      <p:to>
                                        <p:strVal val="visible"/>
                                      </p:to>
                                    </p:set>
                                    <p:anim calcmode="lin" valueType="num">
                                      <p:cBhvr additive="base">
                                        <p:cTn id="62" dur="500" fill="hold"/>
                                        <p:tgtEl>
                                          <p:spTgt spid="38"/>
                                        </p:tgtEl>
                                        <p:attrNameLst>
                                          <p:attrName>ppt_x</p:attrName>
                                        </p:attrNameLst>
                                      </p:cBhvr>
                                      <p:tavLst>
                                        <p:tav tm="0">
                                          <p:val>
                                            <p:strVal val="#ppt_x"/>
                                          </p:val>
                                        </p:tav>
                                        <p:tav tm="100000">
                                          <p:val>
                                            <p:strVal val="#ppt_x"/>
                                          </p:val>
                                        </p:tav>
                                      </p:tavLst>
                                    </p:anim>
                                    <p:anim calcmode="lin" valueType="num">
                                      <p:cBhvr additive="base">
                                        <p:cTn id="63"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0" grpId="0" animBg="1"/>
      <p:bldP spid="2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1"/>
          <p:cNvGrpSpPr/>
          <p:nvPr/>
        </p:nvGrpSpPr>
        <p:grpSpPr>
          <a:xfrm>
            <a:off x="0" y="-4677"/>
            <a:ext cx="12992100" cy="6862677"/>
            <a:chOff x="0" y="-4677"/>
            <a:chExt cx="12192000" cy="6862677"/>
          </a:xfrm>
        </p:grpSpPr>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l="52978" t="10561" r="2412" b="26928"/>
            <a:stretch>
              <a:fillRect/>
            </a:stretch>
          </p:blipFill>
          <p:spPr>
            <a:xfrm>
              <a:off x="0" y="-4677"/>
              <a:ext cx="12192000" cy="6862677"/>
            </a:xfrm>
            <a:prstGeom prst="rect">
              <a:avLst/>
            </a:prstGeom>
          </p:spPr>
        </p:pic>
        <p:sp>
          <p:nvSpPr>
            <p:cNvPr id="11" name="任意多边形: 形状 10"/>
            <p:cNvSpPr/>
            <p:nvPr/>
          </p:nvSpPr>
          <p:spPr>
            <a:xfrm>
              <a:off x="1238911" y="147978"/>
              <a:ext cx="9434423" cy="4654525"/>
            </a:xfrm>
            <a:custGeom>
              <a:avLst/>
              <a:gdLst>
                <a:gd name="connsiteX0" fmla="*/ 132689 w 9434423"/>
                <a:gd name="connsiteY0" fmla="*/ 737847 h 4654525"/>
                <a:gd name="connsiteX1" fmla="*/ 180314 w 9434423"/>
                <a:gd name="connsiteY1" fmla="*/ 861672 h 4654525"/>
                <a:gd name="connsiteX2" fmla="*/ 1961489 w 9434423"/>
                <a:gd name="connsiteY2" fmla="*/ 3052422 h 4654525"/>
                <a:gd name="connsiteX3" fmla="*/ 3695039 w 9434423"/>
                <a:gd name="connsiteY3" fmla="*/ 3547722 h 4654525"/>
                <a:gd name="connsiteX4" fmla="*/ 6409664 w 9434423"/>
                <a:gd name="connsiteY4" fmla="*/ 3881097 h 4654525"/>
                <a:gd name="connsiteX5" fmla="*/ 6676364 w 9434423"/>
                <a:gd name="connsiteY5" fmla="*/ 3633447 h 4654525"/>
                <a:gd name="connsiteX6" fmla="*/ 8438489 w 9434423"/>
                <a:gd name="connsiteY6" fmla="*/ 4652622 h 4654525"/>
                <a:gd name="connsiteX7" fmla="*/ 9371939 w 9434423"/>
                <a:gd name="connsiteY7" fmla="*/ 3842997 h 4654525"/>
                <a:gd name="connsiteX8" fmla="*/ 9248114 w 9434423"/>
                <a:gd name="connsiteY8" fmla="*/ 2299947 h 4654525"/>
                <a:gd name="connsiteX9" fmla="*/ 8438489 w 9434423"/>
                <a:gd name="connsiteY9" fmla="*/ 1214097 h 4654525"/>
                <a:gd name="connsiteX10" fmla="*/ 6314414 w 9434423"/>
                <a:gd name="connsiteY10" fmla="*/ 194922 h 4654525"/>
                <a:gd name="connsiteX11" fmla="*/ 5761964 w 9434423"/>
                <a:gd name="connsiteY11" fmla="*/ 4422 h 4654525"/>
                <a:gd name="connsiteX12" fmla="*/ 4742789 w 9434423"/>
                <a:gd name="connsiteY12" fmla="*/ 271122 h 4654525"/>
                <a:gd name="connsiteX13" fmla="*/ 3866489 w 9434423"/>
                <a:gd name="connsiteY13" fmla="*/ 852147 h 4654525"/>
                <a:gd name="connsiteX14" fmla="*/ 2523464 w 9434423"/>
                <a:gd name="connsiteY14" fmla="*/ 623547 h 4654525"/>
                <a:gd name="connsiteX15" fmla="*/ 818489 w 9434423"/>
                <a:gd name="connsiteY15" fmla="*/ 480672 h 4654525"/>
                <a:gd name="connsiteX16" fmla="*/ 132689 w 9434423"/>
                <a:gd name="connsiteY16" fmla="*/ 737847 h 465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4423" h="4654525">
                  <a:moveTo>
                    <a:pt x="132689" y="737847"/>
                  </a:moveTo>
                  <a:cubicBezTo>
                    <a:pt x="26327" y="801347"/>
                    <a:pt x="-124486" y="475910"/>
                    <a:pt x="180314" y="861672"/>
                  </a:cubicBezTo>
                  <a:cubicBezTo>
                    <a:pt x="485114" y="1247434"/>
                    <a:pt x="1375702" y="2604747"/>
                    <a:pt x="1961489" y="3052422"/>
                  </a:cubicBezTo>
                  <a:cubicBezTo>
                    <a:pt x="2547277" y="3500097"/>
                    <a:pt x="2953677" y="3409610"/>
                    <a:pt x="3695039" y="3547722"/>
                  </a:cubicBezTo>
                  <a:cubicBezTo>
                    <a:pt x="4436401" y="3685834"/>
                    <a:pt x="5912777" y="3866810"/>
                    <a:pt x="6409664" y="3881097"/>
                  </a:cubicBezTo>
                  <a:cubicBezTo>
                    <a:pt x="6906552" y="3895385"/>
                    <a:pt x="6338226" y="3504859"/>
                    <a:pt x="6676364" y="3633447"/>
                  </a:cubicBezTo>
                  <a:cubicBezTo>
                    <a:pt x="7014502" y="3762035"/>
                    <a:pt x="7989227" y="4617697"/>
                    <a:pt x="8438489" y="4652622"/>
                  </a:cubicBezTo>
                  <a:cubicBezTo>
                    <a:pt x="8887751" y="4687547"/>
                    <a:pt x="9237001" y="4235110"/>
                    <a:pt x="9371939" y="3842997"/>
                  </a:cubicBezTo>
                  <a:cubicBezTo>
                    <a:pt x="9506877" y="3450884"/>
                    <a:pt x="9403689" y="2738097"/>
                    <a:pt x="9248114" y="2299947"/>
                  </a:cubicBezTo>
                  <a:cubicBezTo>
                    <a:pt x="9092539" y="1861797"/>
                    <a:pt x="8927439" y="1564935"/>
                    <a:pt x="8438489" y="1214097"/>
                  </a:cubicBezTo>
                  <a:cubicBezTo>
                    <a:pt x="7949539" y="863260"/>
                    <a:pt x="6760502" y="396535"/>
                    <a:pt x="6314414" y="194922"/>
                  </a:cubicBezTo>
                  <a:cubicBezTo>
                    <a:pt x="5868326" y="-6691"/>
                    <a:pt x="6023901" y="-8278"/>
                    <a:pt x="5761964" y="4422"/>
                  </a:cubicBezTo>
                  <a:cubicBezTo>
                    <a:pt x="5500027" y="17122"/>
                    <a:pt x="5058702" y="129834"/>
                    <a:pt x="4742789" y="271122"/>
                  </a:cubicBezTo>
                  <a:cubicBezTo>
                    <a:pt x="4426876" y="412410"/>
                    <a:pt x="4236377" y="793409"/>
                    <a:pt x="3866489" y="852147"/>
                  </a:cubicBezTo>
                  <a:cubicBezTo>
                    <a:pt x="3496601" y="910885"/>
                    <a:pt x="3031464" y="685459"/>
                    <a:pt x="2523464" y="623547"/>
                  </a:cubicBezTo>
                  <a:cubicBezTo>
                    <a:pt x="2015464" y="561634"/>
                    <a:pt x="1213776" y="466385"/>
                    <a:pt x="818489" y="480672"/>
                  </a:cubicBezTo>
                  <a:cubicBezTo>
                    <a:pt x="423202" y="494959"/>
                    <a:pt x="239051" y="674347"/>
                    <a:pt x="132689" y="7378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2066925" y="2726329"/>
            <a:ext cx="8058150" cy="1015663"/>
          </a:xfrm>
          <a:prstGeom prst="rect">
            <a:avLst/>
          </a:prstGeom>
          <a:noFill/>
        </p:spPr>
        <p:txBody>
          <a:bodyPr wrap="square" rtlCol="0">
            <a:spAutoFit/>
          </a:bodyPr>
          <a:lstStyle/>
          <a:p>
            <a:pPr algn="ctr"/>
            <a:r>
              <a:rPr lang="zh-CN" altLang="en-US" sz="6000" spc="600" dirty="0">
                <a:solidFill>
                  <a:srgbClr val="4C678E"/>
                </a:solidFill>
                <a:latin typeface="思源宋体 Heavy" panose="02020900000000000000" pitchFamily="18" charset="-122"/>
                <a:ea typeface="思源宋体 Heavy" panose="02020900000000000000" pitchFamily="18" charset="-122"/>
              </a:rPr>
              <a:t>感谢您的欣赏</a:t>
            </a:r>
            <a:endParaRPr lang="zh-CN" altLang="en-US" sz="6000" spc="600" dirty="0">
              <a:solidFill>
                <a:srgbClr val="4C678E"/>
              </a:solidFill>
              <a:latin typeface="思源宋体 Heavy" panose="02020900000000000000" pitchFamily="18" charset="-122"/>
              <a:ea typeface="思源宋体 Heavy" panose="02020900000000000000" pitchFamily="18" charset="-122"/>
            </a:endParaRPr>
          </a:p>
        </p:txBody>
      </p:sp>
      <p:grpSp>
        <p:nvGrpSpPr>
          <p:cNvPr id="15" name="组合 14"/>
          <p:cNvGrpSpPr/>
          <p:nvPr/>
        </p:nvGrpSpPr>
        <p:grpSpPr>
          <a:xfrm>
            <a:off x="939752" y="508992"/>
            <a:ext cx="4520175" cy="589647"/>
            <a:chOff x="706580" y="632385"/>
            <a:chExt cx="4520175" cy="589647"/>
          </a:xfrm>
        </p:grpSpPr>
        <p:sp>
          <p:nvSpPr>
            <p:cNvPr id="16" name="文本框 15"/>
            <p:cNvSpPr txBox="1"/>
            <p:nvPr/>
          </p:nvSpPr>
          <p:spPr>
            <a:xfrm>
              <a:off x="706580" y="632385"/>
              <a:ext cx="2834579" cy="461665"/>
            </a:xfrm>
            <a:prstGeom prst="rect">
              <a:avLst/>
            </a:prstGeom>
            <a:noFill/>
          </p:spPr>
          <p:txBody>
            <a:bodyPr wrap="square" rtlCol="0">
              <a:spAutoFit/>
            </a:bodyPr>
            <a:lstStyle/>
            <a:p>
              <a:r>
                <a:rPr lang="en-US" altLang="zh-CN" sz="2400" spc="600" dirty="0">
                  <a:solidFill>
                    <a:srgbClr val="4C678E"/>
                  </a:solidFill>
                  <a:latin typeface="汉仪心海行楷W" panose="00020600040101010101" pitchFamily="18" charset="-122"/>
                  <a:ea typeface="汉仪心海行楷W" panose="00020600040101010101" pitchFamily="18" charset="-122"/>
                </a:rPr>
                <a:t>XXX</a:t>
              </a:r>
              <a:r>
                <a:rPr lang="zh-CN" altLang="en-US" sz="2400" spc="600" dirty="0">
                  <a:solidFill>
                    <a:srgbClr val="4C678E"/>
                  </a:solidFill>
                  <a:latin typeface="汉仪心海行楷W" panose="00020600040101010101" pitchFamily="18" charset="-122"/>
                  <a:ea typeface="汉仪心海行楷W" panose="00020600040101010101" pitchFamily="18" charset="-122"/>
                </a:rPr>
                <a:t>科技大学</a:t>
              </a:r>
              <a:endParaRPr lang="zh-CN" altLang="en-US" sz="2400" spc="600" dirty="0">
                <a:solidFill>
                  <a:srgbClr val="4C678E"/>
                </a:solidFill>
                <a:latin typeface="汉仪心海行楷W" panose="00020600040101010101" pitchFamily="18" charset="-122"/>
                <a:ea typeface="汉仪心海行楷W" panose="00020600040101010101" pitchFamily="18" charset="-122"/>
              </a:endParaRPr>
            </a:p>
          </p:txBody>
        </p:sp>
        <p:sp>
          <p:nvSpPr>
            <p:cNvPr id="17" name="文本框 16"/>
            <p:cNvSpPr txBox="1"/>
            <p:nvPr/>
          </p:nvSpPr>
          <p:spPr>
            <a:xfrm>
              <a:off x="744680" y="991200"/>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XXX UNIVERSITY OF SCIENCE AND TECHNOLOGY</a:t>
              </a:r>
              <a:endParaRPr lang="zh-CN" altLang="en-US" sz="900" spc="300" dirty="0">
                <a:solidFill>
                  <a:schemeClr val="tx1">
                    <a:lumMod val="50000"/>
                    <a:lumOff val="50000"/>
                  </a:schemeClr>
                </a:solidFill>
                <a:latin typeface="+mn-ea"/>
              </a:endParaRPr>
            </a:p>
          </p:txBody>
        </p:sp>
      </p:grpSp>
      <p:grpSp>
        <p:nvGrpSpPr>
          <p:cNvPr id="18" name="ísļîḓé"/>
          <p:cNvGrpSpPr/>
          <p:nvPr/>
        </p:nvGrpSpPr>
        <p:grpSpPr>
          <a:xfrm>
            <a:off x="452000" y="592577"/>
            <a:ext cx="519548" cy="519548"/>
            <a:chOff x="5683121" y="1558109"/>
            <a:chExt cx="673626" cy="673626"/>
          </a:xfrm>
        </p:grpSpPr>
        <p:sp>
          <p:nvSpPr>
            <p:cNvPr id="19" name="ïşļíḋê"/>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20" name="îśľîḍe"/>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grpSp>
        <p:nvGrpSpPr>
          <p:cNvPr id="25" name="组合 24"/>
          <p:cNvGrpSpPr/>
          <p:nvPr/>
        </p:nvGrpSpPr>
        <p:grpSpPr>
          <a:xfrm>
            <a:off x="4147464" y="1866213"/>
            <a:ext cx="3897072" cy="830997"/>
            <a:chOff x="4147464" y="1866213"/>
            <a:chExt cx="3897072" cy="830997"/>
          </a:xfrm>
        </p:grpSpPr>
        <p:sp>
          <p:nvSpPr>
            <p:cNvPr id="14" name="文本框 13"/>
            <p:cNvSpPr txBox="1"/>
            <p:nvPr/>
          </p:nvSpPr>
          <p:spPr>
            <a:xfrm>
              <a:off x="5133975" y="1866213"/>
              <a:ext cx="1924050" cy="830997"/>
            </a:xfrm>
            <a:prstGeom prst="rect">
              <a:avLst/>
            </a:prstGeom>
            <a:noFill/>
          </p:spPr>
          <p:txBody>
            <a:bodyPr wrap="square" rtlCol="0">
              <a:spAutoFit/>
            </a:bodyPr>
            <a:lstStyle/>
            <a:p>
              <a:pPr algn="ctr"/>
              <a:r>
                <a:rPr lang="en-US" altLang="zh-CN" sz="4800" b="1" dirty="0">
                  <a:solidFill>
                    <a:srgbClr val="4C678E"/>
                  </a:solidFill>
                  <a:latin typeface="汉仪铁线黑-65简" panose="00020600040101010101" pitchFamily="18" charset="-122"/>
                  <a:ea typeface="汉仪铁线黑-65简" panose="00020600040101010101" pitchFamily="18" charset="-122"/>
                </a:rPr>
                <a:t>202X</a:t>
              </a:r>
              <a:endParaRPr lang="zh-CN" altLang="en-US" sz="4800" b="1" dirty="0">
                <a:solidFill>
                  <a:srgbClr val="4C678E"/>
                </a:solidFill>
                <a:latin typeface="汉仪铁线黑-65简" panose="00020600040101010101" pitchFamily="18" charset="-122"/>
                <a:ea typeface="汉仪铁线黑-65简" panose="00020600040101010101" pitchFamily="18" charset="-122"/>
              </a:endParaRPr>
            </a:p>
          </p:txBody>
        </p:sp>
        <p:grpSp>
          <p:nvGrpSpPr>
            <p:cNvPr id="24" name="组合 23"/>
            <p:cNvGrpSpPr/>
            <p:nvPr/>
          </p:nvGrpSpPr>
          <p:grpSpPr>
            <a:xfrm>
              <a:off x="4147464" y="2311239"/>
              <a:ext cx="3897072" cy="0"/>
              <a:chOff x="4257678" y="2482689"/>
              <a:chExt cx="3897072" cy="0"/>
            </a:xfrm>
          </p:grpSpPr>
          <p:cxnSp>
            <p:nvCxnSpPr>
              <p:cNvPr id="21" name="直接箭头连接符 25"/>
              <p:cNvCxnSpPr/>
              <p:nvPr/>
            </p:nvCxnSpPr>
            <p:spPr>
              <a:xfrm>
                <a:off x="4257678"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3" name="直接箭头连接符 25"/>
              <p:cNvCxnSpPr/>
              <p:nvPr/>
            </p:nvCxnSpPr>
            <p:spPr>
              <a:xfrm flipH="1">
                <a:off x="7334253"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sp>
        <p:nvSpPr>
          <p:cNvPr id="26" name="文本框 25"/>
          <p:cNvSpPr txBox="1"/>
          <p:nvPr/>
        </p:nvSpPr>
        <p:spPr>
          <a:xfrm>
            <a:off x="4555787" y="4265632"/>
            <a:ext cx="3080426" cy="735394"/>
          </a:xfrm>
          <a:prstGeom prst="rect">
            <a:avLst/>
          </a:prstGeom>
          <a:noFill/>
        </p:spPr>
        <p:txBody>
          <a:bodyPr wrap="square" lIns="0" tIns="0" rIns="0" bIns="0" rtlCol="0">
            <a:spAutoFit/>
          </a:bodyPr>
          <a:lstStyle/>
          <a:p>
            <a:pPr algn="ctr" hangingPunct="0">
              <a:lnSpc>
                <a:spcPct val="150000"/>
              </a:lnSpc>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Click here to enter your text, change the color or size of the text. You can also format the appropriate. </a:t>
            </a:r>
            <a:endPar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27" name="矩形: 圆角 26"/>
          <p:cNvSpPr/>
          <p:nvPr/>
        </p:nvSpPr>
        <p:spPr>
          <a:xfrm>
            <a:off x="10661515" y="592771"/>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06/10</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30" name="矩形: 圆角 29"/>
          <p:cNvSpPr/>
          <p:nvPr/>
        </p:nvSpPr>
        <p:spPr>
          <a:xfrm>
            <a:off x="5103438" y="5276247"/>
            <a:ext cx="1985124" cy="347242"/>
          </a:xfrm>
          <a:prstGeom prst="roundRect">
            <a:avLst>
              <a:gd name="adj" fmla="val 50000"/>
            </a:avLst>
          </a:prstGeom>
          <a:solidFill>
            <a:srgbClr val="4C678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思源宋体 Heavy" panose="02020900000000000000" pitchFamily="18" charset="-122"/>
                <a:ea typeface="思源宋体 Heavy" panose="02020900000000000000" pitchFamily="18" charset="-122"/>
              </a:rPr>
              <a:t>THNAK YOU</a:t>
            </a:r>
            <a:endParaRPr lang="zh-CN" altLang="en-US" sz="1400" dirty="0">
              <a:solidFill>
                <a:schemeClr val="bg1"/>
              </a:solidFill>
              <a:latin typeface="思源宋体 Heavy" panose="02020900000000000000" pitchFamily="18" charset="-122"/>
              <a:ea typeface="思源宋体 Heavy" panose="02020900000000000000" pitchFamily="18" charset="-122"/>
            </a:endParaRPr>
          </a:p>
        </p:txBody>
      </p:sp>
      <p:sp>
        <p:nvSpPr>
          <p:cNvPr id="35" name="文本框 34"/>
          <p:cNvSpPr txBox="1"/>
          <p:nvPr/>
        </p:nvSpPr>
        <p:spPr>
          <a:xfrm>
            <a:off x="11379385" y="1566153"/>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36" name="文本框 35"/>
          <p:cNvSpPr txBox="1"/>
          <p:nvPr/>
        </p:nvSpPr>
        <p:spPr>
          <a:xfrm>
            <a:off x="5061674" y="3818266"/>
            <a:ext cx="2068653" cy="369332"/>
          </a:xfrm>
          <a:prstGeom prst="rect">
            <a:avLst/>
          </a:prstGeom>
          <a:noFill/>
        </p:spPr>
        <p:txBody>
          <a:bodyPr wrap="square" rtlCol="0">
            <a:spAutoFit/>
          </a:bodyPr>
          <a:lstStyle/>
          <a:p>
            <a:pPr algn="r"/>
            <a:r>
              <a:rPr lang="en-US" altLang="zh-CN" spc="600" dirty="0">
                <a:solidFill>
                  <a:srgbClr val="4C678E"/>
                </a:solidFill>
                <a:latin typeface="+mn-ea"/>
              </a:rPr>
              <a:t>xxx</a:t>
            </a:r>
            <a:r>
              <a:rPr lang="zh-CN" altLang="en-US" spc="600" dirty="0">
                <a:solidFill>
                  <a:srgbClr val="4C678E"/>
                </a:solidFill>
                <a:latin typeface="+mn-ea"/>
              </a:rPr>
              <a:t>院系专业</a:t>
            </a:r>
            <a:endParaRPr lang="zh-CN" altLang="en-US" spc="600" dirty="0">
              <a:solidFill>
                <a:srgbClr val="4C678E"/>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advTm="9000">
        <p14:prism isInverted="1"/>
      </p:transition>
    </mc:Choice>
    <mc:Fallback>
      <p:transition spd="slow" advTm="9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barn(inVertical)">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42" presetClass="entr" presetSubtype="0"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1000"/>
                                        <p:tgtEl>
                                          <p:spTgt spid="36"/>
                                        </p:tgtEl>
                                      </p:cBhvr>
                                    </p:animEffect>
                                    <p:anim calcmode="lin" valueType="num">
                                      <p:cBhvr>
                                        <p:cTn id="36" dur="1000" fill="hold"/>
                                        <p:tgtEl>
                                          <p:spTgt spid="36"/>
                                        </p:tgtEl>
                                        <p:attrNameLst>
                                          <p:attrName>ppt_x</p:attrName>
                                        </p:attrNameLst>
                                      </p:cBhvr>
                                      <p:tavLst>
                                        <p:tav tm="0">
                                          <p:val>
                                            <p:strVal val="#ppt_x"/>
                                          </p:val>
                                        </p:tav>
                                        <p:tav tm="100000">
                                          <p:val>
                                            <p:strVal val="#ppt_x"/>
                                          </p:val>
                                        </p:tav>
                                      </p:tavLst>
                                    </p:anim>
                                    <p:anim calcmode="lin" valueType="num">
                                      <p:cBhvr>
                                        <p:cTn id="37" dur="1000" fill="hold"/>
                                        <p:tgtEl>
                                          <p:spTgt spid="36"/>
                                        </p:tgtEl>
                                        <p:attrNameLst>
                                          <p:attrName>ppt_y</p:attrName>
                                        </p:attrNameLst>
                                      </p:cBhvr>
                                      <p:tavLst>
                                        <p:tav tm="0">
                                          <p:val>
                                            <p:strVal val="#ppt_y+.1"/>
                                          </p:val>
                                        </p:tav>
                                        <p:tav tm="100000">
                                          <p:val>
                                            <p:strVal val="#ppt_y"/>
                                          </p:val>
                                        </p:tav>
                                      </p:tavLst>
                                    </p:anim>
                                  </p:childTnLst>
                                </p:cTn>
                              </p:par>
                            </p:childTnLst>
                          </p:cTn>
                        </p:par>
                        <p:par>
                          <p:cTn id="38" fill="hold">
                            <p:stCondLst>
                              <p:cond delay="2000"/>
                            </p:stCondLst>
                            <p:childTnLst>
                              <p:par>
                                <p:cTn id="39" presetID="42" presetClass="entr" presetSubtype="0"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anim calcmode="lin" valueType="num">
                                      <p:cBhvr>
                                        <p:cTn id="42" dur="1000" fill="hold"/>
                                        <p:tgtEl>
                                          <p:spTgt spid="26"/>
                                        </p:tgtEl>
                                        <p:attrNameLst>
                                          <p:attrName>ppt_x</p:attrName>
                                        </p:attrNameLst>
                                      </p:cBhvr>
                                      <p:tavLst>
                                        <p:tav tm="0">
                                          <p:val>
                                            <p:strVal val="#ppt_x"/>
                                          </p:val>
                                        </p:tav>
                                        <p:tav tm="100000">
                                          <p:val>
                                            <p:strVal val="#ppt_x"/>
                                          </p:val>
                                        </p:tav>
                                      </p:tavLst>
                                    </p:anim>
                                    <p:anim calcmode="lin" valueType="num">
                                      <p:cBhvr>
                                        <p:cTn id="43" dur="1000" fill="hold"/>
                                        <p:tgtEl>
                                          <p:spTgt spid="26"/>
                                        </p:tgtEl>
                                        <p:attrNameLst>
                                          <p:attrName>ppt_y</p:attrName>
                                        </p:attrNameLst>
                                      </p:cBhvr>
                                      <p:tavLst>
                                        <p:tav tm="0">
                                          <p:val>
                                            <p:strVal val="#ppt_y+.1"/>
                                          </p:val>
                                        </p:tav>
                                        <p:tav tm="100000">
                                          <p:val>
                                            <p:strVal val="#ppt_y"/>
                                          </p:val>
                                        </p:tav>
                                      </p:tavLst>
                                    </p:anim>
                                  </p:childTnLst>
                                </p:cTn>
                              </p:par>
                            </p:childTnLst>
                          </p:cTn>
                        </p:par>
                        <p:par>
                          <p:cTn id="44" fill="hold">
                            <p:stCondLst>
                              <p:cond delay="3000"/>
                            </p:stCondLst>
                            <p:childTnLst>
                              <p:par>
                                <p:cTn id="45" presetID="10" presetClass="entr" presetSubtype="0"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27" grpId="0" animBg="1"/>
      <p:bldP spid="30" grpId="0" animBg="1"/>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5270500" y="1120140"/>
            <a:ext cx="1706880" cy="277495"/>
          </a:xfrm>
          <a:prstGeom prst="rect">
            <a:avLst/>
          </a:prstGeom>
          <a:noFill/>
        </p:spPr>
        <p:txBody>
          <a:bodyPr wrap="square" rtlCol="0">
            <a:noAutofit/>
          </a:bodyPr>
          <a:lstStyle/>
          <a:p>
            <a:pPr algn="dist"/>
            <a:r>
              <a:rPr lang="en-US" altLang="zh-CN" sz="900" spc="300" dirty="0">
                <a:solidFill>
                  <a:schemeClr val="tx1">
                    <a:lumMod val="50000"/>
                    <a:lumOff val="50000"/>
                  </a:schemeClr>
                </a:solidFill>
                <a:latin typeface="+mn-ea"/>
              </a:rPr>
              <a:t>Facial detection </a:t>
            </a:r>
            <a:endParaRPr lang="en-US" altLang="zh-CN" sz="900" spc="300" dirty="0">
              <a:solidFill>
                <a:schemeClr val="tx1">
                  <a:lumMod val="50000"/>
                  <a:lumOff val="50000"/>
                </a:schemeClr>
              </a:solidFill>
              <a:latin typeface="+mn-ea"/>
            </a:endParaRPr>
          </a:p>
        </p:txBody>
      </p:sp>
      <p:sp>
        <p:nvSpPr>
          <p:cNvPr id="33" name="文本框 32"/>
          <p:cNvSpPr txBox="1"/>
          <p:nvPr/>
        </p:nvSpPr>
        <p:spPr>
          <a:xfrm>
            <a:off x="4718957" y="710204"/>
            <a:ext cx="2754086" cy="460375"/>
          </a:xfrm>
          <a:prstGeom prst="rect">
            <a:avLst/>
          </a:prstGeom>
          <a:noFill/>
        </p:spPr>
        <p:txBody>
          <a:bodyPr wrap="square" rtlCol="0">
            <a:spAutoFit/>
          </a:bodyPr>
          <a:lstStyle/>
          <a:p>
            <a:pPr algn="ctr"/>
            <a:r>
              <a:rPr lang="zh-CN" altLang="en-US" sz="2400" spc="600" dirty="0">
                <a:solidFill>
                  <a:srgbClr val="4C678E"/>
                </a:solidFill>
                <a:latin typeface="思源宋体 Heavy" panose="02020900000000000000" pitchFamily="18" charset="-122"/>
                <a:ea typeface="思源宋体 Heavy" panose="02020900000000000000" pitchFamily="18" charset="-122"/>
              </a:rPr>
              <a:t>人脸检测</a:t>
            </a:r>
            <a:r>
              <a:rPr lang="zh-CN" altLang="en-US" sz="2400" spc="600" dirty="0">
                <a:solidFill>
                  <a:srgbClr val="4C678E"/>
                </a:solidFill>
                <a:latin typeface="思源宋体 Heavy" panose="02020900000000000000" pitchFamily="18" charset="-122"/>
                <a:ea typeface="思源宋体 Heavy" panose="02020900000000000000" pitchFamily="18" charset="-122"/>
              </a:rPr>
              <a:t>概念</a:t>
            </a:r>
            <a:endParaRPr lang="zh-CN" altLang="en-US" sz="2400" spc="600" dirty="0">
              <a:solidFill>
                <a:srgbClr val="4C678E"/>
              </a:solidFill>
              <a:latin typeface="思源宋体 Heavy" panose="02020900000000000000" pitchFamily="18" charset="-122"/>
              <a:ea typeface="思源宋体 Heavy" panose="02020900000000000000" pitchFamily="18" charset="-122"/>
            </a:endParaRPr>
          </a:p>
        </p:txBody>
      </p:sp>
      <p:grpSp>
        <p:nvGrpSpPr>
          <p:cNvPr id="9" name="组合 8"/>
          <p:cNvGrpSpPr/>
          <p:nvPr/>
        </p:nvGrpSpPr>
        <p:grpSpPr>
          <a:xfrm>
            <a:off x="3850602"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1189990" y="1858010"/>
            <a:ext cx="9541510" cy="2823210"/>
          </a:xfrm>
          <a:prstGeom prst="rect">
            <a:avLst/>
          </a:prstGeom>
          <a:solidFill>
            <a:schemeClr val="bg1">
              <a:lumMod val="9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863772" y="5399314"/>
            <a:ext cx="464457" cy="145142"/>
          </a:xfrm>
          <a:prstGeom prst="rect">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610995" y="1858010"/>
            <a:ext cx="9025255" cy="3784600"/>
          </a:xfrm>
          <a:prstGeom prst="rect">
            <a:avLst/>
          </a:prstGeom>
          <a:noFill/>
        </p:spPr>
        <p:txBody>
          <a:bodyPr wrap="square" rtlCol="0">
            <a:spAutoFit/>
          </a:bodyPr>
          <a:lstStyle/>
          <a:p>
            <a:pPr algn="just" hangingPunct="0">
              <a:lnSpc>
                <a:spcPct val="150000"/>
              </a:lnSpc>
            </a:pPr>
            <a:r>
              <a:rPr lang="en-US" altLang="zh-CN" dirty="0">
                <a:solidFill>
                  <a:schemeClr val="tx1"/>
                </a:solidFill>
                <a:latin typeface="思源黑体 CN Light" panose="020B0300000000000000" pitchFamily="34" charset="-122"/>
                <a:ea typeface="思源黑体 CN Light" panose="020B0300000000000000" pitchFamily="34" charset="-122"/>
                <a:cs typeface="+mn-ea"/>
                <a:sym typeface="+mn-lt"/>
              </a:rPr>
              <a:t>    </a:t>
            </a:r>
            <a:r>
              <a:rPr lang="zh-CN" altLang="en-US" dirty="0">
                <a:solidFill>
                  <a:schemeClr val="tx1"/>
                </a:solidFill>
                <a:latin typeface="思源黑体 CN Light" panose="020B0300000000000000" pitchFamily="34" charset="-122"/>
                <a:ea typeface="思源黑体 CN Light" panose="020B0300000000000000" pitchFamily="34" charset="-122"/>
                <a:cs typeface="+mn-ea"/>
                <a:sym typeface="+mn-lt"/>
              </a:rPr>
              <a:t>深度学习人脸检测是一种利用深度学习算法来检测图像中人脸位置的技术，其核心是卷积神经网络（</a:t>
            </a:r>
            <a:r>
              <a:rPr lang="en-US" altLang="zh-CN" dirty="0">
                <a:solidFill>
                  <a:schemeClr val="tx1"/>
                </a:solidFill>
                <a:latin typeface="思源黑体 CN Light" panose="020B0300000000000000" pitchFamily="34" charset="-122"/>
                <a:ea typeface="思源黑体 CN Light" panose="020B0300000000000000" pitchFamily="34" charset="-122"/>
                <a:cs typeface="+mn-ea"/>
                <a:sym typeface="+mn-lt"/>
              </a:rPr>
              <a:t>Convolutional Neural Network</a:t>
            </a:r>
            <a:r>
              <a:rPr lang="zh-CN" altLang="en-US" dirty="0">
                <a:solidFill>
                  <a:schemeClr val="tx1"/>
                </a:solidFill>
                <a:latin typeface="思源黑体 CN Light" panose="020B0300000000000000" pitchFamily="34" charset="-122"/>
                <a:ea typeface="思源黑体 CN Light" panose="020B0300000000000000" pitchFamily="34" charset="-122"/>
                <a:cs typeface="+mn-ea"/>
                <a:sym typeface="+mn-lt"/>
              </a:rPr>
              <a:t>，</a:t>
            </a:r>
            <a:r>
              <a:rPr lang="en-US" altLang="zh-CN" dirty="0">
                <a:solidFill>
                  <a:schemeClr val="tx1"/>
                </a:solidFill>
                <a:latin typeface="思源黑体 CN Light" panose="020B0300000000000000" pitchFamily="34" charset="-122"/>
                <a:ea typeface="思源黑体 CN Light" panose="020B0300000000000000" pitchFamily="34" charset="-122"/>
                <a:cs typeface="+mn-ea"/>
                <a:sym typeface="+mn-lt"/>
              </a:rPr>
              <a:t>CNN</a:t>
            </a:r>
            <a:r>
              <a:rPr lang="zh-CN" altLang="en-US" dirty="0">
                <a:solidFill>
                  <a:schemeClr val="tx1"/>
                </a:solidFill>
                <a:latin typeface="思源黑体 CN Light" panose="020B0300000000000000" pitchFamily="34" charset="-122"/>
                <a:ea typeface="思源黑体 CN Light" panose="020B0300000000000000" pitchFamily="34" charset="-122"/>
                <a:cs typeface="+mn-ea"/>
                <a:sym typeface="+mn-lt"/>
              </a:rPr>
              <a:t>），人脸定位是计算机视觉领域的一个重要应用，被广泛应用于人脸识别、表情分析、人脸跟踪等相关领域。</a:t>
            </a:r>
            <a:endParaRPr lang="zh-CN" altLang="en-US" dirty="0">
              <a:solidFill>
                <a:schemeClr val="tx1"/>
              </a:solidFill>
              <a:latin typeface="思源黑体 CN Light" panose="020B0300000000000000" pitchFamily="34" charset="-122"/>
              <a:ea typeface="思源黑体 CN Light" panose="020B0300000000000000" pitchFamily="34" charset="-122"/>
              <a:cs typeface="+mn-ea"/>
              <a:sym typeface="+mn-lt"/>
            </a:endParaRPr>
          </a:p>
          <a:p>
            <a:pPr algn="just" hangingPunct="0">
              <a:lnSpc>
                <a:spcPct val="150000"/>
              </a:lnSpc>
            </a:pPr>
            <a:r>
              <a:rPr lang="zh-CN" altLang="en-US" dirty="0">
                <a:solidFill>
                  <a:schemeClr val="tx1"/>
                </a:solidFill>
                <a:latin typeface="思源黑体 CN Light" panose="020B0300000000000000" pitchFamily="34" charset="-122"/>
                <a:ea typeface="思源黑体 CN Light" panose="020B0300000000000000" pitchFamily="34" charset="-122"/>
                <a:cs typeface="+mn-ea"/>
                <a:sym typeface="+mn-lt"/>
              </a:rPr>
              <a:t>人脸检测通常包括两个步骤：</a:t>
            </a:r>
            <a:endParaRPr lang="zh-CN" altLang="en-US" dirty="0">
              <a:solidFill>
                <a:schemeClr val="tx1"/>
              </a:solidFill>
              <a:latin typeface="思源黑体 CN Light" panose="020B0300000000000000" pitchFamily="34" charset="-122"/>
              <a:ea typeface="思源黑体 CN Light" panose="020B0300000000000000" pitchFamily="34" charset="-122"/>
              <a:cs typeface="+mn-ea"/>
              <a:sym typeface="+mn-lt"/>
            </a:endParaRPr>
          </a:p>
          <a:p>
            <a:pPr algn="just" hangingPunct="0">
              <a:lnSpc>
                <a:spcPct val="150000"/>
              </a:lnSpc>
            </a:pPr>
            <a:r>
              <a:rPr lang="zh-CN" altLang="en-US" dirty="0">
                <a:solidFill>
                  <a:schemeClr val="tx1"/>
                </a:solidFill>
                <a:latin typeface="思源黑体 CN Light" panose="020B0300000000000000" pitchFamily="34" charset="-122"/>
                <a:ea typeface="思源黑体 CN Light" panose="020B0300000000000000" pitchFamily="34" charset="-122"/>
                <a:cs typeface="+mn-ea"/>
                <a:sym typeface="+mn-lt"/>
              </a:rPr>
              <a:t> </a:t>
            </a:r>
            <a:r>
              <a:rPr lang="en-US" altLang="zh-CN" dirty="0">
                <a:solidFill>
                  <a:schemeClr val="tx1"/>
                </a:solidFill>
                <a:latin typeface="思源黑体 CN Light" panose="020B0300000000000000" pitchFamily="34" charset="-122"/>
                <a:ea typeface="思源黑体 CN Light" panose="020B0300000000000000" pitchFamily="34" charset="-122"/>
                <a:cs typeface="+mn-ea"/>
                <a:sym typeface="+mn-lt"/>
              </a:rPr>
              <a:t>   1</a:t>
            </a:r>
            <a:r>
              <a:rPr lang="zh-CN" altLang="en-US" dirty="0">
                <a:solidFill>
                  <a:schemeClr val="tx1"/>
                </a:solidFill>
                <a:latin typeface="思源黑体 CN Light" panose="020B0300000000000000" pitchFamily="34" charset="-122"/>
                <a:ea typeface="思源黑体 CN Light" panose="020B0300000000000000" pitchFamily="34" charset="-122"/>
                <a:cs typeface="+mn-ea"/>
                <a:sym typeface="+mn-lt"/>
              </a:rPr>
              <a:t>）生成候选框（</a:t>
            </a:r>
            <a:r>
              <a:rPr lang="en-US" altLang="zh-CN" dirty="0">
                <a:solidFill>
                  <a:schemeClr val="tx1"/>
                </a:solidFill>
                <a:latin typeface="思源黑体 CN Light" panose="020B0300000000000000" pitchFamily="34" charset="-122"/>
                <a:ea typeface="思源黑体 CN Light" panose="020B0300000000000000" pitchFamily="34" charset="-122"/>
                <a:cs typeface="+mn-ea"/>
                <a:sym typeface="+mn-lt"/>
              </a:rPr>
              <a:t>region proposals</a:t>
            </a:r>
            <a:r>
              <a:rPr lang="zh-CN" altLang="en-US" dirty="0">
                <a:solidFill>
                  <a:schemeClr val="tx1"/>
                </a:solidFill>
                <a:latin typeface="思源黑体 CN Light" panose="020B0300000000000000" pitchFamily="34" charset="-122"/>
                <a:ea typeface="思源黑体 CN Light" panose="020B0300000000000000" pitchFamily="34" charset="-122"/>
                <a:cs typeface="+mn-ea"/>
                <a:sym typeface="+mn-lt"/>
              </a:rPr>
              <a:t>）</a:t>
            </a:r>
            <a:endParaRPr lang="zh-CN" altLang="en-US" dirty="0">
              <a:solidFill>
                <a:schemeClr val="tx1"/>
              </a:solidFill>
              <a:latin typeface="思源黑体 CN Light" panose="020B0300000000000000" pitchFamily="34" charset="-122"/>
              <a:ea typeface="思源黑体 CN Light" panose="020B0300000000000000" pitchFamily="34" charset="-122"/>
              <a:cs typeface="+mn-ea"/>
              <a:sym typeface="+mn-lt"/>
            </a:endParaRPr>
          </a:p>
          <a:p>
            <a:pPr algn="just" hangingPunct="0">
              <a:lnSpc>
                <a:spcPct val="150000"/>
              </a:lnSpc>
            </a:pPr>
            <a:r>
              <a:rPr lang="zh-CN" altLang="en-US" dirty="0">
                <a:solidFill>
                  <a:schemeClr val="tx1"/>
                </a:solidFill>
                <a:latin typeface="思源黑体 CN Light" panose="020B0300000000000000" pitchFamily="34" charset="-122"/>
                <a:ea typeface="思源黑体 CN Light" panose="020B0300000000000000" pitchFamily="34" charset="-122"/>
                <a:cs typeface="+mn-ea"/>
                <a:sym typeface="+mn-lt"/>
              </a:rPr>
              <a:t> </a:t>
            </a:r>
            <a:r>
              <a:rPr lang="en-US" altLang="zh-CN" dirty="0">
                <a:solidFill>
                  <a:schemeClr val="tx1"/>
                </a:solidFill>
                <a:latin typeface="思源黑体 CN Light" panose="020B0300000000000000" pitchFamily="34" charset="-122"/>
                <a:ea typeface="思源黑体 CN Light" panose="020B0300000000000000" pitchFamily="34" charset="-122"/>
                <a:cs typeface="+mn-ea"/>
                <a:sym typeface="+mn-lt"/>
              </a:rPr>
              <a:t>   2</a:t>
            </a:r>
            <a:r>
              <a:rPr lang="zh-CN" altLang="en-US" dirty="0">
                <a:solidFill>
                  <a:schemeClr val="tx1"/>
                </a:solidFill>
                <a:latin typeface="思源黑体 CN Light" panose="020B0300000000000000" pitchFamily="34" charset="-122"/>
                <a:ea typeface="思源黑体 CN Light" panose="020B0300000000000000" pitchFamily="34" charset="-122"/>
                <a:cs typeface="+mn-ea"/>
                <a:sym typeface="+mn-lt"/>
              </a:rPr>
              <a:t>）对候选框进行分类和回归，判断其中是否有人脸以及精确定位人脸</a:t>
            </a:r>
            <a:endParaRPr lang="zh-CN" altLang="en-US" dirty="0">
              <a:solidFill>
                <a:schemeClr val="tx1"/>
              </a:solidFill>
              <a:latin typeface="思源黑体 CN Light" panose="020B0300000000000000" pitchFamily="34" charset="-122"/>
              <a:ea typeface="思源黑体 CN Light" panose="020B0300000000000000" pitchFamily="34" charset="-122"/>
              <a:cs typeface="+mn-ea"/>
              <a:sym typeface="+mn-lt"/>
            </a:endParaRPr>
          </a:p>
          <a:p>
            <a:pPr algn="just" hangingPunct="0">
              <a:lnSpc>
                <a:spcPct val="150000"/>
              </a:lnSpc>
            </a:pPr>
            <a:r>
              <a:rPr lang="en-US" altLang="zh-CN" dirty="0">
                <a:solidFill>
                  <a:schemeClr val="tx1"/>
                </a:solidFill>
                <a:latin typeface="思源黑体 CN Light" panose="020B0300000000000000" pitchFamily="34" charset="-122"/>
                <a:ea typeface="思源黑体 CN Light" panose="020B0300000000000000" pitchFamily="34" charset="-122"/>
                <a:cs typeface="+mn-ea"/>
                <a:sym typeface="+mn-lt"/>
              </a:rPr>
              <a:t>    </a:t>
            </a:r>
            <a:r>
              <a:rPr lang="zh-CN" altLang="en-US" dirty="0">
                <a:solidFill>
                  <a:schemeClr val="tx1"/>
                </a:solidFill>
                <a:latin typeface="思源黑体 CN Light" panose="020B0300000000000000" pitchFamily="34" charset="-122"/>
                <a:ea typeface="思源黑体 CN Light" panose="020B0300000000000000" pitchFamily="34" charset="-122"/>
                <a:cs typeface="+mn-ea"/>
                <a:sym typeface="+mn-lt"/>
              </a:rPr>
              <a:t>当前，深度学习算法在人脸定位领域中得到了广泛的应用，已经取代了传统的人脸定位算法，成为了目前最先进、最准确的技术。</a:t>
            </a:r>
            <a:endParaRPr lang="zh-CN" altLang="en-US" sz="1600" dirty="0">
              <a:solidFill>
                <a:schemeClr val="tx1"/>
              </a:solidFill>
              <a:latin typeface="思源黑体 CN Light" panose="020B0300000000000000" pitchFamily="34" charset="-122"/>
              <a:ea typeface="思源黑体 CN Light" panose="020B0300000000000000" pitchFamily="34" charset="-122"/>
              <a:cs typeface="+mn-ea"/>
              <a:sym typeface="+mn-lt"/>
            </a:endParaRPr>
          </a:p>
          <a:p>
            <a:pPr algn="just" hangingPunct="0">
              <a:lnSpc>
                <a:spcPct val="150000"/>
              </a:lnSpc>
            </a:pPr>
            <a:endParaRPr lang="en-US" altLang="zh-CN" sz="1600" dirty="0">
              <a:solidFill>
                <a:schemeClr val="tx1"/>
              </a:solidFill>
              <a:latin typeface="思源黑体 CN Light" panose="020B0300000000000000" pitchFamily="34" charset="-122"/>
              <a:ea typeface="思源黑体 CN Light" panose="020B03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par>
                          <p:cTn id="31" fill="hold">
                            <p:stCondLst>
                              <p:cond delay="1500"/>
                            </p:stCondLst>
                            <p:childTnLst>
                              <p:par>
                                <p:cTn id="32" presetID="42"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1" grpId="0" bldLvl="0" animBg="1"/>
      <p:bldP spid="10" grpId="0"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5505450" y="1120140"/>
            <a:ext cx="1283970" cy="231775"/>
          </a:xfrm>
          <a:prstGeom prst="rect">
            <a:avLst/>
          </a:prstGeom>
          <a:noFill/>
        </p:spPr>
        <p:txBody>
          <a:bodyPr wrap="square" rtlCol="0">
            <a:noAutofit/>
          </a:bodyPr>
          <a:lstStyle/>
          <a:p>
            <a:pPr algn="dist"/>
            <a:endParaRPr lang="en-US" altLang="zh-CN" sz="900" spc="300" dirty="0">
              <a:solidFill>
                <a:schemeClr val="tx1">
                  <a:lumMod val="50000"/>
                  <a:lumOff val="50000"/>
                </a:schemeClr>
              </a:solidFill>
              <a:latin typeface="+mn-ea"/>
            </a:endParaRPr>
          </a:p>
        </p:txBody>
      </p:sp>
      <p:sp>
        <p:nvSpPr>
          <p:cNvPr id="33" name="文本框 32"/>
          <p:cNvSpPr txBox="1"/>
          <p:nvPr/>
        </p:nvSpPr>
        <p:spPr>
          <a:xfrm>
            <a:off x="4379595" y="709930"/>
            <a:ext cx="3281680" cy="460375"/>
          </a:xfrm>
          <a:prstGeom prst="rect">
            <a:avLst/>
          </a:prstGeom>
          <a:noFill/>
        </p:spPr>
        <p:txBody>
          <a:bodyPr wrap="square" rtlCol="0">
            <a:spAutoFit/>
          </a:bodyPr>
          <a:lstStyle/>
          <a:p>
            <a:pPr algn="ctr"/>
            <a:r>
              <a:rPr lang="zh-CN" altLang="en-US" sz="2400" spc="600" dirty="0">
                <a:solidFill>
                  <a:srgbClr val="4C678E"/>
                </a:solidFill>
                <a:latin typeface="思源宋体 Heavy" panose="02020900000000000000" pitchFamily="18" charset="-122"/>
                <a:ea typeface="思源宋体 Heavy" panose="02020900000000000000" pitchFamily="18" charset="-122"/>
              </a:rPr>
              <a:t>人脸检测主流算法</a:t>
            </a:r>
            <a:endParaRPr lang="zh-CN" altLang="en-US" sz="2400" spc="600" dirty="0">
              <a:solidFill>
                <a:srgbClr val="4C678E"/>
              </a:solidFill>
              <a:latin typeface="思源宋体 Heavy" panose="02020900000000000000" pitchFamily="18" charset="-122"/>
              <a:ea typeface="思源宋体 Heavy" panose="02020900000000000000" pitchFamily="18" charset="-122"/>
            </a:endParaRPr>
          </a:p>
        </p:txBody>
      </p:sp>
      <p:grpSp>
        <p:nvGrpSpPr>
          <p:cNvPr id="9" name="组合 8"/>
          <p:cNvGrpSpPr/>
          <p:nvPr/>
        </p:nvGrpSpPr>
        <p:grpSpPr>
          <a:xfrm flipV="1">
            <a:off x="3346450" y="881380"/>
            <a:ext cx="5347970" cy="7620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1296670" y="1343025"/>
            <a:ext cx="9541510" cy="4798060"/>
          </a:xfrm>
          <a:prstGeom prst="rect">
            <a:avLst/>
          </a:prstGeom>
          <a:solidFill>
            <a:schemeClr val="bg1">
              <a:lumMod val="9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865042" y="6342289"/>
            <a:ext cx="464457" cy="145142"/>
          </a:xfrm>
          <a:prstGeom prst="rect">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208145" y="1120140"/>
            <a:ext cx="3775075" cy="323215"/>
          </a:xfrm>
          <a:prstGeom prst="rect">
            <a:avLst/>
          </a:prstGeom>
          <a:noFill/>
        </p:spPr>
        <p:txBody>
          <a:bodyPr wrap="square" rtlCol="0">
            <a:noAutofit/>
          </a:bodyPr>
          <a:p>
            <a:r>
              <a:rPr lang="en-US" altLang="zh-CN" sz="900" spc="300" dirty="0">
                <a:solidFill>
                  <a:schemeClr val="tx1">
                    <a:lumMod val="50000"/>
                    <a:lumOff val="50000"/>
                  </a:schemeClr>
                </a:solidFill>
                <a:latin typeface="+mn-ea"/>
              </a:rPr>
              <a:t>Mainstream facial detection algorithms</a:t>
            </a:r>
            <a:endParaRPr lang="en-US" altLang="zh-CN"/>
          </a:p>
        </p:txBody>
      </p:sp>
      <p:sp>
        <p:nvSpPr>
          <p:cNvPr id="13" name="文本框 12"/>
          <p:cNvSpPr txBox="1"/>
          <p:nvPr/>
        </p:nvSpPr>
        <p:spPr>
          <a:xfrm>
            <a:off x="1477645" y="1436370"/>
            <a:ext cx="353695" cy="368300"/>
          </a:xfrm>
          <a:prstGeom prst="rect">
            <a:avLst/>
          </a:prstGeom>
          <a:noFill/>
        </p:spPr>
        <p:txBody>
          <a:bodyPr wrap="square" rtlCol="0">
            <a:spAutoFit/>
          </a:bodyPr>
          <a:p>
            <a:r>
              <a:rPr lang="zh-CN" altLang="en-US" dirty="0">
                <a:solidFill>
                  <a:srgbClr val="002060"/>
                </a:solidFill>
                <a:latin typeface="Times New Roman" panose="02020603050405020304" pitchFamily="18" charset="0"/>
                <a:ea typeface="等线" panose="02010600030101010101" charset="-122"/>
                <a:cs typeface="Times New Roman" panose="02020603050405020304" pitchFamily="18" charset="0"/>
                <a:sym typeface="Wingdings" panose="05000000000000000000" charset="0"/>
              </a:rPr>
              <a:t></a:t>
            </a:r>
            <a:endParaRPr lang="zh-CN" altLang="en-US"/>
          </a:p>
        </p:txBody>
      </p:sp>
      <p:sp>
        <p:nvSpPr>
          <p:cNvPr id="14" name="文本框 13"/>
          <p:cNvSpPr txBox="1"/>
          <p:nvPr/>
        </p:nvSpPr>
        <p:spPr>
          <a:xfrm>
            <a:off x="1831340" y="1443990"/>
            <a:ext cx="5080000" cy="360680"/>
          </a:xfrm>
          <a:prstGeom prst="rect">
            <a:avLst/>
          </a:prstGeom>
        </p:spPr>
        <p:txBody>
          <a:bodyPr>
            <a:spAutoFit/>
          </a:bodyPr>
          <a:p>
            <a:pPr marL="0" indent="0">
              <a:lnSpc>
                <a:spcPts val="2100"/>
              </a:lnSpc>
              <a:spcBef>
                <a:spcPts val="1800"/>
              </a:spcBef>
              <a:spcAft>
                <a:spcPts val="600"/>
              </a:spcAft>
            </a:pPr>
            <a:r>
              <a:rPr lang="zh-CN" altLang="en-US" sz="1600" b="0" i="0" dirty="0">
                <a:latin typeface="思源黑体 CN Light" panose="020B0300000000000000" pitchFamily="34" charset="-122"/>
                <a:ea typeface="思源黑体 CN Light" panose="020B0300000000000000" pitchFamily="34" charset="-122"/>
                <a:cs typeface="+mn-ea"/>
              </a:rPr>
              <a:t>MTCNN</a:t>
            </a:r>
            <a:endParaRPr lang="en-US" altLang="zh-CN" sz="1600" b="0" i="0">
              <a:solidFill>
                <a:srgbClr val="4F4F4F"/>
              </a:solidFill>
              <a:latin typeface="PingFang SC"/>
              <a:ea typeface="PingFang SC"/>
            </a:endParaRPr>
          </a:p>
        </p:txBody>
      </p:sp>
      <p:sp>
        <p:nvSpPr>
          <p:cNvPr id="15" name="文本框 14"/>
          <p:cNvSpPr txBox="1"/>
          <p:nvPr/>
        </p:nvSpPr>
        <p:spPr>
          <a:xfrm>
            <a:off x="1830705" y="1781175"/>
            <a:ext cx="8769985" cy="829945"/>
          </a:xfrm>
          <a:prstGeom prst="rect">
            <a:avLst/>
          </a:prstGeom>
        </p:spPr>
        <p:txBody>
          <a:bodyPr wrap="square">
            <a:spAutoFit/>
          </a:bodyPr>
          <a:p>
            <a:pPr marL="0" indent="0"/>
            <a:r>
              <a:rPr lang="zh-CN" altLang="en-US" sz="1600" b="0" i="0" dirty="0">
                <a:latin typeface="思源黑体 CN Light" panose="020B0300000000000000" pitchFamily="34" charset="-122"/>
                <a:ea typeface="思源黑体 CN Light" panose="020B0300000000000000" pitchFamily="34" charset="-122"/>
                <a:cs typeface="+mn-ea"/>
              </a:rPr>
              <a:t>MTCNN (Multi-task Cascaded Convolutional Networks)是由中国科学院提出的一种多任务级联卷积</a:t>
            </a:r>
            <a:r>
              <a:rPr lang="zh-CN" altLang="en-US" sz="1600" b="0" i="0" dirty="0">
                <a:latin typeface="思源黑体 CN Light" panose="020B0300000000000000" pitchFamily="34" charset="-122"/>
                <a:ea typeface="思源黑体 CN Light" panose="020B0300000000000000" pitchFamily="34" charset="-122"/>
                <a:cs typeface="+mn-ea"/>
              </a:rPr>
              <a:t>神经网络，它可以同时进行人脸检测、关键点定位和姿态估计等任务，具有精度高、速度快、能够处理多个尺度的人脸等优点。</a:t>
            </a:r>
            <a:endParaRPr lang="zh-CN" altLang="en-US" sz="1600" b="0" i="0">
              <a:solidFill>
                <a:srgbClr val="4D4D4D"/>
              </a:solidFill>
              <a:latin typeface="-apple-system"/>
              <a:ea typeface="-apple-system"/>
            </a:endParaRPr>
          </a:p>
        </p:txBody>
      </p:sp>
      <p:sp>
        <p:nvSpPr>
          <p:cNvPr id="18" name="文本框 17"/>
          <p:cNvSpPr txBox="1"/>
          <p:nvPr/>
        </p:nvSpPr>
        <p:spPr>
          <a:xfrm>
            <a:off x="1477645" y="2561590"/>
            <a:ext cx="290830" cy="368300"/>
          </a:xfrm>
          <a:prstGeom prst="rect">
            <a:avLst/>
          </a:prstGeom>
          <a:noFill/>
        </p:spPr>
        <p:txBody>
          <a:bodyPr wrap="square" rtlCol="0" anchor="t">
            <a:spAutoFit/>
          </a:bodyPr>
          <a:p>
            <a:r>
              <a:rPr lang="zh-CN" altLang="en-US" dirty="0">
                <a:solidFill>
                  <a:srgbClr val="002060"/>
                </a:solidFill>
                <a:latin typeface="Times New Roman" panose="02020603050405020304" pitchFamily="18" charset="0"/>
                <a:ea typeface="等线" panose="02010600030101010101" charset="-122"/>
                <a:cs typeface="Times New Roman" panose="02020603050405020304" pitchFamily="18" charset="0"/>
                <a:sym typeface="Wingdings" panose="05000000000000000000" charset="0"/>
              </a:rPr>
              <a:t></a:t>
            </a:r>
            <a:endParaRPr lang="zh-CN" altLang="en-US" dirty="0">
              <a:solidFill>
                <a:srgbClr val="002060"/>
              </a:solidFill>
              <a:latin typeface="Times New Roman" panose="02020603050405020304" pitchFamily="18" charset="0"/>
              <a:ea typeface="等线" panose="02010600030101010101" charset="-122"/>
              <a:cs typeface="Times New Roman" panose="02020603050405020304" pitchFamily="18" charset="0"/>
              <a:sym typeface="Wingdings" panose="05000000000000000000" charset="0"/>
            </a:endParaRPr>
          </a:p>
        </p:txBody>
      </p:sp>
      <p:sp>
        <p:nvSpPr>
          <p:cNvPr id="19" name="文本框 18"/>
          <p:cNvSpPr txBox="1"/>
          <p:nvPr/>
        </p:nvSpPr>
        <p:spPr>
          <a:xfrm>
            <a:off x="1477645" y="3671570"/>
            <a:ext cx="290830" cy="368300"/>
          </a:xfrm>
          <a:prstGeom prst="rect">
            <a:avLst/>
          </a:prstGeom>
          <a:noFill/>
        </p:spPr>
        <p:txBody>
          <a:bodyPr wrap="square" rtlCol="0" anchor="t">
            <a:spAutoFit/>
          </a:bodyPr>
          <a:p>
            <a:r>
              <a:rPr lang="zh-CN" altLang="en-US" dirty="0">
                <a:solidFill>
                  <a:srgbClr val="002060"/>
                </a:solidFill>
                <a:latin typeface="Times New Roman" panose="02020603050405020304" pitchFamily="18" charset="0"/>
                <a:ea typeface="等线" panose="02010600030101010101" charset="-122"/>
                <a:cs typeface="Times New Roman" panose="02020603050405020304" pitchFamily="18" charset="0"/>
                <a:sym typeface="Wingdings" panose="05000000000000000000" charset="0"/>
              </a:rPr>
              <a:t></a:t>
            </a:r>
            <a:endParaRPr lang="zh-CN" altLang="en-US" dirty="0">
              <a:solidFill>
                <a:srgbClr val="002060"/>
              </a:solidFill>
              <a:latin typeface="Times New Roman" panose="02020603050405020304" pitchFamily="18" charset="0"/>
              <a:ea typeface="等线" panose="02010600030101010101" charset="-122"/>
              <a:cs typeface="Times New Roman" panose="02020603050405020304" pitchFamily="18" charset="0"/>
              <a:sym typeface="Wingdings" panose="05000000000000000000" charset="0"/>
            </a:endParaRPr>
          </a:p>
        </p:txBody>
      </p:sp>
      <p:sp>
        <p:nvSpPr>
          <p:cNvPr id="20" name="文本框 19"/>
          <p:cNvSpPr txBox="1"/>
          <p:nvPr/>
        </p:nvSpPr>
        <p:spPr>
          <a:xfrm>
            <a:off x="1478280" y="4762500"/>
            <a:ext cx="353060" cy="368300"/>
          </a:xfrm>
          <a:prstGeom prst="rect">
            <a:avLst/>
          </a:prstGeom>
          <a:noFill/>
        </p:spPr>
        <p:txBody>
          <a:bodyPr wrap="square" rtlCol="0" anchor="t">
            <a:spAutoFit/>
          </a:bodyPr>
          <a:p>
            <a:r>
              <a:rPr lang="zh-CN" altLang="en-US" dirty="0">
                <a:solidFill>
                  <a:srgbClr val="002060"/>
                </a:solidFill>
                <a:latin typeface="Times New Roman" panose="02020603050405020304" pitchFamily="18" charset="0"/>
                <a:ea typeface="等线" panose="02010600030101010101" charset="-122"/>
                <a:cs typeface="Times New Roman" panose="02020603050405020304" pitchFamily="18" charset="0"/>
                <a:sym typeface="Wingdings" panose="05000000000000000000" charset="0"/>
              </a:rPr>
              <a:t></a:t>
            </a:r>
            <a:endParaRPr lang="zh-CN" altLang="en-US" dirty="0">
              <a:solidFill>
                <a:srgbClr val="002060"/>
              </a:solidFill>
              <a:latin typeface="Times New Roman" panose="02020603050405020304" pitchFamily="18" charset="0"/>
              <a:ea typeface="等线" panose="02010600030101010101" charset="-122"/>
              <a:cs typeface="Times New Roman" panose="02020603050405020304" pitchFamily="18" charset="0"/>
              <a:sym typeface="Wingdings" panose="05000000000000000000" charset="0"/>
            </a:endParaRPr>
          </a:p>
        </p:txBody>
      </p:sp>
      <p:sp>
        <p:nvSpPr>
          <p:cNvPr id="21" name="文本框 20"/>
          <p:cNvSpPr txBox="1"/>
          <p:nvPr/>
        </p:nvSpPr>
        <p:spPr>
          <a:xfrm>
            <a:off x="1830705" y="2569210"/>
            <a:ext cx="5017770" cy="360680"/>
          </a:xfrm>
          <a:prstGeom prst="rect">
            <a:avLst/>
          </a:prstGeom>
        </p:spPr>
        <p:txBody>
          <a:bodyPr wrap="square">
            <a:spAutoFit/>
          </a:bodyPr>
          <a:p>
            <a:pPr marL="0" indent="0">
              <a:lnSpc>
                <a:spcPts val="2100"/>
              </a:lnSpc>
              <a:spcBef>
                <a:spcPts val="1800"/>
              </a:spcBef>
              <a:spcAft>
                <a:spcPts val="600"/>
              </a:spcAft>
            </a:pPr>
            <a:r>
              <a:rPr lang="en-US" altLang="zh-CN" sz="1600" b="0" i="0" dirty="0">
                <a:latin typeface="思源黑体 CN Light" panose="020B0300000000000000" pitchFamily="34" charset="-122"/>
                <a:ea typeface="思源黑体 CN Light" panose="020B0300000000000000" pitchFamily="34" charset="-122"/>
                <a:cs typeface="+mn-ea"/>
              </a:rPr>
              <a:t>R</a:t>
            </a:r>
            <a:r>
              <a:rPr lang="zh-CN" altLang="en-US" sz="1600" b="0" i="0" dirty="0">
                <a:latin typeface="思源黑体 CN Light" panose="020B0300000000000000" pitchFamily="34" charset="-122"/>
                <a:ea typeface="思源黑体 CN Light" panose="020B0300000000000000" pitchFamily="34" charset="-122"/>
                <a:cs typeface="+mn-ea"/>
              </a:rPr>
              <a:t>etinaFace</a:t>
            </a:r>
            <a:endParaRPr lang="en-US" altLang="zh-CN" sz="1600" b="0" i="0">
              <a:solidFill>
                <a:srgbClr val="4F4F4F"/>
              </a:solidFill>
              <a:latin typeface="PingFang SC"/>
              <a:ea typeface="PingFang SC"/>
            </a:endParaRPr>
          </a:p>
        </p:txBody>
      </p:sp>
      <p:sp>
        <p:nvSpPr>
          <p:cNvPr id="22" name="文本框 21"/>
          <p:cNvSpPr txBox="1"/>
          <p:nvPr/>
        </p:nvSpPr>
        <p:spPr>
          <a:xfrm>
            <a:off x="1842135" y="2872740"/>
            <a:ext cx="8874760" cy="829945"/>
          </a:xfrm>
          <a:prstGeom prst="rect">
            <a:avLst/>
          </a:prstGeom>
        </p:spPr>
        <p:txBody>
          <a:bodyPr wrap="square">
            <a:spAutoFit/>
          </a:bodyPr>
          <a:p>
            <a:pPr marL="0" indent="0"/>
            <a:r>
              <a:rPr lang="en-US" altLang="zh-CN" sz="1600" b="0" i="0" dirty="0">
                <a:latin typeface="思源黑体 CN Light" panose="020B0300000000000000" pitchFamily="34" charset="-122"/>
                <a:ea typeface="思源黑体 CN Light" panose="020B0300000000000000" pitchFamily="34" charset="-122"/>
                <a:cs typeface="+mn-ea"/>
              </a:rPr>
              <a:t>R</a:t>
            </a:r>
            <a:r>
              <a:rPr lang="zh-CN" altLang="en-US" sz="1600" b="0" i="0" dirty="0">
                <a:latin typeface="思源黑体 CN Light" panose="020B0300000000000000" pitchFamily="34" charset="-122"/>
                <a:ea typeface="思源黑体 CN Light" panose="020B0300000000000000" pitchFamily="34" charset="-122"/>
                <a:cs typeface="+mn-ea"/>
              </a:rPr>
              <a:t>etinaFace 是由中国香港城市大学提出的一种准确率更高的人脸检测与关键点定位算法，其使用了可变形卷积网络（Deformable Convolutional Network）来实现更加准确的定位，RetinaFace 特别适用于小尺度人脸的定位。</a:t>
            </a:r>
            <a:endParaRPr lang="zh-CN" altLang="en-US" sz="1600" b="0" i="0">
              <a:solidFill>
                <a:srgbClr val="4D4D4D"/>
              </a:solidFill>
              <a:latin typeface="-apple-system"/>
              <a:ea typeface="-apple-system"/>
            </a:endParaRPr>
          </a:p>
        </p:txBody>
      </p:sp>
      <p:sp>
        <p:nvSpPr>
          <p:cNvPr id="23" name="文本框 22"/>
          <p:cNvSpPr txBox="1"/>
          <p:nvPr/>
        </p:nvSpPr>
        <p:spPr>
          <a:xfrm>
            <a:off x="1842135" y="3657600"/>
            <a:ext cx="5080000" cy="360680"/>
          </a:xfrm>
          <a:prstGeom prst="rect">
            <a:avLst/>
          </a:prstGeom>
        </p:spPr>
        <p:txBody>
          <a:bodyPr>
            <a:spAutoFit/>
          </a:bodyPr>
          <a:p>
            <a:pPr marL="0" indent="0">
              <a:lnSpc>
                <a:spcPts val="2100"/>
              </a:lnSpc>
              <a:spcBef>
                <a:spcPts val="1800"/>
              </a:spcBef>
              <a:spcAft>
                <a:spcPts val="600"/>
              </a:spcAft>
            </a:pPr>
            <a:r>
              <a:rPr lang="en-US" altLang="zh-CN" sz="1600" b="0" i="0" dirty="0">
                <a:latin typeface="思源黑体 CN Light" panose="020B0300000000000000" pitchFamily="34" charset="-122"/>
                <a:ea typeface="思源黑体 CN Light" panose="020B0300000000000000" pitchFamily="34" charset="-122"/>
                <a:cs typeface="+mn-ea"/>
              </a:rPr>
              <a:t>C</a:t>
            </a:r>
            <a:r>
              <a:rPr lang="zh-CN" altLang="en-US" sz="1600" b="0" i="0" dirty="0">
                <a:latin typeface="思源黑体 CN Light" panose="020B0300000000000000" pitchFamily="34" charset="-122"/>
                <a:ea typeface="思源黑体 CN Light" panose="020B0300000000000000" pitchFamily="34" charset="-122"/>
                <a:cs typeface="+mn-ea"/>
              </a:rPr>
              <a:t>enterFace</a:t>
            </a:r>
            <a:endParaRPr lang="en-US" altLang="zh-CN" sz="1600" b="0" i="0">
              <a:solidFill>
                <a:srgbClr val="4F4F4F"/>
              </a:solidFill>
              <a:latin typeface="PingFang SC"/>
              <a:ea typeface="PingFang SC"/>
            </a:endParaRPr>
          </a:p>
        </p:txBody>
      </p:sp>
      <p:sp>
        <p:nvSpPr>
          <p:cNvPr id="24" name="文本框 23"/>
          <p:cNvSpPr txBox="1"/>
          <p:nvPr/>
        </p:nvSpPr>
        <p:spPr>
          <a:xfrm>
            <a:off x="1842135" y="3941445"/>
            <a:ext cx="8931275" cy="829945"/>
          </a:xfrm>
          <a:prstGeom prst="rect">
            <a:avLst/>
          </a:prstGeom>
        </p:spPr>
        <p:txBody>
          <a:bodyPr wrap="square">
            <a:spAutoFit/>
          </a:bodyPr>
          <a:p>
            <a:pPr marL="0" indent="0"/>
            <a:r>
              <a:rPr lang="zh-CN" altLang="en-US" sz="1600" b="0" i="0" dirty="0">
                <a:latin typeface="思源黑体 CN Light" panose="020B0300000000000000" pitchFamily="34" charset="-122"/>
                <a:ea typeface="思源黑体 CN Light" panose="020B0300000000000000" pitchFamily="34" charset="-122"/>
                <a:cs typeface="+mn-ea"/>
              </a:rPr>
              <a:t>CenterFace 是由华为提出的一种轻量级人脸检测与关键点定位算法，该算法只需要 1.5MB 的模型大小，可以在移动端实时运行，CenterFace 采用了 Hourglass 模型和特征金字塔网络（Feature Pyramid Network）来实现高精度的人脸定位。</a:t>
            </a:r>
            <a:endParaRPr lang="zh-CN" altLang="en-US" sz="1600" b="0" i="0" dirty="0">
              <a:latin typeface="思源黑体 CN Light" panose="020B0300000000000000" pitchFamily="34" charset="-122"/>
              <a:ea typeface="思源黑体 CN Light" panose="020B0300000000000000" pitchFamily="34" charset="-122"/>
              <a:cs typeface="+mn-ea"/>
            </a:endParaRPr>
          </a:p>
        </p:txBody>
      </p:sp>
      <p:sp>
        <p:nvSpPr>
          <p:cNvPr id="25" name="文本框 24"/>
          <p:cNvSpPr txBox="1"/>
          <p:nvPr/>
        </p:nvSpPr>
        <p:spPr>
          <a:xfrm>
            <a:off x="1842135" y="4796790"/>
            <a:ext cx="5080000" cy="360680"/>
          </a:xfrm>
          <a:prstGeom prst="rect">
            <a:avLst/>
          </a:prstGeom>
        </p:spPr>
        <p:txBody>
          <a:bodyPr>
            <a:spAutoFit/>
          </a:bodyPr>
          <a:p>
            <a:pPr marL="0" indent="0">
              <a:lnSpc>
                <a:spcPts val="2100"/>
              </a:lnSpc>
              <a:spcBef>
                <a:spcPts val="1800"/>
              </a:spcBef>
              <a:spcAft>
                <a:spcPts val="600"/>
              </a:spcAft>
            </a:pPr>
            <a:r>
              <a:rPr lang="zh-CN" altLang="en-US" sz="1600" b="0" i="0" dirty="0">
                <a:latin typeface="思源黑体 CN Light" panose="020B0300000000000000" pitchFamily="34" charset="-122"/>
                <a:ea typeface="思源黑体 CN Light" panose="020B0300000000000000" pitchFamily="34" charset="-122"/>
                <a:cs typeface="+mn-ea"/>
              </a:rPr>
              <a:t>BlazeFac</a:t>
            </a:r>
            <a:r>
              <a:rPr lang="en-US" altLang="zh-CN" sz="1600" b="0" i="0" dirty="0">
                <a:latin typeface="思源黑体 CN Light" panose="020B0300000000000000" pitchFamily="34" charset="-122"/>
                <a:ea typeface="思源黑体 CN Light" panose="020B0300000000000000" pitchFamily="34" charset="-122"/>
                <a:cs typeface="+mn-ea"/>
              </a:rPr>
              <a:t>e</a:t>
            </a:r>
            <a:endParaRPr lang="en-US" altLang="zh-CN" sz="1600" b="0" i="0" dirty="0">
              <a:latin typeface="思源黑体 CN Light" panose="020B0300000000000000" pitchFamily="34" charset="-122"/>
              <a:ea typeface="思源黑体 CN Light" panose="020B0300000000000000" pitchFamily="34" charset="-122"/>
              <a:cs typeface="+mn-ea"/>
            </a:endParaRPr>
          </a:p>
        </p:txBody>
      </p:sp>
      <p:sp>
        <p:nvSpPr>
          <p:cNvPr id="26" name="文本框 25"/>
          <p:cNvSpPr txBox="1"/>
          <p:nvPr/>
        </p:nvSpPr>
        <p:spPr>
          <a:xfrm>
            <a:off x="1842135" y="5109210"/>
            <a:ext cx="8769985" cy="829945"/>
          </a:xfrm>
          <a:prstGeom prst="rect">
            <a:avLst/>
          </a:prstGeom>
        </p:spPr>
        <p:txBody>
          <a:bodyPr wrap="square">
            <a:spAutoFit/>
          </a:bodyPr>
          <a:p>
            <a:pPr marL="0" indent="0"/>
            <a:r>
              <a:rPr lang="zh-CN" altLang="en-US" sz="1600" b="0" i="0" dirty="0">
                <a:latin typeface="思源黑体 CN Light" panose="020B0300000000000000" pitchFamily="34" charset="-122"/>
                <a:ea typeface="思源黑体 CN Light" panose="020B0300000000000000" pitchFamily="34" charset="-122"/>
                <a:cs typeface="+mn-ea"/>
              </a:rPr>
              <a:t>BlazeFace 是由 Google 提出的一种极其轻量级的人脸检测算法，它的模型大小只有 2MB 左右，可以在移动端实时运行，BlazeFace 采用了创新的 anchor-free 检测方式，可以实现更快速度的人脸定位。</a:t>
            </a:r>
            <a:endParaRPr lang="zh-CN" altLang="en-US" sz="1600" b="0" i="0" dirty="0">
              <a:latin typeface="思源黑体 CN Light" panose="020B0300000000000000" pitchFamily="34" charset="-122"/>
              <a:ea typeface="思源黑体 CN Light" panose="020B0300000000000000" pitchFamily="34" charset="-122"/>
              <a:cs typeface="+mn-ea"/>
            </a:endParaRPr>
          </a:p>
        </p:txBody>
      </p:sp>
      <p:sp>
        <p:nvSpPr>
          <p:cNvPr id="27" name="文本框 26"/>
          <p:cNvSpPr txBox="1"/>
          <p:nvPr/>
        </p:nvSpPr>
        <p:spPr>
          <a:xfrm>
            <a:off x="1551305" y="5853430"/>
            <a:ext cx="4064000" cy="368300"/>
          </a:xfrm>
          <a:prstGeom prst="rect">
            <a:avLst/>
          </a:prstGeom>
          <a:noFill/>
        </p:spPr>
        <p:txBody>
          <a:bodyPr wrap="square" rtlCol="0">
            <a:spAutoFit/>
          </a:bodyPr>
          <a:p>
            <a:r>
              <a:rPr lang="en-US" altLang="zh-CN"/>
              <a:t>.......</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1" grpId="0" bldLvl="0" animBg="1"/>
      <p:bldP spid="1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5505450" y="1120140"/>
            <a:ext cx="1283970" cy="231775"/>
          </a:xfrm>
          <a:prstGeom prst="rect">
            <a:avLst/>
          </a:prstGeom>
          <a:noFill/>
        </p:spPr>
        <p:txBody>
          <a:bodyPr wrap="square" rtlCol="0">
            <a:noAutofit/>
          </a:bodyPr>
          <a:lstStyle/>
          <a:p>
            <a:pPr algn="dist"/>
            <a:endParaRPr lang="en-US" altLang="zh-CN" sz="900" spc="300" dirty="0">
              <a:solidFill>
                <a:schemeClr val="tx1">
                  <a:lumMod val="50000"/>
                  <a:lumOff val="50000"/>
                </a:schemeClr>
              </a:solidFill>
              <a:latin typeface="+mn-ea"/>
            </a:endParaRPr>
          </a:p>
        </p:txBody>
      </p:sp>
      <p:sp>
        <p:nvSpPr>
          <p:cNvPr id="33" name="文本框 32"/>
          <p:cNvSpPr txBox="1"/>
          <p:nvPr/>
        </p:nvSpPr>
        <p:spPr>
          <a:xfrm>
            <a:off x="4379595" y="709930"/>
            <a:ext cx="3281680" cy="460375"/>
          </a:xfrm>
          <a:prstGeom prst="rect">
            <a:avLst/>
          </a:prstGeom>
          <a:noFill/>
        </p:spPr>
        <p:txBody>
          <a:bodyPr wrap="square" rtlCol="0">
            <a:spAutoFit/>
          </a:bodyPr>
          <a:lstStyle/>
          <a:p>
            <a:pPr algn="ctr"/>
            <a:r>
              <a:rPr lang="zh-CN" altLang="en-US" sz="2400" spc="600" dirty="0">
                <a:solidFill>
                  <a:srgbClr val="4C678E"/>
                </a:solidFill>
                <a:latin typeface="思源宋体 Heavy" panose="02020900000000000000" pitchFamily="18" charset="-122"/>
                <a:ea typeface="思源宋体 Heavy" panose="02020900000000000000" pitchFamily="18" charset="-122"/>
              </a:rPr>
              <a:t>常用数据集</a:t>
            </a:r>
            <a:endParaRPr lang="zh-CN" altLang="en-US" sz="2400" spc="600" dirty="0">
              <a:solidFill>
                <a:srgbClr val="4C678E"/>
              </a:solidFill>
              <a:latin typeface="思源宋体 Heavy" panose="02020900000000000000" pitchFamily="18" charset="-122"/>
              <a:ea typeface="思源宋体 Heavy" panose="02020900000000000000" pitchFamily="18" charset="-122"/>
            </a:endParaRPr>
          </a:p>
        </p:txBody>
      </p:sp>
      <p:grpSp>
        <p:nvGrpSpPr>
          <p:cNvPr id="9" name="组合 8"/>
          <p:cNvGrpSpPr/>
          <p:nvPr/>
        </p:nvGrpSpPr>
        <p:grpSpPr>
          <a:xfrm flipV="1">
            <a:off x="3846195" y="881380"/>
            <a:ext cx="4137025" cy="7620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5865042" y="6342289"/>
            <a:ext cx="464457" cy="145142"/>
          </a:xfrm>
          <a:prstGeom prst="rect">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146040" y="1084580"/>
            <a:ext cx="1776095" cy="323215"/>
          </a:xfrm>
          <a:prstGeom prst="rect">
            <a:avLst/>
          </a:prstGeom>
          <a:noFill/>
        </p:spPr>
        <p:txBody>
          <a:bodyPr wrap="square" rtlCol="0">
            <a:noAutofit/>
          </a:bodyPr>
          <a:p>
            <a:r>
              <a:rPr lang="en-US" altLang="zh-CN" sz="900" spc="300" dirty="0">
                <a:solidFill>
                  <a:schemeClr val="tx1">
                    <a:lumMod val="50000"/>
                    <a:lumOff val="50000"/>
                  </a:schemeClr>
                </a:solidFill>
                <a:latin typeface="+mn-ea"/>
              </a:rPr>
              <a:t>Common datasets</a:t>
            </a:r>
            <a:endParaRPr lang="en-US" altLang="zh-CN"/>
          </a:p>
        </p:txBody>
      </p:sp>
      <p:pic>
        <p:nvPicPr>
          <p:cNvPr id="29" name="图片 28" descr="8c456c7069312ebc27552d92ed9e7c17"/>
          <p:cNvPicPr>
            <a:picLocks noChangeAspect="1"/>
          </p:cNvPicPr>
          <p:nvPr/>
        </p:nvPicPr>
        <p:blipFill>
          <a:blip r:embed="rId1"/>
          <a:stretch>
            <a:fillRect/>
          </a:stretch>
        </p:blipFill>
        <p:spPr>
          <a:xfrm>
            <a:off x="685165" y="1403985"/>
            <a:ext cx="11089640" cy="44913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5505450" y="1120140"/>
            <a:ext cx="1283970" cy="231775"/>
          </a:xfrm>
          <a:prstGeom prst="rect">
            <a:avLst/>
          </a:prstGeom>
          <a:noFill/>
        </p:spPr>
        <p:txBody>
          <a:bodyPr wrap="square" rtlCol="0">
            <a:noAutofit/>
          </a:bodyPr>
          <a:lstStyle/>
          <a:p>
            <a:pPr algn="dist"/>
            <a:endParaRPr lang="en-US" altLang="zh-CN" sz="900" spc="300" dirty="0">
              <a:solidFill>
                <a:schemeClr val="tx1">
                  <a:lumMod val="50000"/>
                  <a:lumOff val="50000"/>
                </a:schemeClr>
              </a:solidFill>
              <a:latin typeface="+mn-ea"/>
            </a:endParaRPr>
          </a:p>
        </p:txBody>
      </p:sp>
      <p:sp>
        <p:nvSpPr>
          <p:cNvPr id="33" name="文本框 32"/>
          <p:cNvSpPr txBox="1"/>
          <p:nvPr/>
        </p:nvSpPr>
        <p:spPr>
          <a:xfrm>
            <a:off x="3679190" y="771525"/>
            <a:ext cx="4876800" cy="460375"/>
          </a:xfrm>
          <a:prstGeom prst="rect">
            <a:avLst/>
          </a:prstGeom>
          <a:noFill/>
        </p:spPr>
        <p:txBody>
          <a:bodyPr wrap="square" rtlCol="0">
            <a:spAutoFit/>
          </a:bodyPr>
          <a:lstStyle/>
          <a:p>
            <a:pPr algn="ctr"/>
            <a:r>
              <a:rPr lang="zh-CN" altLang="en-US" sz="2400" spc="600" dirty="0">
                <a:solidFill>
                  <a:srgbClr val="4C678E"/>
                </a:solidFill>
                <a:latin typeface="思源宋体 Heavy" panose="02020900000000000000" pitchFamily="18" charset="-122"/>
                <a:ea typeface="思源宋体 Heavy" panose="02020900000000000000" pitchFamily="18" charset="-122"/>
              </a:rPr>
              <a:t>人脸检测和人脸识别的区别</a:t>
            </a:r>
            <a:endParaRPr lang="zh-CN" altLang="en-US" sz="2400" spc="600" dirty="0">
              <a:solidFill>
                <a:srgbClr val="4C678E"/>
              </a:solidFill>
              <a:latin typeface="思源宋体 Heavy" panose="02020900000000000000" pitchFamily="18" charset="-122"/>
              <a:ea typeface="思源宋体 Heavy" panose="02020900000000000000" pitchFamily="18" charset="-122"/>
            </a:endParaRPr>
          </a:p>
        </p:txBody>
      </p:sp>
      <p:grpSp>
        <p:nvGrpSpPr>
          <p:cNvPr id="9" name="组合 8"/>
          <p:cNvGrpSpPr/>
          <p:nvPr/>
        </p:nvGrpSpPr>
        <p:grpSpPr>
          <a:xfrm flipV="1">
            <a:off x="2280920" y="925830"/>
            <a:ext cx="7651750" cy="7620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5997122" y="5846989"/>
            <a:ext cx="464457" cy="145142"/>
          </a:xfrm>
          <a:prstGeom prst="rect">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428365" y="1231900"/>
            <a:ext cx="6096000" cy="229870"/>
          </a:xfrm>
          <a:prstGeom prst="rect">
            <a:avLst/>
          </a:prstGeom>
          <a:noFill/>
        </p:spPr>
        <p:txBody>
          <a:bodyPr wrap="square" rtlCol="0" anchor="t">
            <a:spAutoFit/>
          </a:bodyPr>
          <a:p>
            <a:r>
              <a:rPr lang="en-US" altLang="zh-CN" sz="900" spc="300" dirty="0">
                <a:solidFill>
                  <a:schemeClr val="tx1">
                    <a:lumMod val="50000"/>
                    <a:lumOff val="50000"/>
                  </a:schemeClr>
                </a:solidFill>
                <a:latin typeface="+mn-ea"/>
              </a:rPr>
              <a:t>The difference between face detection and face recognition</a:t>
            </a:r>
            <a:endParaRPr lang="zh-CN" altLang="en-US"/>
          </a:p>
        </p:txBody>
      </p:sp>
      <p:pic>
        <p:nvPicPr>
          <p:cNvPr id="15" name="图片 14" descr="图片1_upscayl_4x_realesrgan-x4plus"/>
          <p:cNvPicPr>
            <a:picLocks noChangeAspect="1"/>
          </p:cNvPicPr>
          <p:nvPr/>
        </p:nvPicPr>
        <p:blipFill>
          <a:blip r:embed="rId1"/>
          <a:stretch>
            <a:fillRect/>
          </a:stretch>
        </p:blipFill>
        <p:spPr>
          <a:xfrm>
            <a:off x="1168400" y="1783715"/>
            <a:ext cx="10443210" cy="3630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p:cNvPicPr>
            <a:picLocks noChangeAspect="1"/>
          </p:cNvPicPr>
          <p:nvPr/>
        </p:nvPicPr>
        <p:blipFill rotWithShape="1">
          <a:blip r:embed="rId1">
            <a:extLst>
              <a:ext uri="{28A0092B-C50C-407E-A947-70E740481C1C}">
                <a14:useLocalDpi xmlns:a14="http://schemas.microsoft.com/office/drawing/2010/main" val="0"/>
              </a:ext>
            </a:extLst>
          </a:blip>
          <a:srcRect l="53340" t="39493" r="26084" b="24455"/>
          <a:stretch>
            <a:fillRect/>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GRADUATION 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56" name="文本框 55"/>
          <p:cNvSpPr txBox="1"/>
          <p:nvPr/>
        </p:nvSpPr>
        <p:spPr>
          <a:xfrm>
            <a:off x="7082790" y="3360420"/>
            <a:ext cx="3857625" cy="645160"/>
          </a:xfrm>
          <a:prstGeom prst="rect">
            <a:avLst/>
          </a:prstGeom>
          <a:noFill/>
        </p:spPr>
        <p:txBody>
          <a:bodyPr wrap="square" rtlCol="0">
            <a:spAutoFit/>
          </a:bodyPr>
          <a:lstStyle/>
          <a:p>
            <a:pPr algn="ctr"/>
            <a:r>
              <a:rPr lang="zh-CN" altLang="en-US" sz="3600" dirty="0">
                <a:solidFill>
                  <a:srgbClr val="4C678E"/>
                </a:solidFill>
                <a:latin typeface="思源宋体 Heavy" panose="02020900000000000000" pitchFamily="18" charset="-122"/>
                <a:ea typeface="思源宋体 Heavy" panose="02020900000000000000" pitchFamily="18" charset="-122"/>
                <a:sym typeface="+mn-ea"/>
              </a:rPr>
              <a:t>介绍端侧基础模型</a:t>
            </a:r>
            <a:endParaRPr lang="zh-CN" altLang="en-US" sz="3600" dirty="0">
              <a:solidFill>
                <a:srgbClr val="4C678E"/>
              </a:solidFill>
              <a:latin typeface="思源宋体 Heavy" panose="02020900000000000000" pitchFamily="18" charset="-122"/>
              <a:ea typeface="思源宋体 Heavy" panose="02020900000000000000" pitchFamily="18" charset="-122"/>
              <a:sym typeface="+mn-ea"/>
            </a:endParaRPr>
          </a:p>
        </p:txBody>
      </p:sp>
      <p:sp>
        <p:nvSpPr>
          <p:cNvPr id="57" name="文本框 56"/>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02</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8" name="文本框 57"/>
          <p:cNvSpPr txBox="1"/>
          <p:nvPr/>
        </p:nvSpPr>
        <p:spPr>
          <a:xfrm>
            <a:off x="7238027" y="3590718"/>
            <a:ext cx="3264874" cy="253365"/>
          </a:xfrm>
          <a:prstGeom prst="rect">
            <a:avLst/>
          </a:prstGeom>
          <a:noFill/>
        </p:spPr>
        <p:txBody>
          <a:bodyPr wrap="square" lIns="0" tIns="0" rIns="0" bIns="0" rtlCol="0">
            <a:spAutoFit/>
          </a:bodyPr>
          <a:lstStyle/>
          <a:p>
            <a:pPr hangingPunct="0">
              <a:lnSpc>
                <a:spcPct val="150000"/>
              </a:lnSpc>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 </a:t>
            </a:r>
            <a:endPar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59" name="矩形: 圆角 58"/>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12" name="矩形: 圆角 11"/>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ísļîḓé"/>
          <p:cNvGrpSpPr/>
          <p:nvPr/>
        </p:nvGrpSpPr>
        <p:grpSpPr>
          <a:xfrm>
            <a:off x="693300" y="729226"/>
            <a:ext cx="519548" cy="519548"/>
            <a:chOff x="5683121" y="1558109"/>
            <a:chExt cx="673626" cy="673626"/>
          </a:xfrm>
        </p:grpSpPr>
        <p:sp>
          <p:nvSpPr>
            <p:cNvPr id="68" name="ïşļíḋê"/>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69" name="îśľîḍe"/>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grpSp>
        <p:nvGrpSpPr>
          <p:cNvPr id="9" name="组合 8"/>
          <p:cNvGrpSpPr/>
          <p:nvPr/>
        </p:nvGrpSpPr>
        <p:grpSpPr>
          <a:xfrm>
            <a:off x="1212728" y="696082"/>
            <a:ext cx="4536050" cy="575985"/>
            <a:chOff x="690705" y="741605"/>
            <a:chExt cx="4536050" cy="575985"/>
          </a:xfrm>
        </p:grpSpPr>
        <p:sp>
          <p:nvSpPr>
            <p:cNvPr id="10" name="文本框 9"/>
            <p:cNvSpPr txBox="1"/>
            <p:nvPr/>
          </p:nvSpPr>
          <p:spPr>
            <a:xfrm>
              <a:off x="690705" y="741605"/>
              <a:ext cx="2834579" cy="460375"/>
            </a:xfrm>
            <a:prstGeom prst="rect">
              <a:avLst/>
            </a:prstGeom>
            <a:noFill/>
          </p:spPr>
          <p:txBody>
            <a:bodyPr wrap="square" rtlCol="0">
              <a:spAutoFit/>
            </a:bodyPr>
            <a:p>
              <a:r>
                <a:rPr lang="zh-CN" altLang="en-US" sz="2400" spc="600" dirty="0">
                  <a:solidFill>
                    <a:srgbClr val="4C678E"/>
                  </a:solidFill>
                  <a:latin typeface="汉仪心海行楷W" panose="00020600040101010101" pitchFamily="18" charset="-122"/>
                  <a:ea typeface="汉仪心海行楷W" panose="00020600040101010101" pitchFamily="18" charset="-122"/>
                </a:rPr>
                <a:t>山东师范大学</a:t>
              </a:r>
              <a:endParaRPr lang="zh-CN" altLang="en-US" sz="2400" spc="600" dirty="0">
                <a:solidFill>
                  <a:srgbClr val="4C678E"/>
                </a:solidFill>
                <a:latin typeface="汉仪心海行楷W" panose="00020600040101010101" pitchFamily="18" charset="-122"/>
                <a:ea typeface="汉仪心海行楷W" panose="00020600040101010101" pitchFamily="18" charset="-122"/>
              </a:endParaRPr>
            </a:p>
          </p:txBody>
        </p:sp>
        <p:sp>
          <p:nvSpPr>
            <p:cNvPr id="11" name="文本框 10"/>
            <p:cNvSpPr txBox="1"/>
            <p:nvPr/>
          </p:nvSpPr>
          <p:spPr>
            <a:xfrm>
              <a:off x="744680" y="1087720"/>
              <a:ext cx="4482075" cy="229870"/>
            </a:xfrm>
            <a:prstGeom prst="rect">
              <a:avLst/>
            </a:prstGeom>
            <a:noFill/>
          </p:spPr>
          <p:txBody>
            <a:bodyPr wrap="square" rtlCol="0">
              <a:spAutoFit/>
            </a:bodyPr>
            <a:p>
              <a:r>
                <a:rPr lang="en-US" altLang="zh-CN" sz="900" spc="300" dirty="0">
                  <a:solidFill>
                    <a:schemeClr val="tx1">
                      <a:lumMod val="50000"/>
                      <a:lumOff val="50000"/>
                    </a:schemeClr>
                  </a:solidFill>
                  <a:latin typeface="+mn-ea"/>
                  <a:sym typeface="+mn-ea"/>
                </a:rPr>
                <a:t>SHANDONG NORMAL UNIVERSITY</a:t>
              </a:r>
              <a:endParaRPr lang="zh-CN" altLang="en-US" sz="900" spc="300" dirty="0">
                <a:solidFill>
                  <a:schemeClr val="tx1">
                    <a:lumMod val="50000"/>
                    <a:lumOff val="50000"/>
                  </a:schemeClr>
                </a:solidFill>
                <a:latin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400" advTm="0">
        <p14:doors dir="ver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16"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p:cTn id="12" dur="500" fill="hold"/>
                                        <p:tgtEl>
                                          <p:spTgt spid="67"/>
                                        </p:tgtEl>
                                        <p:attrNameLst>
                                          <p:attrName>ppt_w</p:attrName>
                                        </p:attrNameLst>
                                      </p:cBhvr>
                                      <p:tavLst>
                                        <p:tav tm="0">
                                          <p:val>
                                            <p:fltVal val="0"/>
                                          </p:val>
                                        </p:tav>
                                        <p:tav tm="100000">
                                          <p:val>
                                            <p:strVal val="#ppt_w"/>
                                          </p:val>
                                        </p:tav>
                                      </p:tavLst>
                                    </p:anim>
                                    <p:anim calcmode="lin" valueType="num">
                                      <p:cBhvr>
                                        <p:cTn id="13" dur="500" fill="hold"/>
                                        <p:tgtEl>
                                          <p:spTgt spid="67"/>
                                        </p:tgtEl>
                                        <p:attrNameLst>
                                          <p:attrName>ppt_h</p:attrName>
                                        </p:attrNameLst>
                                      </p:cBhvr>
                                      <p:tavLst>
                                        <p:tav tm="0">
                                          <p:val>
                                            <p:fltVal val="0"/>
                                          </p:val>
                                        </p:tav>
                                        <p:tav tm="100000">
                                          <p:val>
                                            <p:strVal val="#ppt_h"/>
                                          </p:val>
                                        </p:tav>
                                      </p:tavLst>
                                    </p:anim>
                                    <p:animEffect transition="in" filter="fade">
                                      <p:cBhvr>
                                        <p:cTn id="14" dur="500"/>
                                        <p:tgtEl>
                                          <p:spTgt spid="6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1000"/>
                                        <p:tgtEl>
                                          <p:spTgt spid="57"/>
                                        </p:tgtEl>
                                      </p:cBhvr>
                                    </p:animEffect>
                                    <p:anim calcmode="lin" valueType="num">
                                      <p:cBhvr>
                                        <p:cTn id="27" dur="1000" fill="hold"/>
                                        <p:tgtEl>
                                          <p:spTgt spid="57"/>
                                        </p:tgtEl>
                                        <p:attrNameLst>
                                          <p:attrName>ppt_x</p:attrName>
                                        </p:attrNameLst>
                                      </p:cBhvr>
                                      <p:tavLst>
                                        <p:tav tm="0">
                                          <p:val>
                                            <p:strVal val="#ppt_x"/>
                                          </p:val>
                                        </p:tav>
                                        <p:tav tm="100000">
                                          <p:val>
                                            <p:strVal val="#ppt_x"/>
                                          </p:val>
                                        </p:tav>
                                      </p:tavLst>
                                    </p:anim>
                                    <p:anim calcmode="lin" valueType="num">
                                      <p:cBhvr>
                                        <p:cTn id="28"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1000"/>
                                        <p:tgtEl>
                                          <p:spTgt spid="56"/>
                                        </p:tgtEl>
                                      </p:cBhvr>
                                    </p:animEffect>
                                    <p:anim calcmode="lin" valueType="num">
                                      <p:cBhvr>
                                        <p:cTn id="41" dur="1000" fill="hold"/>
                                        <p:tgtEl>
                                          <p:spTgt spid="56"/>
                                        </p:tgtEl>
                                        <p:attrNameLst>
                                          <p:attrName>ppt_x</p:attrName>
                                        </p:attrNameLst>
                                      </p:cBhvr>
                                      <p:tavLst>
                                        <p:tav tm="0">
                                          <p:val>
                                            <p:strVal val="#ppt_x"/>
                                          </p:val>
                                        </p:tav>
                                        <p:tav tm="100000">
                                          <p:val>
                                            <p:strVal val="#ppt_x"/>
                                          </p:val>
                                        </p:tav>
                                      </p:tavLst>
                                    </p:anim>
                                    <p:anim calcmode="lin" valueType="num">
                                      <p:cBhvr>
                                        <p:cTn id="42" dur="1000" fill="hold"/>
                                        <p:tgtEl>
                                          <p:spTgt spid="56"/>
                                        </p:tgtEl>
                                        <p:attrNameLst>
                                          <p:attrName>ppt_y</p:attrName>
                                        </p:attrNameLst>
                                      </p:cBhvr>
                                      <p:tavLst>
                                        <p:tav tm="0">
                                          <p:val>
                                            <p:strVal val="#ppt_y+.1"/>
                                          </p:val>
                                        </p:tav>
                                        <p:tav tm="100000">
                                          <p:val>
                                            <p:strVal val="#ppt_y"/>
                                          </p:val>
                                        </p:tav>
                                      </p:tavLst>
                                    </p:anim>
                                  </p:childTnLst>
                                </p:cTn>
                              </p:par>
                            </p:childTnLst>
                          </p:cTn>
                        </p:par>
                        <p:par>
                          <p:cTn id="43" fill="hold">
                            <p:stCondLst>
                              <p:cond delay="1000"/>
                            </p:stCondLst>
                            <p:childTnLst>
                              <p:par>
                                <p:cTn id="44" presetID="42" presetClass="entr" presetSubtype="0"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1000"/>
                                        <p:tgtEl>
                                          <p:spTgt spid="58"/>
                                        </p:tgtEl>
                                      </p:cBhvr>
                                    </p:animEffect>
                                    <p:anim calcmode="lin" valueType="num">
                                      <p:cBhvr>
                                        <p:cTn id="47" dur="1000" fill="hold"/>
                                        <p:tgtEl>
                                          <p:spTgt spid="58"/>
                                        </p:tgtEl>
                                        <p:attrNameLst>
                                          <p:attrName>ppt_x</p:attrName>
                                        </p:attrNameLst>
                                      </p:cBhvr>
                                      <p:tavLst>
                                        <p:tav tm="0">
                                          <p:val>
                                            <p:strVal val="#ppt_x"/>
                                          </p:val>
                                        </p:tav>
                                        <p:tav tm="100000">
                                          <p:val>
                                            <p:strVal val="#ppt_x"/>
                                          </p:val>
                                        </p:tav>
                                      </p:tavLst>
                                    </p:anim>
                                    <p:anim calcmode="lin" valueType="num">
                                      <p:cBhvr>
                                        <p:cTn id="48"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p:cTn id="53" dur="500" fill="hold"/>
                                        <p:tgtEl>
                                          <p:spTgt spid="9"/>
                                        </p:tgtEl>
                                        <p:attrNameLst>
                                          <p:attrName>ppt_w</p:attrName>
                                        </p:attrNameLst>
                                      </p:cBhvr>
                                      <p:tavLst>
                                        <p:tav tm="0">
                                          <p:val>
                                            <p:fltVal val="0"/>
                                          </p:val>
                                        </p:tav>
                                        <p:tav tm="100000">
                                          <p:val>
                                            <p:strVal val="#ppt_w"/>
                                          </p:val>
                                        </p:tav>
                                      </p:tavLst>
                                    </p:anim>
                                    <p:anim calcmode="lin" valueType="num">
                                      <p:cBhvr>
                                        <p:cTn id="54" dur="500" fill="hold"/>
                                        <p:tgtEl>
                                          <p:spTgt spid="9"/>
                                        </p:tgtEl>
                                        <p:attrNameLst>
                                          <p:attrName>ppt_h</p:attrName>
                                        </p:attrNameLst>
                                      </p:cBhvr>
                                      <p:tavLst>
                                        <p:tav tm="0">
                                          <p:val>
                                            <p:fltVal val="0"/>
                                          </p:val>
                                        </p:tav>
                                        <p:tav tm="100000">
                                          <p:val>
                                            <p:strVal val="#ppt_h"/>
                                          </p:val>
                                        </p:tav>
                                      </p:tavLst>
                                    </p:anim>
                                    <p:animEffect transition="in" filter="fade">
                                      <p:cBhvr>
                                        <p:cTn id="5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8" grpId="0"/>
      <p:bldP spid="59"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9" name="组合 8"/>
          <p:cNvGrpSpPr/>
          <p:nvPr/>
        </p:nvGrpSpPr>
        <p:grpSpPr>
          <a:xfrm>
            <a:off x="3683597" y="939639"/>
            <a:ext cx="4490797" cy="0"/>
            <a:chOff x="3893464" y="1130139"/>
            <a:chExt cx="4490797" cy="0"/>
          </a:xfrm>
        </p:grpSpPr>
        <p:cxnSp>
          <p:nvCxnSpPr>
            <p:cNvPr id="36" name="直接箭头连接符 25"/>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800100" y="1277620"/>
            <a:ext cx="10977245" cy="3960495"/>
          </a:xfrm>
          <a:prstGeom prst="rect">
            <a:avLst/>
          </a:prstGeom>
          <a:solidFill>
            <a:schemeClr val="bg1">
              <a:lumMod val="9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a:p>
            <a:pPr algn="l"/>
            <a:endParaRPr lang="en-US" altLang="zh-CN"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a:p>
            <a:pPr algn="l"/>
            <a:endParaRPr lang="zh-CN" altLang="en-US"/>
          </a:p>
        </p:txBody>
      </p:sp>
      <p:sp>
        <p:nvSpPr>
          <p:cNvPr id="10" name="矩形 9"/>
          <p:cNvSpPr/>
          <p:nvPr/>
        </p:nvSpPr>
        <p:spPr>
          <a:xfrm>
            <a:off x="5864407" y="5705384"/>
            <a:ext cx="464457" cy="145142"/>
          </a:xfrm>
          <a:prstGeom prst="rect">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00100" y="1487170"/>
            <a:ext cx="10718165" cy="922020"/>
          </a:xfrm>
          <a:prstGeom prst="rect">
            <a:avLst/>
          </a:prstGeom>
          <a:noFill/>
        </p:spPr>
        <p:txBody>
          <a:bodyPr wrap="square" rtlCol="0">
            <a:spAutoFit/>
          </a:bodyPr>
          <a:p>
            <a:r>
              <a:rPr lang="en-US" altLang="zh-CN"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    </a:t>
            </a:r>
            <a:r>
              <a:rPr lang="zh-CN" altLang="en-US"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端侧基础模型是设计为在计算资源有限的设备（如手机、嵌入式设备）上运行的轻量化神经网络。这些模型通常作为各种任务（如人脸检测、图像分类等）的</a:t>
            </a:r>
            <a:r>
              <a:rPr lang="en-US" altLang="zh-CN"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backbone </a:t>
            </a:r>
            <a:r>
              <a:rPr lang="zh-CN" altLang="en-US"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网络，主要用于特征提取，因其计算效率高、能耗低，非常适合在人脸检测等需要实时性的应用场景。</a:t>
            </a:r>
            <a:endParaRPr lang="zh-CN" altLang="en-US"/>
          </a:p>
        </p:txBody>
      </p:sp>
      <p:sp>
        <p:nvSpPr>
          <p:cNvPr id="13" name="文本框 12"/>
          <p:cNvSpPr txBox="1"/>
          <p:nvPr/>
        </p:nvSpPr>
        <p:spPr>
          <a:xfrm>
            <a:off x="800100" y="2538095"/>
            <a:ext cx="8648700" cy="2290445"/>
          </a:xfrm>
          <a:prstGeom prst="rect">
            <a:avLst/>
          </a:prstGeom>
          <a:noFill/>
        </p:spPr>
        <p:txBody>
          <a:bodyPr wrap="square" rtlCol="0">
            <a:noAutofit/>
          </a:bodyPr>
          <a:p>
            <a:r>
              <a:rPr lang="zh-CN" altLang="en-US"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以下是几种经典的轻量化模型：</a:t>
            </a:r>
            <a:endParaRPr lang="zh-CN" altLang="en-US"/>
          </a:p>
          <a:p>
            <a:endParaRPr lang="zh-CN" altLang="en-US"/>
          </a:p>
        </p:txBody>
      </p:sp>
      <p:sp>
        <p:nvSpPr>
          <p:cNvPr id="14" name="文本框 13"/>
          <p:cNvSpPr txBox="1"/>
          <p:nvPr/>
        </p:nvSpPr>
        <p:spPr>
          <a:xfrm>
            <a:off x="800100" y="3121660"/>
            <a:ext cx="3703955" cy="2030095"/>
          </a:xfrm>
          <a:prstGeom prst="rect">
            <a:avLst/>
          </a:prstGeom>
          <a:noFill/>
        </p:spPr>
        <p:txBody>
          <a:bodyPr wrap="square" rtlCol="0">
            <a:spAutoFit/>
          </a:bodyPr>
          <a:p>
            <a:r>
              <a:rPr lang="en-US" altLang="zh-CN"/>
              <a:t>MobileNet</a:t>
            </a:r>
            <a:r>
              <a:rPr lang="zh-CN" altLang="en-US"/>
              <a:t>：</a:t>
            </a:r>
            <a:endParaRPr lang="zh-CN" altLang="en-US"/>
          </a:p>
          <a:p>
            <a:endParaRPr lang="en-US" altLang="zh-CN"/>
          </a:p>
          <a:p>
            <a:r>
              <a:rPr lang="zh-CN" altLang="en-US"/>
              <a:t>特点：采用深度可分离卷积</a:t>
            </a:r>
            <a:r>
              <a:rPr lang="en-US" altLang="zh-CN"/>
              <a:t>-</a:t>
            </a:r>
            <a:r>
              <a:rPr lang="zh-CN" altLang="en-US"/>
              <a:t>逐点卷积，极大减少参数量和计算量。</a:t>
            </a:r>
            <a:endParaRPr lang="zh-CN" altLang="en-US"/>
          </a:p>
          <a:p>
            <a:r>
              <a:rPr lang="zh-CN" altLang="en-US"/>
              <a:t>版本：</a:t>
            </a:r>
            <a:r>
              <a:rPr lang="en-US" altLang="zh-CN"/>
              <a:t>MobileNetV1</a:t>
            </a:r>
            <a:r>
              <a:rPr lang="zh-CN" altLang="en-US"/>
              <a:t>、</a:t>
            </a:r>
            <a:r>
              <a:rPr lang="en-US" altLang="zh-CN"/>
              <a:t>V2</a:t>
            </a:r>
            <a:r>
              <a:rPr lang="zh-CN" altLang="en-US"/>
              <a:t>、</a:t>
            </a:r>
            <a:r>
              <a:rPr lang="en-US" altLang="zh-CN"/>
              <a:t>V3</a:t>
            </a:r>
            <a:r>
              <a:rPr lang="zh-CN" altLang="en-US"/>
              <a:t>。</a:t>
            </a:r>
            <a:endParaRPr lang="zh-CN" altLang="en-US"/>
          </a:p>
          <a:p>
            <a:r>
              <a:rPr lang="zh-CN" altLang="en-US"/>
              <a:t>应用：人脸检测、目标检测（如</a:t>
            </a:r>
            <a:r>
              <a:rPr lang="en-US" altLang="zh-CN"/>
              <a:t> RetinaFace-Mobile</a:t>
            </a:r>
            <a:r>
              <a:rPr lang="zh-CN" altLang="en-US"/>
              <a:t>）。</a:t>
            </a:r>
            <a:endParaRPr lang="zh-CN" altLang="en-US"/>
          </a:p>
        </p:txBody>
      </p:sp>
      <p:sp>
        <p:nvSpPr>
          <p:cNvPr id="15" name="文本框 14"/>
          <p:cNvSpPr txBox="1"/>
          <p:nvPr/>
        </p:nvSpPr>
        <p:spPr>
          <a:xfrm>
            <a:off x="4504055" y="3121660"/>
            <a:ext cx="3264535" cy="2030095"/>
          </a:xfrm>
          <a:prstGeom prst="rect">
            <a:avLst/>
          </a:prstGeom>
          <a:noFill/>
        </p:spPr>
        <p:txBody>
          <a:bodyPr wrap="square" rtlCol="0">
            <a:spAutoFit/>
          </a:bodyPr>
          <a:p>
            <a:r>
              <a:rPr lang="en-US" altLang="zh-CN"/>
              <a:t>ShuffleNet</a:t>
            </a:r>
            <a:r>
              <a:rPr lang="zh-CN" altLang="en-US"/>
              <a:t>：</a:t>
            </a:r>
            <a:endParaRPr lang="zh-CN" altLang="en-US"/>
          </a:p>
          <a:p>
            <a:endParaRPr lang="en-US" altLang="zh-CN"/>
          </a:p>
          <a:p>
            <a:r>
              <a:rPr lang="zh-CN" altLang="en-US"/>
              <a:t>特点：提出通道混洗操作，降低计算复杂度。</a:t>
            </a:r>
            <a:endParaRPr lang="zh-CN" altLang="en-US"/>
          </a:p>
          <a:p>
            <a:r>
              <a:rPr lang="zh-CN" altLang="en-US"/>
              <a:t>版本：</a:t>
            </a:r>
            <a:r>
              <a:rPr lang="en-US" altLang="zh-CN"/>
              <a:t>ShuffleNetV1</a:t>
            </a:r>
            <a:r>
              <a:rPr lang="zh-CN" altLang="en-US"/>
              <a:t>、</a:t>
            </a:r>
            <a:r>
              <a:rPr lang="en-US" altLang="zh-CN"/>
              <a:t>V2</a:t>
            </a:r>
            <a:r>
              <a:rPr lang="zh-CN" altLang="en-US"/>
              <a:t>。</a:t>
            </a:r>
            <a:endParaRPr lang="zh-CN" altLang="en-US"/>
          </a:p>
          <a:p>
            <a:r>
              <a:rPr lang="zh-CN" altLang="en-US"/>
              <a:t>应用：移动端目标检测、关键点检测等。</a:t>
            </a:r>
            <a:endParaRPr lang="zh-CN" altLang="en-US"/>
          </a:p>
        </p:txBody>
      </p:sp>
      <p:sp>
        <p:nvSpPr>
          <p:cNvPr id="17" name="文本框 16"/>
          <p:cNvSpPr txBox="1"/>
          <p:nvPr/>
        </p:nvSpPr>
        <p:spPr>
          <a:xfrm>
            <a:off x="7875270" y="3121660"/>
            <a:ext cx="3769995" cy="1706880"/>
          </a:xfrm>
          <a:prstGeom prst="rect">
            <a:avLst/>
          </a:prstGeom>
          <a:noFill/>
        </p:spPr>
        <p:txBody>
          <a:bodyPr wrap="square" rtlCol="0">
            <a:noAutofit/>
          </a:bodyPr>
          <a:p>
            <a:r>
              <a:rPr lang="en-US" altLang="zh-CN"/>
              <a:t>SqueezeNet</a:t>
            </a:r>
            <a:r>
              <a:rPr lang="zh-CN" altLang="en-US"/>
              <a:t>：</a:t>
            </a:r>
            <a:endParaRPr lang="zh-CN" altLang="en-US"/>
          </a:p>
          <a:p>
            <a:endParaRPr lang="en-US" altLang="zh-CN"/>
          </a:p>
          <a:p>
            <a:r>
              <a:rPr lang="zh-CN" altLang="en-US"/>
              <a:t>特点：通过</a:t>
            </a:r>
            <a:r>
              <a:rPr lang="en-US" altLang="zh-CN"/>
              <a:t> Fire </a:t>
            </a:r>
            <a:r>
              <a:rPr lang="zh-CN" altLang="en-US"/>
              <a:t>模块减少参数量，适合资源极度受限设备。</a:t>
            </a:r>
            <a:endParaRPr lang="zh-CN" altLang="en-US"/>
          </a:p>
          <a:p>
            <a:r>
              <a:rPr lang="zh-CN" altLang="en-US"/>
              <a:t>应用：嵌入式设备任务。</a:t>
            </a:r>
            <a:endParaRPr lang="zh-CN" altLang="en-US"/>
          </a:p>
        </p:txBody>
      </p:sp>
      <p:sp>
        <p:nvSpPr>
          <p:cNvPr id="18" name="文本框 17"/>
          <p:cNvSpPr txBox="1"/>
          <p:nvPr/>
        </p:nvSpPr>
        <p:spPr>
          <a:xfrm>
            <a:off x="4758055" y="709295"/>
            <a:ext cx="2595880" cy="460375"/>
          </a:xfrm>
          <a:prstGeom prst="rect">
            <a:avLst/>
          </a:prstGeom>
          <a:noFill/>
        </p:spPr>
        <p:txBody>
          <a:bodyPr wrap="square" rtlCol="0">
            <a:spAutoFit/>
          </a:bodyPr>
          <a:p>
            <a:r>
              <a:rPr lang="zh-CN" altLang="en-US" sz="2400" spc="600" dirty="0">
                <a:solidFill>
                  <a:srgbClr val="4C678E"/>
                </a:solidFill>
                <a:latin typeface="思源宋体 Heavy" panose="02020900000000000000" pitchFamily="18" charset="-122"/>
                <a:ea typeface="思源宋体 Heavy" panose="02020900000000000000" pitchFamily="18" charset="-122"/>
              </a:rPr>
              <a:t>端类基础模型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00"/>
                                        <p:tgtEl>
                                          <p:spTgt spid="11"/>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0" grpId="0" bldLvl="0" animBg="1"/>
    </p:bldLst>
  </p:timing>
</p:sld>
</file>

<file path=ppt/tags/tag1.xml><?xml version="1.0" encoding="utf-8"?>
<p:tagLst xmlns:p="http://schemas.openxmlformats.org/presentationml/2006/main">
  <p:tag name="KSO_WM_DIAGRAM_VIRTUALLY_FRAME" val="{&quot;height&quot;:343.112125984252,&quot;left&quot;:113,&quot;top&quot;:212.15944881889763,&quot;width&quot;:745.95}"/>
</p:tagLst>
</file>

<file path=ppt/tags/tag10.xml><?xml version="1.0" encoding="utf-8"?>
<p:tagLst xmlns:p="http://schemas.openxmlformats.org/presentationml/2006/main">
  <p:tag name="KSO_WM_DIAGRAM_VIRTUALLY_FRAME" val="{&quot;height&quot;:343.112125984252,&quot;left&quot;:113,&quot;top&quot;:212.15944881889763,&quot;width&quot;:745.95}"/>
</p:tagLst>
</file>

<file path=ppt/tags/tag11.xml><?xml version="1.0" encoding="utf-8"?>
<p:tagLst xmlns:p="http://schemas.openxmlformats.org/presentationml/2006/main">
  <p:tag name="KSO_WM_DIAGRAM_VIRTUALLY_FRAME" val="{&quot;height&quot;:343.112125984252,&quot;left&quot;:113,&quot;top&quot;:212.15944881889763,&quot;width&quot;:745.95}"/>
</p:tagLst>
</file>

<file path=ppt/tags/tag12.xml><?xml version="1.0" encoding="utf-8"?>
<p:tagLst xmlns:p="http://schemas.openxmlformats.org/presentationml/2006/main">
  <p:tag name="KSO_WM_DIAGRAM_VIRTUALLY_FRAME" val="{&quot;height&quot;:266,&quot;left&quot;:41.8,&quot;top&quot;:162,&quot;width&quot;:819.7}"/>
</p:tagLst>
</file>

<file path=ppt/tags/tag13.xml><?xml version="1.0" encoding="utf-8"?>
<p:tagLst xmlns:p="http://schemas.openxmlformats.org/presentationml/2006/main">
  <p:tag name="KSO_WM_DIAGRAM_VIRTUALLY_FRAME" val="{&quot;height&quot;:266,&quot;left&quot;:41.8,&quot;top&quot;:162,&quot;width&quot;:819.7}"/>
</p:tagLst>
</file>

<file path=ppt/tags/tag14.xml><?xml version="1.0" encoding="utf-8"?>
<p:tagLst xmlns:p="http://schemas.openxmlformats.org/presentationml/2006/main">
  <p:tag name="KSO_WM_DIAGRAM_VIRTUALLY_FRAME" val="{&quot;height&quot;:266,&quot;left&quot;:41.8,&quot;top&quot;:162,&quot;width&quot;:819.7}"/>
</p:tagLst>
</file>

<file path=ppt/tags/tag15.xml><?xml version="1.0" encoding="utf-8"?>
<p:tagLst xmlns:p="http://schemas.openxmlformats.org/presentationml/2006/main">
  <p:tag name="KSO_WM_DIAGRAM_VIRTUALLY_FRAME" val="{&quot;height&quot;:266,&quot;left&quot;:41.8,&quot;top&quot;:162,&quot;width&quot;:819.7}"/>
</p:tagLst>
</file>

<file path=ppt/tags/tag16.xml><?xml version="1.0" encoding="utf-8"?>
<p:tagLst xmlns:p="http://schemas.openxmlformats.org/presentationml/2006/main">
  <p:tag name="KSO_WM_DIAGRAM_VIRTUALLY_FRAME" val="{&quot;height&quot;:266,&quot;left&quot;:41.8,&quot;top&quot;:162,&quot;width&quot;:819.7}"/>
</p:tagLst>
</file>

<file path=ppt/tags/tag17.xml><?xml version="1.0" encoding="utf-8"?>
<p:tagLst xmlns:p="http://schemas.openxmlformats.org/presentationml/2006/main">
  <p:tag name="KSO_WM_DIAGRAM_VIRTUALLY_FRAME" val="{&quot;height&quot;:266,&quot;left&quot;:41.8,&quot;top&quot;:162,&quot;width&quot;:819.7}"/>
</p:tagLst>
</file>

<file path=ppt/tags/tag18.xml><?xml version="1.0" encoding="utf-8"?>
<p:tagLst xmlns:p="http://schemas.openxmlformats.org/presentationml/2006/main">
  <p:tag name="KSO_WM_DIAGRAM_VIRTUALLY_FRAME" val="{&quot;height&quot;:266,&quot;left&quot;:41.8,&quot;top&quot;:162,&quot;width&quot;:819.7}"/>
</p:tagLst>
</file>

<file path=ppt/tags/tag19.xml><?xml version="1.0" encoding="utf-8"?>
<p:tagLst xmlns:p="http://schemas.openxmlformats.org/presentationml/2006/main">
  <p:tag name="KSO_WM_DIAGRAM_VIRTUALLY_FRAME" val="{&quot;height&quot;:266,&quot;left&quot;:41.8,&quot;top&quot;:162,&quot;width&quot;:819.7}"/>
</p:tagLst>
</file>

<file path=ppt/tags/tag2.xml><?xml version="1.0" encoding="utf-8"?>
<p:tagLst xmlns:p="http://schemas.openxmlformats.org/presentationml/2006/main">
  <p:tag name="KSO_WM_DIAGRAM_VIRTUALLY_FRAME" val="{&quot;height&quot;:343.112125984252,&quot;left&quot;:113,&quot;top&quot;:212.15944881889763,&quot;width&quot;:745.95}"/>
</p:tagLst>
</file>

<file path=ppt/tags/tag20.xml><?xml version="1.0" encoding="utf-8"?>
<p:tagLst xmlns:p="http://schemas.openxmlformats.org/presentationml/2006/main">
  <p:tag name="KSO_WM_DIAGRAM_VIRTUALLY_FRAME" val="{&quot;height&quot;:266,&quot;left&quot;:41.8,&quot;top&quot;:162,&quot;width&quot;:819.7}"/>
</p:tagLst>
</file>

<file path=ppt/tags/tag21.xml><?xml version="1.0" encoding="utf-8"?>
<p:tagLst xmlns:p="http://schemas.openxmlformats.org/presentationml/2006/main">
  <p:tag name="KSO_WM_DIAGRAM_VIRTUALLY_FRAME" val="{&quot;height&quot;:266,&quot;left&quot;:41.8,&quot;top&quot;:162,&quot;width&quot;:819.7}"/>
</p:tagLst>
</file>

<file path=ppt/tags/tag22.xml><?xml version="1.0" encoding="utf-8"?>
<p:tagLst xmlns:p="http://schemas.openxmlformats.org/presentationml/2006/main">
  <p:tag name="KSO_WM_DIAGRAM_VIRTUALLY_FRAME" val="{&quot;height&quot;:266,&quot;left&quot;:41.8,&quot;top&quot;:162,&quot;width&quot;:819.7}"/>
</p:tagLst>
</file>

<file path=ppt/tags/tag23.xml><?xml version="1.0" encoding="utf-8"?>
<p:tagLst xmlns:p="http://schemas.openxmlformats.org/presentationml/2006/main">
  <p:tag name="KSO_WM_DIAGRAM_VIRTUALLY_FRAME" val="{&quot;height&quot;:266,&quot;left&quot;:41.8,&quot;top&quot;:162,&quot;width&quot;:819.7}"/>
</p:tagLst>
</file>

<file path=ppt/tags/tag24.xml><?xml version="1.0" encoding="utf-8"?>
<p:tagLst xmlns:p="http://schemas.openxmlformats.org/presentationml/2006/main">
  <p:tag name="KSO_WM_DIAGRAM_VIRTUALLY_FRAME" val="{&quot;height&quot;:266,&quot;left&quot;:41.8,&quot;top&quot;:162,&quot;width&quot;:819.7}"/>
</p:tagLst>
</file>

<file path=ppt/tags/tag25.xml><?xml version="1.0" encoding="utf-8"?>
<p:tagLst xmlns:p="http://schemas.openxmlformats.org/presentationml/2006/main">
  <p:tag name="KSO_WM_DIAGRAM_VIRTUALLY_FRAME" val="{&quot;height&quot;:266,&quot;left&quot;:41.8,&quot;top&quot;:162,&quot;width&quot;:819.7}"/>
</p:tagLst>
</file>

<file path=ppt/tags/tag26.xml><?xml version="1.0" encoding="utf-8"?>
<p:tagLst xmlns:p="http://schemas.openxmlformats.org/presentationml/2006/main">
  <p:tag name="KSO_WM_DIAGRAM_VIRTUALLY_FRAME" val="{&quot;height&quot;:266,&quot;left&quot;:41.8,&quot;top&quot;:162,&quot;width&quot;:819.7}"/>
</p:tagLst>
</file>

<file path=ppt/tags/tag27.xml><?xml version="1.0" encoding="utf-8"?>
<p:tagLst xmlns:p="http://schemas.openxmlformats.org/presentationml/2006/main">
  <p:tag name="KSO_WM_DIAGRAM_VIRTUALLY_FRAME" val="{&quot;height&quot;:266,&quot;left&quot;:41.8,&quot;top&quot;:162,&quot;width&quot;:819.7}"/>
</p:tagLst>
</file>

<file path=ppt/tags/tag28.xml><?xml version="1.0" encoding="utf-8"?>
<p:tagLst xmlns:p="http://schemas.openxmlformats.org/presentationml/2006/main">
  <p:tag name="KSO_WM_DIAGRAM_VIRTUALLY_FRAME" val="{&quot;height&quot;:266,&quot;left&quot;:41.8,&quot;top&quot;:162,&quot;width&quot;:819.7}"/>
</p:tagLst>
</file>

<file path=ppt/tags/tag29.xml><?xml version="1.0" encoding="utf-8"?>
<p:tagLst xmlns:p="http://schemas.openxmlformats.org/presentationml/2006/main">
  <p:tag name="KSO_WM_DIAGRAM_VIRTUALLY_FRAME" val="{&quot;height&quot;:266,&quot;left&quot;:41.8,&quot;top&quot;:162,&quot;width&quot;:819.7}"/>
</p:tagLst>
</file>

<file path=ppt/tags/tag3.xml><?xml version="1.0" encoding="utf-8"?>
<p:tagLst xmlns:p="http://schemas.openxmlformats.org/presentationml/2006/main">
  <p:tag name="KSO_WM_DIAGRAM_VIRTUALLY_FRAME" val="{&quot;height&quot;:343.112125984252,&quot;left&quot;:113,&quot;top&quot;:212.15944881889763,&quot;width&quot;:745.95}"/>
</p:tagLst>
</file>

<file path=ppt/tags/tag30.xml><?xml version="1.0" encoding="utf-8"?>
<p:tagLst xmlns:p="http://schemas.openxmlformats.org/presentationml/2006/main">
  <p:tag name="KSO_WM_DIAGRAM_VIRTUALLY_FRAME" val="{&quot;height&quot;:266,&quot;left&quot;:41.8,&quot;top&quot;:162,&quot;width&quot;:819.7}"/>
</p:tagLst>
</file>

<file path=ppt/tags/tag31.xml><?xml version="1.0" encoding="utf-8"?>
<p:tagLst xmlns:p="http://schemas.openxmlformats.org/presentationml/2006/main">
  <p:tag name="KSO_WM_DIAGRAM_VIRTUALLY_FRAME" val="{&quot;height&quot;:266,&quot;left&quot;:41.8,&quot;top&quot;:162,&quot;width&quot;:819.7}"/>
</p:tagLst>
</file>

<file path=ppt/tags/tag32.xml><?xml version="1.0" encoding="utf-8"?>
<p:tagLst xmlns:p="http://schemas.openxmlformats.org/presentationml/2006/main">
  <p:tag name="KSO_WM_DIAGRAM_VIRTUALLY_FRAME" val="{&quot;height&quot;:266,&quot;left&quot;:41.8,&quot;top&quot;:162,&quot;width&quot;:819.7}"/>
</p:tagLst>
</file>

<file path=ppt/tags/tag33.xml><?xml version="1.0" encoding="utf-8"?>
<p:tagLst xmlns:p="http://schemas.openxmlformats.org/presentationml/2006/main">
  <p:tag name="KSO_WM_DIAGRAM_VIRTUALLY_FRAME" val="{&quot;height&quot;:266,&quot;left&quot;:41.8,&quot;top&quot;:162,&quot;width&quot;:819.7}"/>
</p:tagLst>
</file>

<file path=ppt/tags/tag34.xml><?xml version="1.0" encoding="utf-8"?>
<p:tagLst xmlns:p="http://schemas.openxmlformats.org/presentationml/2006/main">
  <p:tag name="KSO_WM_DIAGRAM_VIRTUALLY_FRAME" val="{&quot;height&quot;:266,&quot;left&quot;:41.8,&quot;top&quot;:162,&quot;width&quot;:819.7}"/>
</p:tagLst>
</file>

<file path=ppt/tags/tag35.xml><?xml version="1.0" encoding="utf-8"?>
<p:tagLst xmlns:p="http://schemas.openxmlformats.org/presentationml/2006/main">
  <p:tag name="KSO_WM_DIAGRAM_VIRTUALLY_FRAME" val="{&quot;height&quot;:266,&quot;left&quot;:41.8,&quot;top&quot;:162,&quot;width&quot;:819.7}"/>
</p:tagLst>
</file>

<file path=ppt/tags/tag36.xml><?xml version="1.0" encoding="utf-8"?>
<p:tagLst xmlns:p="http://schemas.openxmlformats.org/presentationml/2006/main">
  <p:tag name="commondata" val="eyJoZGlkIjoiYTlhODdmNjdmYWE1MWY1ZDY1NmUyN2VlN2I1ODEyOTUifQ=="/>
</p:tagLst>
</file>

<file path=ppt/tags/tag4.xml><?xml version="1.0" encoding="utf-8"?>
<p:tagLst xmlns:p="http://schemas.openxmlformats.org/presentationml/2006/main">
  <p:tag name="KSO_WM_DIAGRAM_VIRTUALLY_FRAME" val="{&quot;height&quot;:343.112125984252,&quot;left&quot;:113,&quot;top&quot;:212.15944881889763,&quot;width&quot;:745.95}"/>
</p:tagLst>
</file>

<file path=ppt/tags/tag5.xml><?xml version="1.0" encoding="utf-8"?>
<p:tagLst xmlns:p="http://schemas.openxmlformats.org/presentationml/2006/main">
  <p:tag name="KSO_WM_DIAGRAM_VIRTUALLY_FRAME" val="{&quot;height&quot;:343.112125984252,&quot;left&quot;:113,&quot;top&quot;:212.15944881889763,&quot;width&quot;:745.95}"/>
</p:tagLst>
</file>

<file path=ppt/tags/tag6.xml><?xml version="1.0" encoding="utf-8"?>
<p:tagLst xmlns:p="http://schemas.openxmlformats.org/presentationml/2006/main">
  <p:tag name="KSO_WM_DIAGRAM_VIRTUALLY_FRAME" val="{&quot;height&quot;:343.112125984252,&quot;left&quot;:113,&quot;top&quot;:212.15944881889763,&quot;width&quot;:745.95}"/>
</p:tagLst>
</file>

<file path=ppt/tags/tag7.xml><?xml version="1.0" encoding="utf-8"?>
<p:tagLst xmlns:p="http://schemas.openxmlformats.org/presentationml/2006/main">
  <p:tag name="KSO_WM_DIAGRAM_VIRTUALLY_FRAME" val="{&quot;height&quot;:343.112125984252,&quot;left&quot;:113,&quot;top&quot;:212.15944881889763,&quot;width&quot;:745.95}"/>
</p:tagLst>
</file>

<file path=ppt/tags/tag8.xml><?xml version="1.0" encoding="utf-8"?>
<p:tagLst xmlns:p="http://schemas.openxmlformats.org/presentationml/2006/main">
  <p:tag name="KSO_WM_DIAGRAM_VIRTUALLY_FRAME" val="{&quot;height&quot;:343.112125984252,&quot;left&quot;:113,&quot;top&quot;:212.15944881889763,&quot;width&quot;:745.95}"/>
</p:tagLst>
</file>

<file path=ppt/tags/tag9.xml><?xml version="1.0" encoding="utf-8"?>
<p:tagLst xmlns:p="http://schemas.openxmlformats.org/presentationml/2006/main">
  <p:tag name="KSO_WM_DIAGRAM_VIRTUALLY_FRAME" val="{&quot;height&quot;:343.112125984252,&quot;left&quot;:113,&quot;top&quot;:212.15944881889763,&quot;width&quot;:745.9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5189</Words>
  <Application>WPS 演示</Application>
  <PresentationFormat>宽屏</PresentationFormat>
  <Paragraphs>523</Paragraphs>
  <Slides>31</Slides>
  <Notes>2</Notes>
  <HiddenSlides>0</HiddenSlides>
  <MMClips>0</MMClips>
  <ScaleCrop>false</ScaleCrop>
  <HeadingPairs>
    <vt:vector size="6" baseType="variant">
      <vt:variant>
        <vt:lpstr>已用的字体</vt:lpstr>
      </vt:variant>
      <vt:variant>
        <vt:i4>23</vt:i4>
      </vt:variant>
      <vt:variant>
        <vt:lpstr>主题</vt:lpstr>
      </vt:variant>
      <vt:variant>
        <vt:i4>2</vt:i4>
      </vt:variant>
      <vt:variant>
        <vt:lpstr>幻灯片标题</vt:lpstr>
      </vt:variant>
      <vt:variant>
        <vt:i4>31</vt:i4>
      </vt:variant>
    </vt:vector>
  </HeadingPairs>
  <TitlesOfParts>
    <vt:vector size="56" baseType="lpstr">
      <vt:lpstr>Arial</vt:lpstr>
      <vt:lpstr>宋体</vt:lpstr>
      <vt:lpstr>Wingdings</vt:lpstr>
      <vt:lpstr>思源宋体 Heavy</vt:lpstr>
      <vt:lpstr>汉仪心海行楷W</vt:lpstr>
      <vt:lpstr>汉仪铁线黑-65简</vt:lpstr>
      <vt:lpstr>思源黑体 CN Normal</vt:lpstr>
      <vt:lpstr>黑体</vt:lpstr>
      <vt:lpstr>思源黑体 CN Light</vt:lpstr>
      <vt:lpstr>Times New Roman</vt:lpstr>
      <vt:lpstr>等线</vt:lpstr>
      <vt:lpstr>Wingdings</vt:lpstr>
      <vt:lpstr>PingFang SC</vt:lpstr>
      <vt:lpstr>-apple-system</vt:lpstr>
      <vt:lpstr>微软雅黑</vt:lpstr>
      <vt:lpstr>Arial Unicode MS</vt:lpstr>
      <vt:lpstr>等线 Light</vt:lpstr>
      <vt:lpstr>Calibri</vt:lpstr>
      <vt:lpstr>思源黑体 CN Bold</vt:lpstr>
      <vt:lpstr>思源黑体 CN Heavy</vt:lpstr>
      <vt:lpstr>Fira Sans</vt:lpstr>
      <vt:lpstr>字魂59号-创粗黑</vt:lpstr>
      <vt:lpstr>Segoe Print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优品PPT</dc:creator>
  <dc:subject>https://www.ypppt.com/</dc:subject>
  <cp:lastModifiedBy>。。。</cp:lastModifiedBy>
  <cp:revision>53</cp:revision>
  <dcterms:created xsi:type="dcterms:W3CDTF">2018-04-18T06:17:00Z</dcterms:created>
  <dcterms:modified xsi:type="dcterms:W3CDTF">2024-12-09T01:52:44Z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7C6B49F55D0740D180EFEE2B84CE61F3_13</vt:lpwstr>
  </property>
  <property fmtid="{D5CDD505-2E9C-101B-9397-08002B2CF9AE}" pid="3" name="KSOProductBuildVer">
    <vt:lpwstr>2052-12.1.0.19302</vt:lpwstr>
  </property>
</Properties>
</file>