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3" r:id="rId10"/>
    <p:sldId id="264" r:id="rId11"/>
    <p:sldId id="271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2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5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66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2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77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2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1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59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8229600" cy="1656184"/>
          </a:xfrm>
        </p:spPr>
        <p:txBody>
          <a:bodyPr>
            <a:normAutofit/>
          </a:bodyPr>
          <a:lstStyle/>
          <a:p>
            <a:r>
              <a:rPr lang="ru-RU" sz="4000" dirty="0"/>
              <a:t>Политика информационной безопасности БАНКА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4128" y="4797152"/>
            <a:ext cx="26461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</a:t>
            </a:r>
          </a:p>
          <a:p>
            <a:r>
              <a:rPr lang="ru-RU" dirty="0">
                <a:solidFill>
                  <a:schemeClr val="bg1"/>
                </a:solidFill>
              </a:rPr>
              <a:t>студент 3 курса 6 группы</a:t>
            </a:r>
          </a:p>
          <a:p>
            <a:r>
              <a:rPr lang="ru-RU" dirty="0">
                <a:solidFill>
                  <a:schemeClr val="bg1"/>
                </a:solidFill>
              </a:rPr>
              <a:t>Лагуновский М.Б.</a:t>
            </a:r>
          </a:p>
          <a:p>
            <a:r>
              <a:rPr lang="ru-RU" dirty="0">
                <a:solidFill>
                  <a:schemeClr val="bg1"/>
                </a:solidFill>
              </a:rPr>
              <a:t>Проверила:</a:t>
            </a:r>
          </a:p>
          <a:p>
            <a:r>
              <a:rPr lang="ru-RU" dirty="0">
                <a:solidFill>
                  <a:schemeClr val="bg1"/>
                </a:solidFill>
              </a:rPr>
              <a:t>Сазонова Д.В.</a:t>
            </a:r>
          </a:p>
        </p:txBody>
      </p:sp>
    </p:spTree>
    <p:extLst>
      <p:ext uri="{BB962C8B-B14F-4D97-AF65-F5344CB8AC3E}">
        <p14:creationId xmlns:p14="http://schemas.microsoft.com/office/powerpoint/2010/main" val="215788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1192" y="404664"/>
            <a:ext cx="7989752" cy="1083329"/>
          </a:xfrm>
        </p:spPr>
        <p:txBody>
          <a:bodyPr>
            <a:normAutofit/>
          </a:bodyPr>
          <a:lstStyle/>
          <a:p>
            <a:pPr lvl="0"/>
            <a:r>
              <a:rPr lang="ru-RU" sz="3200" dirty="0">
                <a:effectLst/>
              </a:rPr>
              <a:t>Разработка мер защиты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54165" y="1844824"/>
            <a:ext cx="7989752" cy="363079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>
                <a:latin typeface="Georgia" panose="02040502050405020303" pitchFamily="18" charset="0"/>
              </a:rPr>
              <a:t>Основные типы защищаемых информационных активов банка:</a:t>
            </a:r>
          </a:p>
          <a:p>
            <a:pPr lvl="0"/>
            <a:r>
              <a:rPr lang="ru-RU" sz="2400" dirty="0">
                <a:latin typeface="Georgia" panose="02040502050405020303" pitchFamily="18" charset="0"/>
              </a:rPr>
              <a:t>банковская тайна;</a:t>
            </a:r>
          </a:p>
          <a:p>
            <a:r>
              <a:rPr lang="ru-RU" sz="2400" dirty="0">
                <a:latin typeface="Georgia" panose="02040502050405020303" pitchFamily="18" charset="0"/>
              </a:rPr>
              <a:t>коммерческая тайна;</a:t>
            </a:r>
          </a:p>
          <a:p>
            <a:pPr lvl="0"/>
            <a:r>
              <a:rPr lang="ru-RU" sz="2400" dirty="0">
                <a:latin typeface="Georgia" panose="02040502050405020303" pitchFamily="18" charset="0"/>
              </a:rPr>
              <a:t>инсайдерская информация;</a:t>
            </a:r>
          </a:p>
          <a:p>
            <a:pPr lvl="0"/>
            <a:r>
              <a:rPr lang="ru-RU" sz="2400" dirty="0">
                <a:latin typeface="Georgia" panose="02040502050405020303" pitchFamily="18" charset="0"/>
              </a:rPr>
              <a:t>персональные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48376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1192" y="404664"/>
            <a:ext cx="7989752" cy="1083329"/>
          </a:xfrm>
        </p:spPr>
        <p:txBody>
          <a:bodyPr>
            <a:normAutofit/>
          </a:bodyPr>
          <a:lstStyle/>
          <a:p>
            <a:pPr lvl="0"/>
            <a:r>
              <a:rPr lang="ru-RU" sz="3200" dirty="0">
                <a:effectLst/>
              </a:rPr>
              <a:t>Разработка мер защиты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420888"/>
            <a:ext cx="8424936" cy="3941966"/>
          </a:xfrm>
        </p:spPr>
        <p:txBody>
          <a:bodyPr>
            <a:noAutofit/>
          </a:bodyPr>
          <a:lstStyle/>
          <a:p>
            <a:pPr lvl="1"/>
            <a:r>
              <a:rPr lang="ru-RU" sz="1800" dirty="0">
                <a:latin typeface="Georgia" panose="02040502050405020303" pitchFamily="18" charset="0"/>
              </a:rPr>
              <a:t>Оснащенность каждого отдела, во-первых, фильтрами бесперебойного питания, а также собственным генератором;</a:t>
            </a:r>
          </a:p>
          <a:p>
            <a:pPr lvl="1"/>
            <a:r>
              <a:rPr lang="ru-RU" sz="1800" dirty="0">
                <a:latin typeface="Georgia" panose="02040502050405020303" pitchFamily="18" charset="0"/>
              </a:rPr>
              <a:t>Ужесточить пропускной режим на склад, ввести проход в конкретный отдел по пропускам и индивидуальным паролям</a:t>
            </a:r>
            <a:r>
              <a:rPr lang="en-US" sz="1800" dirty="0">
                <a:latin typeface="Georgia" panose="02040502050405020303" pitchFamily="18" charset="0"/>
              </a:rPr>
              <a:t>;</a:t>
            </a:r>
          </a:p>
          <a:p>
            <a:pPr lvl="1"/>
            <a:r>
              <a:rPr lang="ru-RU" sz="1800" dirty="0">
                <a:latin typeface="Georgia" panose="02040502050405020303" pitchFamily="18" charset="0"/>
              </a:rPr>
              <a:t>Допуск в отдел только инженеров, по предъявлению пропуска с индивидуальным номером</a:t>
            </a:r>
            <a:r>
              <a:rPr lang="en-US" sz="1800" dirty="0">
                <a:latin typeface="Georgia" panose="02040502050405020303" pitchFamily="18" charset="0"/>
              </a:rPr>
              <a:t>;</a:t>
            </a:r>
          </a:p>
          <a:p>
            <a:pPr lvl="1"/>
            <a:r>
              <a:rPr lang="ru-RU" sz="1800" dirty="0">
                <a:latin typeface="Georgia" panose="02040502050405020303" pitchFamily="18" charset="0"/>
              </a:rPr>
              <a:t>Резервная копия БД, хранящаяся не только в данном здании банковской компании;</a:t>
            </a:r>
          </a:p>
          <a:p>
            <a:pPr lvl="1"/>
            <a:r>
              <a:rPr lang="ru-RU" sz="1800" dirty="0">
                <a:latin typeface="Georgia" panose="02040502050405020303" pitchFamily="18" charset="0"/>
              </a:rPr>
              <a:t>Наличие качественных: дверей, окон. Также сигнализации и камер видеонаблюдения.;</a:t>
            </a:r>
          </a:p>
          <a:p>
            <a:pPr lvl="1"/>
            <a:endParaRPr lang="ru-RU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8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7124" y="548680"/>
            <a:ext cx="7989752" cy="1083329"/>
          </a:xfrm>
        </p:spPr>
        <p:txBody>
          <a:bodyPr>
            <a:normAutofit/>
          </a:bodyPr>
          <a:lstStyle/>
          <a:p>
            <a:r>
              <a:rPr lang="ru-RU" sz="3200" dirty="0"/>
              <a:t>Заключение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7276" y="1916832"/>
            <a:ext cx="8229600" cy="41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Georgia" panose="02040502050405020303" pitchFamily="18" charset="0"/>
              </a:rPr>
              <a:t>В ходе лабораторной работы были проанализированы риски, связанные с информационной безопасностью </a:t>
            </a:r>
            <a:r>
              <a:rPr lang="ru-RU" sz="2400">
                <a:latin typeface="Georgia" panose="02040502050405020303" pitchFamily="18" charset="0"/>
              </a:rPr>
              <a:t>банковской системы</a:t>
            </a:r>
            <a:r>
              <a:rPr lang="ru-RU" sz="2400" dirty="0">
                <a:latin typeface="Georgia" panose="02040502050405020303" pitchFamily="18" charset="0"/>
              </a:rPr>
              <a:t>. Были предусмотрены явления, которые могут оказать влияние на целостность системы и вывести ее из строя. Разработанная политика безопасности не способна обеспечить полную защиту всей информации, но она необходима для обеспечения некоторых гарантий. </a:t>
            </a:r>
          </a:p>
          <a:p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Цели и задачи политики информационной безопасности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7576" y="1628800"/>
            <a:ext cx="8856984" cy="3149878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2800" dirty="0">
                <a:latin typeface="Georgia" panose="02040502050405020303" pitchFamily="18" charset="0"/>
              </a:rPr>
              <a:t>Политика информационной безопасности направлена на обеспечение информационной безопасности ИС и связанных с ней ресурсов.</a:t>
            </a:r>
          </a:p>
          <a:p>
            <a:pPr marL="109728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445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Цели и задачи политики информационной безопасности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66928" indent="-457200" algn="just"/>
            <a:r>
              <a:rPr lang="ru-RU" sz="3100" dirty="0">
                <a:latin typeface="Georgia" panose="02040502050405020303" pitchFamily="18" charset="0"/>
              </a:rPr>
              <a:t>защита ИС от угроз, исходящих от противоправных действий злоумышленников;</a:t>
            </a:r>
          </a:p>
          <a:p>
            <a:pPr marL="566928" indent="-457200" algn="just"/>
            <a:r>
              <a:rPr lang="ru-RU" sz="3100" dirty="0">
                <a:latin typeface="Georgia" panose="02040502050405020303" pitchFamily="18" charset="0"/>
              </a:rPr>
              <a:t>уменьшение рисков;</a:t>
            </a:r>
          </a:p>
          <a:p>
            <a:pPr marL="566928" indent="-457200" algn="just"/>
            <a:r>
              <a:rPr lang="ru-RU" sz="3100" dirty="0">
                <a:latin typeface="Georgia" panose="02040502050405020303" pitchFamily="18" charset="0"/>
              </a:rPr>
              <a:t>снижение потенциального вреда от ошибочных действий персонала;</a:t>
            </a:r>
          </a:p>
          <a:p>
            <a:pPr marL="566928" indent="-457200" algn="just"/>
            <a:r>
              <a:rPr lang="ru-RU" sz="3100" dirty="0">
                <a:latin typeface="Georgia" panose="02040502050405020303" pitchFamily="18" charset="0"/>
              </a:rPr>
              <a:t>уменьшение вреда от технических сбоев;</a:t>
            </a:r>
          </a:p>
          <a:p>
            <a:pPr marL="566928" indent="-457200" algn="just"/>
            <a:r>
              <a:rPr lang="ru-RU" sz="3100" dirty="0">
                <a:latin typeface="Georgia" panose="02040502050405020303" pitchFamily="18" charset="0"/>
              </a:rPr>
              <a:t>передача и хранение информации.</a:t>
            </a:r>
          </a:p>
          <a:p>
            <a:pPr marL="566928" indent="-457200" algn="just"/>
            <a:endParaRPr lang="ru-RU" sz="3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8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7124" y="720407"/>
            <a:ext cx="7989752" cy="790075"/>
          </a:xfrm>
        </p:spPr>
        <p:txBody>
          <a:bodyPr>
            <a:normAutofit/>
          </a:bodyPr>
          <a:lstStyle/>
          <a:p>
            <a:r>
              <a:rPr lang="ru-RU" sz="3200" dirty="0"/>
              <a:t>Структура Банка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152561"/>
            <a:ext cx="8229600" cy="468052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высшее руководство банка;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правление банка во главе с председателем;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управление розничного бизнеса;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управление корпоративного бизнеса;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управление безопасности и контроля;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управление межбанковских коммуникаций;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бухгалтерия;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управление операций на фондовом рынке;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юридическое управление;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управление развития</a:t>
            </a:r>
            <a:r>
              <a:rPr lang="en-US" sz="2400" dirty="0">
                <a:latin typeface="Georgia" panose="02040502050405020303" pitchFamily="18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пиар (</a:t>
            </a:r>
            <a:r>
              <a:rPr lang="en-US" sz="2400" dirty="0">
                <a:latin typeface="Georgia" panose="02040502050405020303" pitchFamily="18" charset="0"/>
              </a:rPr>
              <a:t>PR) </a:t>
            </a:r>
            <a:r>
              <a:rPr lang="ru-RU" sz="2400" dirty="0">
                <a:latin typeface="Georgia" panose="02040502050405020303" pitchFamily="18" charset="0"/>
              </a:rPr>
              <a:t>и реклама</a:t>
            </a:r>
            <a:r>
              <a:rPr lang="en-US" sz="2400" dirty="0">
                <a:latin typeface="Georgia" panose="02040502050405020303" pitchFamily="18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управление информационных технологий</a:t>
            </a:r>
            <a:r>
              <a:rPr lang="en-US" sz="2400" dirty="0">
                <a:latin typeface="Georgia" panose="02040502050405020303" pitchFamily="18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ru-RU" sz="2400" dirty="0">
                <a:latin typeface="Georgia" panose="02040502050405020303" pitchFamily="18" charset="0"/>
              </a:rPr>
              <a:t>региональные подразделения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  <a:endParaRPr lang="ru-RU" sz="2400" dirty="0">
              <a:latin typeface="Georgia" panose="02040502050405020303" pitchFamily="18" charset="0"/>
            </a:endParaRPr>
          </a:p>
          <a:p>
            <a:pPr>
              <a:spcAft>
                <a:spcPts val="0"/>
              </a:spcAft>
            </a:pPr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2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1192" y="836712"/>
            <a:ext cx="7989752" cy="790075"/>
          </a:xfrm>
        </p:spPr>
        <p:txBody>
          <a:bodyPr>
            <a:normAutofit/>
          </a:bodyPr>
          <a:lstStyle/>
          <a:p>
            <a:r>
              <a:rPr lang="ru-RU" sz="3200" dirty="0"/>
              <a:t>Основные угрозы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ru-RU" sz="2100" dirty="0">
                <a:latin typeface="Georgia" panose="02040502050405020303" pitchFamily="18" charset="0"/>
              </a:rPr>
              <a:t>Возможность отключения электричества, что приведет к сбою незавершенных операций и потере данных.;</a:t>
            </a:r>
          </a:p>
          <a:p>
            <a:pPr lvl="0">
              <a:spcAft>
                <a:spcPts val="0"/>
              </a:spcAft>
            </a:pPr>
            <a:r>
              <a:rPr lang="ru-RU" sz="2100" dirty="0">
                <a:latin typeface="Georgia" panose="02040502050405020303" pitchFamily="18" charset="0"/>
              </a:rPr>
              <a:t>Угроза проникновения на рабочие места сотрудников людей, не являющихся работниками отделов, которые имеют туда доступ</a:t>
            </a:r>
            <a:r>
              <a:rPr lang="en-US" sz="2100" dirty="0">
                <a:latin typeface="Georgia" panose="02040502050405020303" pitchFamily="18" charset="0"/>
              </a:rPr>
              <a:t>;</a:t>
            </a:r>
            <a:endParaRPr lang="ru-RU" sz="2100" dirty="0">
              <a:latin typeface="Georgia" panose="02040502050405020303" pitchFamily="18" charset="0"/>
            </a:endParaRPr>
          </a:p>
          <a:p>
            <a:pPr lvl="0">
              <a:spcAft>
                <a:spcPts val="0"/>
              </a:spcAft>
            </a:pPr>
            <a:r>
              <a:rPr lang="ru-RU" sz="2100" dirty="0">
                <a:latin typeface="Georgia" panose="02040502050405020303" pitchFamily="18" charset="0"/>
              </a:rPr>
              <a:t>Угроза доступа в эксплуатационный отдел, могут быть нарушены эксплуатационные планы.;</a:t>
            </a:r>
          </a:p>
          <a:p>
            <a:pPr lvl="0">
              <a:spcAft>
                <a:spcPts val="0"/>
              </a:spcAft>
            </a:pPr>
            <a:r>
              <a:rPr lang="ru-RU" sz="2100" dirty="0">
                <a:latin typeface="Georgia" panose="02040502050405020303" pitchFamily="18" charset="0"/>
              </a:rPr>
              <a:t>Угроза изменения базы данных об объектах.;</a:t>
            </a:r>
          </a:p>
          <a:p>
            <a:pPr lvl="0">
              <a:spcAft>
                <a:spcPts val="0"/>
              </a:spcAft>
            </a:pPr>
            <a:r>
              <a:rPr lang="ru-RU" sz="2100" dirty="0">
                <a:latin typeface="Georgia" panose="02040502050405020303" pitchFamily="18" charset="0"/>
              </a:rPr>
              <a:t>Угроза доступа в ИТ-отделе.</a:t>
            </a:r>
          </a:p>
        </p:txBody>
      </p:sp>
    </p:spTree>
    <p:extLst>
      <p:ext uri="{BB962C8B-B14F-4D97-AF65-F5344CB8AC3E}">
        <p14:creationId xmlns:p14="http://schemas.microsoft.com/office/powerpoint/2010/main" val="305507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81192" y="548680"/>
            <a:ext cx="7989752" cy="1006099"/>
          </a:xfrm>
        </p:spPr>
        <p:txBody>
          <a:bodyPr>
            <a:normAutofit/>
          </a:bodyPr>
          <a:lstStyle/>
          <a:p>
            <a:r>
              <a:rPr lang="ru-RU" sz="3200" dirty="0"/>
              <a:t>Основные риски: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6558" y="2204864"/>
            <a:ext cx="7989752" cy="3630795"/>
          </a:xfrm>
        </p:spPr>
        <p:txBody>
          <a:bodyPr>
            <a:normAutofit/>
          </a:bodyPr>
          <a:lstStyle/>
          <a:p>
            <a:pPr marL="452628" indent="-342900"/>
            <a:endParaRPr lang="ru-RU" sz="2400" dirty="0">
              <a:latin typeface="Georgia" panose="02040502050405020303" pitchFamily="18" charset="0"/>
            </a:endParaRPr>
          </a:p>
          <a:p>
            <a:pPr marL="452628" indent="-342900"/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98884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риск бизнес-процессов (технологический риск)</a:t>
            </a:r>
            <a:r>
              <a:rPr lang="en-US" sz="2400" dirty="0">
                <a:latin typeface="Georgia" panose="02040502050405020303" pitchFamily="18" charset="0"/>
              </a:rPr>
              <a:t>;</a:t>
            </a:r>
            <a:endParaRPr lang="ru-RU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риск автоматизации процессов;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риск персонала;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риск противоправных действий</a:t>
            </a:r>
            <a:r>
              <a:rPr lang="en-US" sz="2400" dirty="0">
                <a:latin typeface="Georgia" panose="02040502050405020303" pitchFamily="18" charset="0"/>
              </a:rPr>
              <a:t>;</a:t>
            </a:r>
            <a:endParaRPr lang="ru-RU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риск утраты или повреждения имущества банка вследствие возникновения форсмажорных обстоятельств;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правовой риск</a:t>
            </a:r>
            <a:r>
              <a:rPr lang="en-US" sz="24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15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1024" y="332656"/>
            <a:ext cx="8205776" cy="862083"/>
          </a:xfrm>
        </p:spPr>
        <p:txBody>
          <a:bodyPr>
            <a:noAutofit/>
          </a:bodyPr>
          <a:lstStyle/>
          <a:p>
            <a:r>
              <a:rPr lang="ru-RU" sz="3200" dirty="0"/>
              <a:t>Численная шкала для оценки ущерба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47951"/>
              </p:ext>
            </p:extLst>
          </p:nvPr>
        </p:nvGraphicFramePr>
        <p:xfrm>
          <a:off x="323528" y="1340768"/>
          <a:ext cx="8363272" cy="522609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51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Величина ущерба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0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Раскрытие информации принесет ничтожный моральный и финансовый ущерб банку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Ущерб от атаки есть, но незначительны, основные финансовые операции и положение банка на рынке не затронуты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Финансовые операции не ведутся в течение некоторого времени, за это время банк терпит убытки, но количество клиентов и положение на рынке изменяются минимально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3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Значительные потери в прибыли. От банка уходит ощутимая часть клиентов. 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4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Потери очень значительны, банк на период до года теряет положение на рынке. Для восстановления положения требуются крупные финансовые займы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5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Банк прекращает существование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5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Вероятностно-временная шкала реализации несанкционированного доступа к информационным ресурсам.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52265"/>
              </p:ext>
            </p:extLst>
          </p:nvPr>
        </p:nvGraphicFramePr>
        <p:xfrm>
          <a:off x="899592" y="2132856"/>
          <a:ext cx="7344816" cy="388843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Вероятность события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Средняя частота события 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1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Данный вид атаки отсутствует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0,1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Реже, чем раз в год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0,2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Около 1 раза в год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0,3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Около 1 раза в месяц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0,4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Около 1 раза в неделю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Georgia" panose="02040502050405020303" pitchFamily="18" charset="0"/>
                        </a:rPr>
                        <a:t>0,5</a:t>
                      </a:r>
                      <a:endParaRPr lang="ru-RU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eorgia" panose="02040502050405020303" pitchFamily="18" charset="0"/>
                        </a:rPr>
                        <a:t>Практически ежедневно</a:t>
                      </a:r>
                      <a:endParaRPr lang="ru-RU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03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7123" y="404664"/>
            <a:ext cx="7989752" cy="1083329"/>
          </a:xfrm>
        </p:spPr>
        <p:txBody>
          <a:bodyPr>
            <a:normAutofit/>
          </a:bodyPr>
          <a:lstStyle/>
          <a:p>
            <a:r>
              <a:rPr lang="ru-RU" sz="3200" dirty="0"/>
              <a:t>Оценка рисков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38146"/>
              </p:ext>
            </p:extLst>
          </p:nvPr>
        </p:nvGraphicFramePr>
        <p:xfrm>
          <a:off x="577123" y="2060850"/>
          <a:ext cx="7989751" cy="388842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35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eorgia" panose="02040502050405020303" pitchFamily="18" charset="0"/>
                        </a:rPr>
                        <a:t>Атака </a:t>
                      </a:r>
                      <a:endParaRPr lang="ru-RU" sz="12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Ущерб 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Вероятность 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Риск 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Кражи, взломы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3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0,1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0,3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Отказ и неисправность техники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0,3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0,6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Спам (переполнение почтового</a:t>
                      </a: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  </a:t>
                      </a: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ящика) 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0,4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0,4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Отключение электропитания на длительное время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0,2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0,2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DDOS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0,3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0,6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Атаки типа </a:t>
                      </a: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man-in-the-midle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4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0,3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1</a:t>
                      </a: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,</a:t>
                      </a: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6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Потеря данных в результате несанкционированного доступа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3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0,2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0,6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Заражение информационной системы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4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0,2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0,8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eorgia" panose="02040502050405020303" pitchFamily="18" charset="0"/>
                        </a:rPr>
                        <a:t>Парольные атаки</a:t>
                      </a:r>
                      <a:endParaRPr lang="ru-RU" sz="12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4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Georgia" panose="02040502050405020303" pitchFamily="18" charset="0"/>
                        </a:rPr>
                        <a:t>0,2</a:t>
                      </a:r>
                      <a:endParaRPr lang="ru-RU" sz="12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eorgia" panose="02040502050405020303" pitchFamily="18" charset="0"/>
                        </a:rPr>
                        <a:t>0,8</a:t>
                      </a:r>
                      <a:endParaRPr lang="ru-RU" sz="12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28398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270</TotalTime>
  <Words>599</Words>
  <Application>Microsoft Office PowerPoint</Application>
  <PresentationFormat>Экран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Corbel</vt:lpstr>
      <vt:lpstr>Georgia</vt:lpstr>
      <vt:lpstr>Gill Sans MT</vt:lpstr>
      <vt:lpstr>Wingdings 2</vt:lpstr>
      <vt:lpstr>Дивиденд</vt:lpstr>
      <vt:lpstr>Политика информационной безопасности БАНКА</vt:lpstr>
      <vt:lpstr>Цели и задачи политики информационной безопасности</vt:lpstr>
      <vt:lpstr>Цели и задачи политики информационной безопасности</vt:lpstr>
      <vt:lpstr>Структура Банка</vt:lpstr>
      <vt:lpstr>Основные угрозы</vt:lpstr>
      <vt:lpstr>Основные риски:</vt:lpstr>
      <vt:lpstr>Численная шкала для оценки ущерба</vt:lpstr>
      <vt:lpstr>Вероятностно-временная шкала реализации несанкционированного доступа к информационным ресурсам.</vt:lpstr>
      <vt:lpstr>Оценка рисков</vt:lpstr>
      <vt:lpstr>Разработка мер защиты</vt:lpstr>
      <vt:lpstr>Разработка мер защиты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Политика информационной безопасности издательства</dc:title>
  <dc:creator>user</dc:creator>
  <cp:lastModifiedBy>Лагуновский Михаил</cp:lastModifiedBy>
  <cp:revision>52</cp:revision>
  <dcterms:created xsi:type="dcterms:W3CDTF">2020-02-13T08:03:07Z</dcterms:created>
  <dcterms:modified xsi:type="dcterms:W3CDTF">2023-02-27T03:58:19Z</dcterms:modified>
</cp:coreProperties>
</file>