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1"/>
  </p:sldMasterIdLst>
  <p:notesMasterIdLst>
    <p:notesMasterId r:id="rId13"/>
  </p:notesMasterIdLst>
  <p:handoutMasterIdLst>
    <p:handoutMasterId r:id="rId14"/>
  </p:handoutMasterIdLst>
  <p:sldIdLst>
    <p:sldId id="314" r:id="rId2"/>
    <p:sldId id="324" r:id="rId3"/>
    <p:sldId id="315" r:id="rId4"/>
    <p:sldId id="316" r:id="rId5"/>
    <p:sldId id="317" r:id="rId6"/>
    <p:sldId id="318" r:id="rId7"/>
    <p:sldId id="319" r:id="rId8"/>
    <p:sldId id="320" r:id="rId9"/>
    <p:sldId id="321" r:id="rId10"/>
    <p:sldId id="322" r:id="rId11"/>
    <p:sldId id="323"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579A"/>
    <a:srgbClr val="C760A7"/>
    <a:srgbClr val="8C4474"/>
    <a:srgbClr val="622F52"/>
    <a:srgbClr val="000000"/>
    <a:srgbClr val="01BA0E"/>
    <a:srgbClr val="616D72"/>
    <a:srgbClr val="0ABDA0"/>
    <a:srgbClr val="0BD2B0"/>
    <a:srgbClr val="7409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571" autoAdjust="0"/>
  </p:normalViewPr>
  <p:slideViewPr>
    <p:cSldViewPr snapToGrid="0" snapToObjects="1" showGuides="1">
      <p:cViewPr>
        <p:scale>
          <a:sx n="80" d="100"/>
          <a:sy n="80" d="100"/>
        </p:scale>
        <p:origin x="-2514" y="-1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96752A-77A5-754E-A4E0-61F0E2E0BDB6}" type="datetime1">
              <a:rPr lang="en-US" smtClean="0"/>
              <a:pPr/>
              <a:t>4/14/2015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86348B-66A5-514D-BFC0-867EEB25F5DB}" type="slidenum">
              <a:rPr lang="en-US" smtClean="0"/>
              <a:pPr/>
              <a:t>‹#›</a:t>
            </a:fld>
            <a:endParaRPr lang="en-US"/>
          </a:p>
        </p:txBody>
      </p:sp>
    </p:spTree>
    <p:extLst>
      <p:ext uri="{BB962C8B-B14F-4D97-AF65-F5344CB8AC3E}">
        <p14:creationId xmlns:p14="http://schemas.microsoft.com/office/powerpoint/2010/main" val="33009696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15A71E-7D1C-484C-A1BA-378E8DD694B9}" type="datetime1">
              <a:rPr lang="en-US" smtClean="0"/>
              <a:pPr/>
              <a:t>4/14/2015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0AAE23-9571-6441-BE70-0501D641A0D1}" type="slidenum">
              <a:rPr lang="en-US" smtClean="0"/>
              <a:pPr/>
              <a:t>‹#›</a:t>
            </a:fld>
            <a:endParaRPr lang="en-US"/>
          </a:p>
        </p:txBody>
      </p:sp>
    </p:spTree>
    <p:extLst>
      <p:ext uri="{BB962C8B-B14F-4D97-AF65-F5344CB8AC3E}">
        <p14:creationId xmlns:p14="http://schemas.microsoft.com/office/powerpoint/2010/main" val="247375922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0AAE23-9571-6441-BE70-0501D641A0D1}" type="slidenum">
              <a:rPr lang="en-US" smtClean="0"/>
              <a:pPr/>
              <a:t>1</a:t>
            </a:fld>
            <a:endParaRPr lang="en-US"/>
          </a:p>
        </p:txBody>
      </p:sp>
    </p:spTree>
    <p:extLst>
      <p:ext uri="{BB962C8B-B14F-4D97-AF65-F5344CB8AC3E}">
        <p14:creationId xmlns:p14="http://schemas.microsoft.com/office/powerpoint/2010/main" val="177101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lvl="0"/>
            <a:r>
              <a:rPr lang="en-US" dirty="0" smtClean="0">
                <a:effectLst/>
              </a:rPr>
              <a:t>Closing the gaps takes a comprehensive, system-wide approach. All of the following are</a:t>
            </a:r>
            <a:r>
              <a:rPr lang="en-US" baseline="0" dirty="0" smtClean="0">
                <a:effectLst/>
              </a:rPr>
              <a:t> essential elements -- and all must be included to improve care and save lives</a:t>
            </a:r>
            <a:r>
              <a:rPr lang="en-US" dirty="0" smtClean="0">
                <a:effectLst/>
              </a:rPr>
              <a:t>:</a:t>
            </a:r>
            <a:r>
              <a:rPr lang="en-US" baseline="0" dirty="0" smtClean="0">
                <a:effectLst/>
              </a:rPr>
              <a:t> </a:t>
            </a:r>
          </a:p>
          <a:p>
            <a:pPr lvl="0"/>
            <a:endParaRPr lang="en-US" sz="1200" dirty="0" smtClean="0"/>
          </a:p>
          <a:p>
            <a:pPr marL="171450" lvl="0" indent="-171450">
              <a:buFont typeface="Arial" panose="020B0604020202020204" pitchFamily="34" charset="0"/>
              <a:buChar char="•"/>
            </a:pPr>
            <a:r>
              <a:rPr lang="en-US" sz="1200" dirty="0" smtClean="0"/>
              <a:t>We must have a leadership-driven, safety-oriented culture that includes suicide attempt and loss survivors in leadership and planning roles.</a:t>
            </a:r>
          </a:p>
          <a:p>
            <a:pPr marL="171450" lvl="0" indent="-171450">
              <a:buFont typeface="Arial" panose="020B0604020202020204" pitchFamily="34" charset="0"/>
              <a:buChar char="•"/>
            </a:pPr>
            <a:endParaRPr lang="en-US" sz="1200" dirty="0" smtClean="0"/>
          </a:p>
          <a:p>
            <a:pPr marL="171450" lvl="0" indent="-171450">
              <a:buFont typeface="Arial" panose="020B0604020202020204" pitchFamily="34" charset="0"/>
              <a:buChar char="•"/>
            </a:pPr>
            <a:r>
              <a:rPr lang="en-US" sz="1200" dirty="0" smtClean="0"/>
              <a:t>We must have a competent, confident, and caring workforce, where suicide care is not relegated to just the clinical staff,</a:t>
            </a:r>
            <a:r>
              <a:rPr lang="en-US" sz="1200" baseline="0" dirty="0" smtClean="0"/>
              <a:t> but rather everyone in the organization sees suicide care as part of their core responsibility and mission.</a:t>
            </a:r>
          </a:p>
          <a:p>
            <a:pPr marL="171450" lvl="0" indent="-171450">
              <a:buFont typeface="Arial" panose="020B0604020202020204" pitchFamily="34" charset="0"/>
              <a:buChar char="•"/>
            </a:pPr>
            <a:endParaRPr lang="en-US" sz="1200" dirty="0" smtClean="0"/>
          </a:p>
          <a:p>
            <a:pPr marL="171450" lvl="0" indent="-171450">
              <a:buFont typeface="Arial" panose="020B0604020202020204" pitchFamily="34" charset="0"/>
              <a:buChar char="•"/>
            </a:pPr>
            <a:r>
              <a:rPr lang="en-US" sz="1200" dirty="0" smtClean="0"/>
              <a:t>We must use standardized,</a:t>
            </a:r>
            <a:r>
              <a:rPr lang="en-US" sz="1200" baseline="0" dirty="0" smtClean="0"/>
              <a:t> evidence-based tools to i</a:t>
            </a:r>
            <a:r>
              <a:rPr lang="en-US" sz="1200" dirty="0" smtClean="0"/>
              <a:t>dentify and assess suicide risk among people receiving care.  And ask about suicide</a:t>
            </a:r>
            <a:r>
              <a:rPr lang="en-US" sz="1200" baseline="0" dirty="0" smtClean="0"/>
              <a:t> at every visit for those at risk.</a:t>
            </a:r>
          </a:p>
          <a:p>
            <a:pPr marL="171450" lvl="0" indent="-171450">
              <a:buFont typeface="Arial" panose="020B0604020202020204" pitchFamily="34" charset="0"/>
              <a:buChar char="•"/>
            </a:pPr>
            <a:endParaRPr lang="en-US" sz="120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Every person at risk for suicide should have a suicide care management plan. Care should include collaborative safety planning and restriction of lethal means when patients have known risk for suicide. We must engage the person at risk, explain the importance of treatment, and follow-up immediately when someone at risk misses an appointment</a:t>
            </a:r>
            <a:r>
              <a:rPr lang="en-US" sz="1200" baseline="0" dirty="0" smtClean="0"/>
              <a:t>.  Leaving a message or sending an email is simply not enough to engage and protect those at risk.</a:t>
            </a:r>
            <a:endParaRPr lang="en-US" sz="120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smtClean="0"/>
          </a:p>
          <a:p>
            <a:pPr marL="171450" lvl="0" indent="-171450">
              <a:buFont typeface="Arial" panose="020B0604020202020204" pitchFamily="34" charset="0"/>
              <a:buChar char="•"/>
            </a:pPr>
            <a:r>
              <a:rPr lang="en-US" sz="1200" dirty="0" smtClean="0"/>
              <a:t>We must use effective, evidence-based treatments that directly target suicidality.</a:t>
            </a:r>
            <a:r>
              <a:rPr lang="en-US" baseline="0" dirty="0" smtClean="0"/>
              <a:t> Short-term actions to keep people safe like hospitalization are not a substitute for ongoing concern or for the need for better treatment from outpatient providers because generally the problem does not disappear at discharge.</a:t>
            </a:r>
          </a:p>
          <a:p>
            <a:pPr marL="171450" lvl="0"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sz="1200" dirty="0" smtClean="0"/>
              <a:t>We must provide continuous contact and support for those at risk, especially after discharge</a:t>
            </a:r>
            <a:r>
              <a:rPr lang="en-US" sz="1200" baseline="0" dirty="0" smtClean="0"/>
              <a:t> from </a:t>
            </a:r>
            <a:r>
              <a:rPr lang="en-US" sz="1200" dirty="0" smtClean="0"/>
              <a:t>acute care settings.  There needs to be </a:t>
            </a:r>
            <a:r>
              <a:rPr lang="en-US" baseline="0" dirty="0" smtClean="0"/>
              <a:t>ongoing communication from health care staff during times of transition. Brief supportive contacts such as phone calls, texts, and home visits are some of the most proven and powerful suicide prevention interventions. </a:t>
            </a:r>
          </a:p>
          <a:p>
            <a:pPr marL="171450" lvl="0"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sz="1200" dirty="0" smtClean="0"/>
              <a:t>Finally,</a:t>
            </a:r>
            <a:r>
              <a:rPr lang="en-US" sz="1200" baseline="0" dirty="0" smtClean="0"/>
              <a:t> we should track our efforts in these dimensions and use</a:t>
            </a:r>
            <a:r>
              <a:rPr lang="en-US" sz="1200" dirty="0" smtClean="0"/>
              <a:t> data to continuously</a:t>
            </a:r>
            <a:r>
              <a:rPr lang="en-US" sz="1200" baseline="0" dirty="0" smtClean="0"/>
              <a:t> improve our approach.  </a:t>
            </a:r>
            <a:r>
              <a:rPr lang="en-US" dirty="0" smtClean="0"/>
              <a:t>For an organization to truly establish meaningful change and comprehensive suicide care, policies, training</a:t>
            </a:r>
            <a:r>
              <a:rPr lang="en-US" baseline="0" dirty="0" smtClean="0"/>
              <a:t> and guidelines need to be in place to support these dimensions with staff dedicated to this mission. </a:t>
            </a:r>
          </a:p>
          <a:p>
            <a:pPr marL="171450" lvl="0" indent="-171450">
              <a:buFont typeface="Arial" panose="020B0604020202020204" pitchFamily="34" charset="0"/>
              <a:buChar char="•"/>
            </a:pPr>
            <a:endParaRPr lang="en-US" baseline="0" dirty="0" smtClean="0"/>
          </a:p>
          <a:p>
            <a:pPr marL="0" lvl="0" indent="0">
              <a:buFont typeface="Arial" panose="020B0604020202020204" pitchFamily="34" charset="0"/>
              <a:buNone/>
            </a:pPr>
            <a:r>
              <a:rPr lang="en-US" baseline="0" dirty="0" smtClean="0"/>
              <a:t>The comprehensive Zero Suicide approach fills the known gaps in healthcare that allow people to die. </a:t>
            </a:r>
            <a:endParaRPr lang="en-US" dirty="0" smtClean="0"/>
          </a:p>
          <a:p>
            <a:endParaRPr lang="en-US" baseline="0" dirty="0" smtClean="0"/>
          </a:p>
        </p:txBody>
      </p:sp>
      <p:sp>
        <p:nvSpPr>
          <p:cNvPr id="4" name="Slide Number Placeholder 3"/>
          <p:cNvSpPr>
            <a:spLocks noGrp="1"/>
          </p:cNvSpPr>
          <p:nvPr>
            <p:ph type="sldNum" sz="quarter" idx="10"/>
          </p:nvPr>
        </p:nvSpPr>
        <p:spPr>
          <a:xfrm>
            <a:off x="3884613" y="8685214"/>
            <a:ext cx="2971800" cy="457200"/>
          </a:xfrm>
          <a:prstGeom prst="rect">
            <a:avLst/>
          </a:prstGeom>
        </p:spPr>
        <p:txBody>
          <a:bodyPr/>
          <a:lstStyle/>
          <a:p>
            <a:fld id="{6D3BC640-A7B6-46D7-8693-FD78FAAEC10A}" type="slidenum">
              <a:rPr lang="en-US" smtClean="0">
                <a:solidFill>
                  <a:prstClr val="black"/>
                </a:solidFill>
              </a:rPr>
              <a:pPr/>
              <a:t>10</a:t>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Healthcare is not optimally providing care for those at risk for suicide. However, h</a:t>
            </a:r>
            <a:r>
              <a:rPr lang="en-US" baseline="0" dirty="0" smtClean="0"/>
              <a:t>ealth care settings are ideally positioned to prevent suicides. Many tools of suicide prevention in health care have been developed and tested within the last 10 years but are not generally used.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Zero Suicide makes these tools available, in one place, on its website, </a:t>
            </a:r>
            <a:r>
              <a:rPr lang="en-US" u="sng" baseline="0" dirty="0" smtClean="0"/>
              <a:t>zerosuicide.com</a:t>
            </a:r>
            <a:r>
              <a:rPr lang="en-US" baseline="0" dirty="0" smtClean="0"/>
              <a:t>, supported by the Suicide Prevention Resource Center.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Ordinary health and behavioral health organizations have successfully implemented all the elements of Zero suicide proving the approach is feasible and practical. Patient safety and suicide care has to be a priority for this organization and we should strive for nothing less than zero suicides for those who come to us for help. Thank you.</a:t>
            </a:r>
            <a:endParaRPr lang="en-US" dirty="0"/>
          </a:p>
        </p:txBody>
      </p:sp>
      <p:sp>
        <p:nvSpPr>
          <p:cNvPr id="4" name="Slide Number Placeholder 3"/>
          <p:cNvSpPr>
            <a:spLocks noGrp="1"/>
          </p:cNvSpPr>
          <p:nvPr>
            <p:ph type="sldNum" sz="quarter" idx="10"/>
          </p:nvPr>
        </p:nvSpPr>
        <p:spPr/>
        <p:txBody>
          <a:bodyPr/>
          <a:lstStyle/>
          <a:p>
            <a:fld id="{D9DB60B4-DEEF-4C3D-8339-9DDBD1CBD15F}" type="slidenum">
              <a:rPr lang="en-US" smtClean="0"/>
              <a:t>11</a:t>
            </a:fld>
            <a:endParaRPr lang="en-US"/>
          </a:p>
        </p:txBody>
      </p:sp>
    </p:spTree>
    <p:extLst>
      <p:ext uri="{BB962C8B-B14F-4D97-AF65-F5344CB8AC3E}">
        <p14:creationId xmlns:p14="http://schemas.microsoft.com/office/powerpoint/2010/main" val="3513376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 add your</a:t>
            </a:r>
            <a:r>
              <a:rPr lang="en-US" baseline="0" dirty="0" smtClean="0"/>
              <a:t> name, title, organization, contact information, and presentation date. </a:t>
            </a:r>
            <a:endParaRPr lang="en-US" dirty="0"/>
          </a:p>
        </p:txBody>
      </p:sp>
      <p:sp>
        <p:nvSpPr>
          <p:cNvPr id="4" name="Slide Number Placeholder 3"/>
          <p:cNvSpPr>
            <a:spLocks noGrp="1"/>
          </p:cNvSpPr>
          <p:nvPr>
            <p:ph type="sldNum" sz="quarter" idx="10"/>
          </p:nvPr>
        </p:nvSpPr>
        <p:spPr/>
        <p:txBody>
          <a:bodyPr/>
          <a:lstStyle/>
          <a:p>
            <a:fld id="{A20AAE23-9571-6441-BE70-0501D641A0D1}" type="slidenum">
              <a:rPr lang="en-US" smtClean="0"/>
              <a:pPr/>
              <a:t>2</a:t>
            </a:fld>
            <a:endParaRPr lang="en-US"/>
          </a:p>
        </p:txBody>
      </p:sp>
    </p:spTree>
    <p:extLst>
      <p:ext uri="{BB962C8B-B14F-4D97-AF65-F5344CB8AC3E}">
        <p14:creationId xmlns:p14="http://schemas.microsoft.com/office/powerpoint/2010/main" val="2514262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t>People at risk for suicide are being seen in health care settings.  But often no one asks or intervenes.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Comprehensive approaches to suicide care are needed in healthcare</a:t>
            </a:r>
            <a:r>
              <a:rPr lang="en-US" baseline="0" dirty="0" smtClean="0"/>
              <a:t> because many people who are actually receiving health care are dying from suicide. In the month before their death by suicide, about half saw a general practitioner. And 30% saw a mental health professional.  Many were seen in emergency departments shortly before their deaths as well.  Health care professionals often fail to ask about suicide risk either because they were never trained to, don’t know how to recognize suicide warning signs or risk factors, don’t know what to do if someone is at risk for suicide, or believe erroneously that the person at risk would just tell them if they were feeling this way.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If we could improve suicide identification and care in primary care settings, where most people receive their care, or in emergency departments, where most people go when they are feeling suicidal, we would have the potential to save lives. </a:t>
            </a:r>
            <a:endParaRPr lang="en-US" dirty="0"/>
          </a:p>
        </p:txBody>
      </p:sp>
      <p:sp>
        <p:nvSpPr>
          <p:cNvPr id="4" name="Slide Number Placeholder 3"/>
          <p:cNvSpPr>
            <a:spLocks noGrp="1"/>
          </p:cNvSpPr>
          <p:nvPr>
            <p:ph type="sldNum" sz="quarter" idx="10"/>
          </p:nvPr>
        </p:nvSpPr>
        <p:spPr/>
        <p:txBody>
          <a:bodyPr/>
          <a:lstStyle/>
          <a:p>
            <a:fld id="{A20AAE23-9571-6441-BE70-0501D641A0D1}" type="slidenum">
              <a:rPr lang="en-US" smtClean="0"/>
              <a:pPr/>
              <a:t>3</a:t>
            </a:fld>
            <a:endParaRPr lang="en-US"/>
          </a:p>
        </p:txBody>
      </p:sp>
    </p:spTree>
    <p:extLst>
      <p:ext uri="{BB962C8B-B14F-4D97-AF65-F5344CB8AC3E}">
        <p14:creationId xmlns:p14="http://schemas.microsoft.com/office/powerpoint/2010/main" val="1702113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 Mike Hogan </a:t>
            </a:r>
            <a:r>
              <a:rPr lang="en-US" sz="1200" kern="1200" dirty="0" smtClean="0">
                <a:solidFill>
                  <a:schemeClr val="tx1"/>
                </a:solidFill>
                <a:effectLst/>
                <a:latin typeface="+mn-lt"/>
                <a:ea typeface="+mn-ea"/>
                <a:cs typeface="+mn-cs"/>
              </a:rPr>
              <a:t>served as Commissioner/Director of three state mental health agencies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Connecticut, Ohio, and New York</a:t>
            </a:r>
            <a:r>
              <a:rPr lang="en-US" baseline="0" dirty="0" smtClean="0"/>
              <a:t> . He </a:t>
            </a:r>
            <a:r>
              <a:rPr lang="en-US" sz="1200" kern="1200" dirty="0" smtClean="0">
                <a:solidFill>
                  <a:schemeClr val="tx1"/>
                </a:solidFill>
                <a:effectLst/>
                <a:latin typeface="+mn-lt"/>
                <a:ea typeface="+mn-ea"/>
                <a:cs typeface="+mn-cs"/>
              </a:rPr>
              <a:t>serves as an advisor and consultant to behavioral health and health programs and systems and is the </a:t>
            </a:r>
            <a:r>
              <a:rPr lang="en-US" baseline="0" dirty="0" smtClean="0"/>
              <a:t>co-lead for the National Action Alliance for Suicide Prevention Zero Suicide Advisory Group.</a:t>
            </a:r>
            <a:endParaRPr lang="en-US" dirty="0"/>
          </a:p>
        </p:txBody>
      </p:sp>
      <p:sp>
        <p:nvSpPr>
          <p:cNvPr id="4" name="Slide Number Placeholder 3"/>
          <p:cNvSpPr>
            <a:spLocks noGrp="1"/>
          </p:cNvSpPr>
          <p:nvPr>
            <p:ph type="sldNum" sz="quarter" idx="10"/>
          </p:nvPr>
        </p:nvSpPr>
        <p:spPr/>
        <p:txBody>
          <a:bodyPr/>
          <a:lstStyle/>
          <a:p>
            <a:fld id="{A20AAE23-9571-6441-BE70-0501D641A0D1}" type="slidenum">
              <a:rPr lang="en-US" smtClean="0"/>
              <a:pPr/>
              <a:t>4</a:t>
            </a:fld>
            <a:endParaRPr lang="en-US"/>
          </a:p>
        </p:txBody>
      </p:sp>
    </p:spTree>
    <p:extLst>
      <p:ext uri="{BB962C8B-B14F-4D97-AF65-F5344CB8AC3E}">
        <p14:creationId xmlns:p14="http://schemas.microsoft.com/office/powerpoint/2010/main" val="2951632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 responsibility for suicide identification and treatment tends to be placed on the mental health system. Other health care providers and family members concerned</a:t>
            </a:r>
            <a:r>
              <a:rPr lang="en-US" sz="1200" baseline="0" dirty="0" smtClean="0"/>
              <a:t> about loved ones, refer those at risk for suicide to behavioral health providers believing that they will get effective </a:t>
            </a:r>
            <a:r>
              <a:rPr lang="en-US" sz="1200" dirty="0" smtClean="0"/>
              <a:t>care. Yet, many mental health care providers have never been trained explicitly in caring for people at risk for suicide, even though they may be licensed clinicians.  The suicide prevention and care field has grown tremendously in the</a:t>
            </a:r>
            <a:r>
              <a:rPr lang="en-US" sz="1200" baseline="0" dirty="0" smtClean="0"/>
              <a:t> last five to ten years. </a:t>
            </a:r>
            <a:r>
              <a:rPr lang="en-US" sz="1200" dirty="0" smtClean="0"/>
              <a:t>Evidence-based clinical assessment and treatment tools exist now and the use of these approaches</a:t>
            </a:r>
            <a:r>
              <a:rPr lang="en-US" sz="1200" baseline="0" dirty="0" smtClean="0"/>
              <a:t> </a:t>
            </a:r>
            <a:r>
              <a:rPr lang="en-US" sz="1200" dirty="0" smtClean="0"/>
              <a:t>should be expected, if not mandated, by people struggling with suicide, their families, and by the clinicians treating them.</a:t>
            </a:r>
          </a:p>
          <a:p>
            <a:endParaRPr lang="en-US" sz="1200" dirty="0" smtClean="0"/>
          </a:p>
        </p:txBody>
      </p:sp>
      <p:sp>
        <p:nvSpPr>
          <p:cNvPr id="4" name="Slide Number Placeholder 3"/>
          <p:cNvSpPr>
            <a:spLocks noGrp="1"/>
          </p:cNvSpPr>
          <p:nvPr>
            <p:ph type="sldNum" sz="quarter" idx="10"/>
          </p:nvPr>
        </p:nvSpPr>
        <p:spPr/>
        <p:txBody>
          <a:bodyPr/>
          <a:lstStyle/>
          <a:p>
            <a:fld id="{A20AAE23-9571-6441-BE70-0501D641A0D1}" type="slidenum">
              <a:rPr lang="en-US" smtClean="0"/>
              <a:pPr/>
              <a:t>5</a:t>
            </a:fld>
            <a:endParaRPr lang="en-US"/>
          </a:p>
        </p:txBody>
      </p:sp>
    </p:spTree>
    <p:extLst>
      <p:ext uri="{BB962C8B-B14F-4D97-AF65-F5344CB8AC3E}">
        <p14:creationId xmlns:p14="http://schemas.microsoft.com/office/powerpoint/2010/main" val="3667928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 Richard McKeon is the </a:t>
            </a:r>
            <a:r>
              <a:rPr lang="en-US" dirty="0" smtClean="0">
                <a:effectLst/>
              </a:rPr>
              <a:t>Chief of the Suicide Prevention Branch at SAMHSA, the Substance Abuse and Mental Health Services Administration.</a:t>
            </a:r>
            <a:endParaRPr lang="en-US" dirty="0"/>
          </a:p>
        </p:txBody>
      </p:sp>
      <p:sp>
        <p:nvSpPr>
          <p:cNvPr id="4" name="Slide Number Placeholder 3"/>
          <p:cNvSpPr>
            <a:spLocks noGrp="1"/>
          </p:cNvSpPr>
          <p:nvPr>
            <p:ph type="sldNum" sz="quarter" idx="10"/>
          </p:nvPr>
        </p:nvSpPr>
        <p:spPr/>
        <p:txBody>
          <a:bodyPr/>
          <a:lstStyle/>
          <a:p>
            <a:fld id="{A20AAE23-9571-6441-BE70-0501D641A0D1}" type="slidenum">
              <a:rPr lang="en-US" smtClean="0"/>
              <a:pPr/>
              <a:t>6</a:t>
            </a:fld>
            <a:endParaRPr lang="en-US"/>
          </a:p>
        </p:txBody>
      </p:sp>
    </p:spTree>
    <p:extLst>
      <p:ext uri="{BB962C8B-B14F-4D97-AF65-F5344CB8AC3E}">
        <p14:creationId xmlns:p14="http://schemas.microsoft.com/office/powerpoint/2010/main" val="1026423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Suicide deaths for people under care are preventable. The Zero Suicide approach aims to improve care and outcomes for individuals at risk of suicide in health care systems.  The bold goal of zero suicides among persons receiving care is an aspirational challenge that health systems should accept. Attempting to reduce suicides for patients in care to zero may seem scary or even impossible, but what other number should we strive for?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Several health care systems who have implemented this comprehensive suicide care approach have already seen significant reductions in suicide among their patient populations --  with rates of suicide being reduced by as much as 70% -80% for those in their care.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The Zero Suicide initiative is a priority of the National Action Alliance for Suicide Prevention.  It emphasizes the need to transform health care for those at risk for suicide through a focus on safety and error reduction as well as through the use of best practices in suicide </a:t>
            </a:r>
            <a:r>
              <a:rPr lang="en-US" sz="1200" b="0" i="0" u="none" strike="noStrike" kern="1200" baseline="0" smtClean="0">
                <a:solidFill>
                  <a:schemeClr val="tx1"/>
                </a:solidFill>
                <a:latin typeface="+mn-lt"/>
                <a:ea typeface="+mn-ea"/>
                <a:cs typeface="+mn-cs"/>
              </a:rPr>
              <a:t>care </a:t>
            </a:r>
            <a:r>
              <a:rPr lang="en-US" sz="1200" b="0" i="0" u="none" strike="noStrike" kern="1200" baseline="0" smtClean="0">
                <a:solidFill>
                  <a:schemeClr val="tx1"/>
                </a:solidFill>
                <a:latin typeface="+mn-lt"/>
                <a:ea typeface="+mn-ea"/>
                <a:cs typeface="+mn-cs"/>
              </a:rPr>
              <a:t>by </a:t>
            </a:r>
            <a:r>
              <a:rPr lang="en-US" sz="1200" b="0" i="0" u="none" strike="noStrike" kern="1200" baseline="0" dirty="0" smtClean="0">
                <a:solidFill>
                  <a:schemeClr val="tx1"/>
                </a:solidFill>
                <a:latin typeface="+mn-lt"/>
                <a:ea typeface="+mn-ea"/>
                <a:cs typeface="+mn-cs"/>
              </a:rPr>
              <a:t>health systems and providers.  </a:t>
            </a:r>
            <a:endParaRPr lang="en-US" baseline="0" dirty="0" smtClean="0"/>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81DCB6-99DE-4071-9551-4A6DE16DCFE0}" type="slidenum">
              <a:rPr lang="en-US" smtClean="0"/>
              <a:t>7</a:t>
            </a:fld>
            <a:endParaRPr lang="en-US"/>
          </a:p>
        </p:txBody>
      </p:sp>
    </p:spTree>
    <p:extLst>
      <p:ext uri="{BB962C8B-B14F-4D97-AF65-F5344CB8AC3E}">
        <p14:creationId xmlns:p14="http://schemas.microsoft.com/office/powerpoint/2010/main" val="828686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Thomas </a:t>
            </a:r>
            <a:r>
              <a:rPr lang="en-US" dirty="0" err="1" smtClean="0"/>
              <a:t>Priselac</a:t>
            </a:r>
            <a:r>
              <a:rPr lang="en-US" dirty="0" smtClean="0"/>
              <a:t> is the President</a:t>
            </a:r>
            <a:r>
              <a:rPr lang="en-US" baseline="0" dirty="0" smtClean="0"/>
              <a:t> and CEO of Cedars-Sinai Medical Center in CA.</a:t>
            </a:r>
            <a:endParaRPr lang="en-US" dirty="0"/>
          </a:p>
        </p:txBody>
      </p:sp>
      <p:sp>
        <p:nvSpPr>
          <p:cNvPr id="4" name="Slide Number Placeholder 3"/>
          <p:cNvSpPr>
            <a:spLocks noGrp="1"/>
          </p:cNvSpPr>
          <p:nvPr>
            <p:ph type="sldNum" sz="quarter" idx="10"/>
          </p:nvPr>
        </p:nvSpPr>
        <p:spPr/>
        <p:txBody>
          <a:bodyPr/>
          <a:lstStyle/>
          <a:p>
            <a:fld id="{A20AAE23-9571-6441-BE70-0501D641A0D1}" type="slidenum">
              <a:rPr lang="en-US" smtClean="0"/>
              <a:pPr/>
              <a:t>8</a:t>
            </a:fld>
            <a:endParaRPr lang="en-US"/>
          </a:p>
        </p:txBody>
      </p:sp>
    </p:spTree>
    <p:extLst>
      <p:ext uri="{BB962C8B-B14F-4D97-AF65-F5344CB8AC3E}">
        <p14:creationId xmlns:p14="http://schemas.microsoft.com/office/powerpoint/2010/main" val="662851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Zero Suicide framework represents</a:t>
            </a:r>
            <a:r>
              <a:rPr lang="en-US" baseline="0" dirty="0" smtClean="0"/>
              <a:t> the opportunity to use </a:t>
            </a:r>
            <a:r>
              <a:rPr lang="en-US" dirty="0" smtClean="0"/>
              <a:t>better, evidence-based approaches to suicide</a:t>
            </a:r>
            <a:r>
              <a:rPr lang="en-US" baseline="0" dirty="0" smtClean="0"/>
              <a:t> care that are available and effective and that will stop people at risk for suicide from falling in the cracks in the system. </a:t>
            </a:r>
            <a:endParaRPr lang="en-US" dirty="0"/>
          </a:p>
        </p:txBody>
      </p:sp>
      <p:sp>
        <p:nvSpPr>
          <p:cNvPr id="4" name="Slide Number Placeholder 3"/>
          <p:cNvSpPr>
            <a:spLocks noGrp="1"/>
          </p:cNvSpPr>
          <p:nvPr>
            <p:ph type="sldNum" sz="quarter" idx="10"/>
          </p:nvPr>
        </p:nvSpPr>
        <p:spPr/>
        <p:txBody>
          <a:bodyPr/>
          <a:lstStyle/>
          <a:p>
            <a:fld id="{A20AAE23-9571-6441-BE70-0501D641A0D1}" type="slidenum">
              <a:rPr lang="en-US" smtClean="0"/>
              <a:pPr/>
              <a:t>9</a:t>
            </a:fld>
            <a:endParaRPr lang="en-US"/>
          </a:p>
        </p:txBody>
      </p:sp>
    </p:spTree>
    <p:extLst>
      <p:ext uri="{BB962C8B-B14F-4D97-AF65-F5344CB8AC3E}">
        <p14:creationId xmlns:p14="http://schemas.microsoft.com/office/powerpoint/2010/main" val="32728988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11" name="Rectangle 10"/>
          <p:cNvSpPr/>
          <p:nvPr userDrawn="1"/>
        </p:nvSpPr>
        <p:spPr>
          <a:xfrm>
            <a:off x="0" y="1496212"/>
            <a:ext cx="9144000" cy="5361788"/>
          </a:xfrm>
          <a:prstGeom prst="rect">
            <a:avLst/>
          </a:prstGeom>
          <a:solidFill>
            <a:schemeClr val="tx2">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userDrawn="1"/>
        </p:nvSpPr>
        <p:spPr>
          <a:xfrm>
            <a:off x="0" y="0"/>
            <a:ext cx="9144000" cy="149621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7"/>
          <p:cNvSpPr>
            <a:spLocks noGrp="1"/>
          </p:cNvSpPr>
          <p:nvPr userDrawn="1">
            <p:ph type="ctrTitle"/>
          </p:nvPr>
        </p:nvSpPr>
        <p:spPr>
          <a:xfrm>
            <a:off x="604542" y="1507191"/>
            <a:ext cx="7954503" cy="1828800"/>
          </a:xfrm>
          <a:prstGeom prst="rect">
            <a:avLst/>
          </a:prstGeom>
        </p:spPr>
        <p:txBody>
          <a:bodyPr lIns="0" tIns="0" rIns="0" bIns="0" anchor="b"/>
          <a:lstStyle>
            <a:lvl1pPr>
              <a:defRPr cap="all" baseline="0">
                <a:solidFill>
                  <a:schemeClr val="bg1"/>
                </a:solidFill>
              </a:defRPr>
            </a:lvl1pPr>
          </a:lstStyle>
          <a:p>
            <a:r>
              <a:rPr kumimoji="0" lang="en-US" smtClean="0"/>
              <a:t>Click to edit Master title style</a:t>
            </a:r>
            <a:endParaRPr kumimoji="0" lang="en-US" dirty="0"/>
          </a:p>
        </p:txBody>
      </p:sp>
      <p:sp>
        <p:nvSpPr>
          <p:cNvPr id="9" name="Subtitle 8"/>
          <p:cNvSpPr>
            <a:spLocks noGrp="1"/>
          </p:cNvSpPr>
          <p:nvPr userDrawn="1">
            <p:ph type="subTitle" idx="1"/>
          </p:nvPr>
        </p:nvSpPr>
        <p:spPr>
          <a:xfrm>
            <a:off x="604542" y="3353347"/>
            <a:ext cx="7954503" cy="685800"/>
          </a:xfrm>
          <a:prstGeom prst="rect">
            <a:avLst/>
          </a:prstGeom>
        </p:spPr>
        <p:txBody>
          <a:bodyPr lIns="0" tIns="0" rIns="0" bIns="0" anchor="ctr">
            <a:normAutofit/>
          </a:bodyPr>
          <a:lstStyle>
            <a:lvl1pPr marL="0" indent="0" algn="l">
              <a:buNone/>
              <a:defRPr sz="2600">
                <a:solidFill>
                  <a:schemeClr val="bg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pic>
        <p:nvPicPr>
          <p:cNvPr id="13" name="Picture 12"/>
          <p:cNvPicPr>
            <a:picLocks noChangeAspect="1"/>
          </p:cNvPicPr>
          <p:nvPr userDrawn="1"/>
        </p:nvPicPr>
        <p:blipFill>
          <a:blip r:embed="rId2"/>
          <a:stretch>
            <a:fillRect/>
          </a:stretch>
        </p:blipFill>
        <p:spPr>
          <a:xfrm>
            <a:off x="604542" y="399490"/>
            <a:ext cx="3680460" cy="69723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612775" y="1681344"/>
            <a:ext cx="8153400" cy="399904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590550" y="1280160"/>
            <a:ext cx="8553450" cy="228600"/>
          </a:xfrm>
          <a:prstGeom prst="rect">
            <a:avLst/>
          </a:prstGeom>
          <a:solidFill>
            <a:srgbClr val="8C4474"/>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userDrawn="1"/>
        </p:nvSpPr>
        <p:spPr>
          <a:xfrm>
            <a:off x="0" y="6028924"/>
            <a:ext cx="9144000" cy="27432"/>
          </a:xfrm>
          <a:prstGeom prst="rect">
            <a:avLst/>
          </a:prstGeom>
          <a:solidFill>
            <a:srgbClr val="8C4474"/>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solidFill>
                <a:schemeClr val="accent4"/>
              </a:solidFill>
            </a:endParaRPr>
          </a:p>
        </p:txBody>
      </p:sp>
      <p:sp>
        <p:nvSpPr>
          <p:cNvPr id="8" name="Title Placeholder 21"/>
          <p:cNvSpPr>
            <a:spLocks noGrp="1"/>
          </p:cNvSpPr>
          <p:nvPr>
            <p:ph type="title"/>
          </p:nvPr>
        </p:nvSpPr>
        <p:spPr>
          <a:xfrm>
            <a:off x="609600" y="241300"/>
            <a:ext cx="8153400" cy="825500"/>
          </a:xfrm>
          <a:prstGeom prst="rect">
            <a:avLst/>
          </a:prstGeom>
        </p:spPr>
        <p:txBody>
          <a:bodyPr vert="horz" anchor="ctr">
            <a:noAutofit/>
          </a:bodyPr>
          <a:lstStyle/>
          <a:p>
            <a:r>
              <a:rPr kumimoji="0" lang="en-US" smtClean="0"/>
              <a:t>Click to edit Master title style</a:t>
            </a:r>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flipV="1">
            <a:off x="0" y="5613400"/>
            <a:ext cx="9144000" cy="546100"/>
          </a:xfrm>
          <a:prstGeom prst="rect">
            <a:avLst/>
          </a:prstGeom>
          <a:solidFill>
            <a:srgbClr val="A341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3308350" y="863600"/>
            <a:ext cx="2527300" cy="2527300"/>
            <a:chOff x="2921000" y="2743200"/>
            <a:chExt cx="2527300" cy="2527300"/>
          </a:xfrm>
        </p:grpSpPr>
        <p:sp>
          <p:nvSpPr>
            <p:cNvPr id="10" name="Oval 9"/>
            <p:cNvSpPr/>
            <p:nvPr userDrawn="1"/>
          </p:nvSpPr>
          <p:spPr>
            <a:xfrm>
              <a:off x="2921000" y="2743200"/>
              <a:ext cx="2527300" cy="2527300"/>
            </a:xfrm>
            <a:prstGeom prst="ellipse">
              <a:avLst/>
            </a:prstGeom>
            <a:noFill/>
            <a:ln w="213233">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own Arrow 10"/>
            <p:cNvSpPr/>
            <p:nvPr userDrawn="1"/>
          </p:nvSpPr>
          <p:spPr>
            <a:xfrm>
              <a:off x="3492500" y="3276600"/>
              <a:ext cx="1384300" cy="1562100"/>
            </a:xfrm>
            <a:prstGeom prst="downArrow">
              <a:avLst/>
            </a:prstGeom>
            <a:solidFill>
              <a:schemeClr val="bg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0" y="3810000"/>
            <a:ext cx="9144000" cy="1200329"/>
          </a:xfrm>
          <a:prstGeom prst="rect">
            <a:avLst/>
          </a:prstGeom>
          <a:noFill/>
        </p:spPr>
        <p:txBody>
          <a:bodyPr wrap="square" rtlCol="0">
            <a:spAutoFit/>
          </a:bodyPr>
          <a:lstStyle/>
          <a:p>
            <a:pPr algn="ctr"/>
            <a:r>
              <a:rPr lang="en-US" sz="7200" spc="300" dirty="0" smtClean="0">
                <a:solidFill>
                  <a:schemeClr val="bg1"/>
                </a:solidFill>
              </a:rPr>
              <a:t>LEAD</a:t>
            </a:r>
            <a:endParaRPr lang="en-US" sz="7200" spc="300" dirty="0">
              <a:solidFill>
                <a:schemeClr val="bg1"/>
              </a:solidFill>
            </a:endParaRPr>
          </a:p>
        </p:txBody>
      </p:sp>
      <p:sp>
        <p:nvSpPr>
          <p:cNvPr id="14" name="TextBox 13"/>
          <p:cNvSpPr txBox="1"/>
          <p:nvPr userDrawn="1"/>
        </p:nvSpPr>
        <p:spPr>
          <a:xfrm>
            <a:off x="0" y="5702300"/>
            <a:ext cx="9144000" cy="369332"/>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LEAD</a:t>
            </a:r>
            <a:r>
              <a:rPr lang="en-US" baseline="0" dirty="0" smtClean="0">
                <a:solidFill>
                  <a:srgbClr val="A34137"/>
                </a:solidFill>
              </a:rPr>
              <a:t>     </a:t>
            </a:r>
            <a:r>
              <a:rPr lang="en-US" dirty="0" smtClean="0">
                <a:solidFill>
                  <a:schemeClr val="accent2">
                    <a:lumMod val="60000"/>
                    <a:lumOff val="40000"/>
                  </a:schemeClr>
                </a:solidFill>
              </a:rPr>
              <a:t>TRAIN     IDENTIFY     ENGAGE     TREAT     TRANSITION     IMPROVE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userDrawn="1"/>
        </p:nvSpPr>
        <p:spPr>
          <a:xfrm flipV="1">
            <a:off x="0" y="5613400"/>
            <a:ext cx="9144000" cy="546100"/>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userDrawn="1"/>
        </p:nvGrpSpPr>
        <p:grpSpPr>
          <a:xfrm>
            <a:off x="3308350" y="863600"/>
            <a:ext cx="2527300" cy="2527300"/>
            <a:chOff x="2921000" y="2743200"/>
            <a:chExt cx="2527300" cy="2527300"/>
          </a:xfrm>
        </p:grpSpPr>
        <p:sp>
          <p:nvSpPr>
            <p:cNvPr id="9" name="Oval 8"/>
            <p:cNvSpPr/>
            <p:nvPr userDrawn="1"/>
          </p:nvSpPr>
          <p:spPr>
            <a:xfrm>
              <a:off x="2921000" y="2743200"/>
              <a:ext cx="2527300" cy="2527300"/>
            </a:xfrm>
            <a:prstGeom prst="ellipse">
              <a:avLst/>
            </a:prstGeom>
            <a:noFill/>
            <a:ln w="213233">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Down Arrow 9"/>
            <p:cNvSpPr/>
            <p:nvPr userDrawn="1"/>
          </p:nvSpPr>
          <p:spPr>
            <a:xfrm>
              <a:off x="3492500" y="3276600"/>
              <a:ext cx="1384300" cy="1562100"/>
            </a:xfrm>
            <a:prstGeom prst="downArrow">
              <a:avLst/>
            </a:prstGeom>
            <a:solidFill>
              <a:schemeClr val="bg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TextBox 10"/>
          <p:cNvSpPr txBox="1"/>
          <p:nvPr userDrawn="1"/>
        </p:nvSpPr>
        <p:spPr>
          <a:xfrm>
            <a:off x="0" y="3810000"/>
            <a:ext cx="9144000" cy="1200329"/>
          </a:xfrm>
          <a:prstGeom prst="rect">
            <a:avLst/>
          </a:prstGeom>
          <a:noFill/>
        </p:spPr>
        <p:txBody>
          <a:bodyPr wrap="square" rtlCol="0">
            <a:spAutoFit/>
          </a:bodyPr>
          <a:lstStyle/>
          <a:p>
            <a:pPr algn="ctr"/>
            <a:r>
              <a:rPr lang="en-US" sz="7200" spc="300" dirty="0" smtClean="0">
                <a:solidFill>
                  <a:schemeClr val="bg1"/>
                </a:solidFill>
              </a:rPr>
              <a:t>TRAIN</a:t>
            </a:r>
            <a:endParaRPr lang="en-US" sz="7200" spc="300" dirty="0">
              <a:solidFill>
                <a:schemeClr val="bg1"/>
              </a:solidFill>
            </a:endParaRPr>
          </a:p>
        </p:txBody>
      </p:sp>
      <p:sp>
        <p:nvSpPr>
          <p:cNvPr id="12" name="TextBox 11"/>
          <p:cNvSpPr txBox="1"/>
          <p:nvPr userDrawn="1"/>
        </p:nvSpPr>
        <p:spPr>
          <a:xfrm>
            <a:off x="0" y="5702300"/>
            <a:ext cx="9144000" cy="369332"/>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solidFill>
                  <a:srgbClr val="0893A7"/>
                </a:solidFill>
              </a:rPr>
              <a:t>LEAD</a:t>
            </a:r>
            <a:r>
              <a:rPr lang="en-US" baseline="0" dirty="0" smtClean="0">
                <a:solidFill>
                  <a:srgbClr val="0893A7"/>
                </a:solidFill>
              </a:rPr>
              <a:t>     </a:t>
            </a:r>
            <a:r>
              <a:rPr lang="en-US" dirty="0" smtClean="0">
                <a:solidFill>
                  <a:schemeClr val="bg1"/>
                </a:solidFill>
              </a:rPr>
              <a:t>TRAIN </a:t>
            </a:r>
            <a:r>
              <a:rPr lang="en-US" dirty="0" smtClean="0">
                <a:solidFill>
                  <a:srgbClr val="0893A7"/>
                </a:solidFill>
              </a:rPr>
              <a:t>    IDENTIFY     ENGAGE     TREAT     TRANSITION     IMPROVE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userDrawn="1"/>
        </p:nvSpPr>
        <p:spPr>
          <a:xfrm flipV="1">
            <a:off x="0" y="5613400"/>
            <a:ext cx="9144000" cy="546100"/>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userDrawn="1"/>
        </p:nvGrpSpPr>
        <p:grpSpPr>
          <a:xfrm>
            <a:off x="3308350" y="863600"/>
            <a:ext cx="2527300" cy="2527300"/>
            <a:chOff x="2921000" y="2743200"/>
            <a:chExt cx="2527300" cy="2527300"/>
          </a:xfrm>
        </p:grpSpPr>
        <p:sp>
          <p:nvSpPr>
            <p:cNvPr id="9" name="Oval 8"/>
            <p:cNvSpPr/>
            <p:nvPr userDrawn="1"/>
          </p:nvSpPr>
          <p:spPr>
            <a:xfrm>
              <a:off x="2921000" y="2743200"/>
              <a:ext cx="2527300" cy="2527300"/>
            </a:xfrm>
            <a:prstGeom prst="ellipse">
              <a:avLst/>
            </a:prstGeom>
            <a:noFill/>
            <a:ln w="213233">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Down Arrow 9"/>
            <p:cNvSpPr/>
            <p:nvPr userDrawn="1"/>
          </p:nvSpPr>
          <p:spPr>
            <a:xfrm>
              <a:off x="3492500" y="3276600"/>
              <a:ext cx="1384300" cy="1562100"/>
            </a:xfrm>
            <a:prstGeom prst="downArrow">
              <a:avLst/>
            </a:prstGeom>
            <a:solidFill>
              <a:schemeClr val="bg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TextBox 10"/>
          <p:cNvSpPr txBox="1"/>
          <p:nvPr userDrawn="1"/>
        </p:nvSpPr>
        <p:spPr>
          <a:xfrm>
            <a:off x="0" y="3810000"/>
            <a:ext cx="9144000" cy="1200329"/>
          </a:xfrm>
          <a:prstGeom prst="rect">
            <a:avLst/>
          </a:prstGeom>
          <a:noFill/>
        </p:spPr>
        <p:txBody>
          <a:bodyPr wrap="square" rtlCol="0">
            <a:spAutoFit/>
          </a:bodyPr>
          <a:lstStyle/>
          <a:p>
            <a:pPr algn="ctr"/>
            <a:r>
              <a:rPr lang="en-US" sz="7200" spc="300" dirty="0" smtClean="0">
                <a:solidFill>
                  <a:schemeClr val="bg1"/>
                </a:solidFill>
              </a:rPr>
              <a:t>IDENTIFY</a:t>
            </a:r>
            <a:endParaRPr lang="en-US" sz="7200" spc="300" dirty="0">
              <a:solidFill>
                <a:schemeClr val="bg1"/>
              </a:solidFill>
            </a:endParaRPr>
          </a:p>
        </p:txBody>
      </p:sp>
      <p:sp>
        <p:nvSpPr>
          <p:cNvPr id="12" name="TextBox 11"/>
          <p:cNvSpPr txBox="1"/>
          <p:nvPr userDrawn="1"/>
        </p:nvSpPr>
        <p:spPr>
          <a:xfrm>
            <a:off x="0" y="5702300"/>
            <a:ext cx="9144000" cy="369332"/>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solidFill>
                  <a:schemeClr val="accent4">
                    <a:lumMod val="40000"/>
                    <a:lumOff val="60000"/>
                  </a:schemeClr>
                </a:solidFill>
              </a:rPr>
              <a:t>LEAD</a:t>
            </a:r>
            <a:r>
              <a:rPr lang="en-US" baseline="0" dirty="0" smtClean="0">
                <a:solidFill>
                  <a:schemeClr val="accent4">
                    <a:lumMod val="40000"/>
                    <a:lumOff val="60000"/>
                  </a:schemeClr>
                </a:solidFill>
              </a:rPr>
              <a:t>     </a:t>
            </a:r>
            <a:r>
              <a:rPr lang="en-US" dirty="0" smtClean="0">
                <a:solidFill>
                  <a:schemeClr val="accent4">
                    <a:lumMod val="40000"/>
                    <a:lumOff val="60000"/>
                  </a:schemeClr>
                </a:solidFill>
              </a:rPr>
              <a:t>TRAIN     </a:t>
            </a:r>
            <a:r>
              <a:rPr lang="en-US" dirty="0" smtClean="0">
                <a:solidFill>
                  <a:schemeClr val="bg1"/>
                </a:solidFill>
              </a:rPr>
              <a:t>IDENTIFY</a:t>
            </a:r>
            <a:r>
              <a:rPr lang="en-US" dirty="0" smtClean="0">
                <a:solidFill>
                  <a:schemeClr val="accent4">
                    <a:lumMod val="40000"/>
                    <a:lumOff val="60000"/>
                  </a:schemeClr>
                </a:solidFill>
              </a:rPr>
              <a:t>     ENGAGE     TREAT     TRANSITION     IMPROVE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userDrawn="1"/>
        </p:nvSpPr>
        <p:spPr>
          <a:xfrm flipV="1">
            <a:off x="0" y="5613400"/>
            <a:ext cx="9144000" cy="546100"/>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userDrawn="1"/>
        </p:nvGrpSpPr>
        <p:grpSpPr>
          <a:xfrm>
            <a:off x="3308350" y="863600"/>
            <a:ext cx="2527300" cy="2527300"/>
            <a:chOff x="2921000" y="2743200"/>
            <a:chExt cx="2527300" cy="2527300"/>
          </a:xfrm>
        </p:grpSpPr>
        <p:sp>
          <p:nvSpPr>
            <p:cNvPr id="9" name="Oval 8"/>
            <p:cNvSpPr/>
            <p:nvPr userDrawn="1"/>
          </p:nvSpPr>
          <p:spPr>
            <a:xfrm>
              <a:off x="2921000" y="2743200"/>
              <a:ext cx="2527300" cy="2527300"/>
            </a:xfrm>
            <a:prstGeom prst="ellipse">
              <a:avLst/>
            </a:prstGeom>
            <a:noFill/>
            <a:ln w="213233">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Down Arrow 9"/>
            <p:cNvSpPr/>
            <p:nvPr userDrawn="1"/>
          </p:nvSpPr>
          <p:spPr>
            <a:xfrm>
              <a:off x="3492500" y="3276600"/>
              <a:ext cx="1384300" cy="1562100"/>
            </a:xfrm>
            <a:prstGeom prst="downArrow">
              <a:avLst/>
            </a:prstGeom>
            <a:solidFill>
              <a:schemeClr val="bg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TextBox 10"/>
          <p:cNvSpPr txBox="1"/>
          <p:nvPr userDrawn="1"/>
        </p:nvSpPr>
        <p:spPr>
          <a:xfrm>
            <a:off x="0" y="3810000"/>
            <a:ext cx="9144000" cy="1200329"/>
          </a:xfrm>
          <a:prstGeom prst="rect">
            <a:avLst/>
          </a:prstGeom>
          <a:noFill/>
        </p:spPr>
        <p:txBody>
          <a:bodyPr wrap="square" rtlCol="0">
            <a:spAutoFit/>
          </a:bodyPr>
          <a:lstStyle/>
          <a:p>
            <a:pPr algn="ctr"/>
            <a:r>
              <a:rPr lang="en-US" sz="7200" spc="300" dirty="0" smtClean="0">
                <a:solidFill>
                  <a:schemeClr val="bg1"/>
                </a:solidFill>
              </a:rPr>
              <a:t>ENGAGE</a:t>
            </a:r>
            <a:endParaRPr lang="en-US" sz="7200" spc="300" dirty="0">
              <a:solidFill>
                <a:schemeClr val="bg1"/>
              </a:solidFill>
            </a:endParaRPr>
          </a:p>
        </p:txBody>
      </p:sp>
      <p:sp>
        <p:nvSpPr>
          <p:cNvPr id="12" name="TextBox 11"/>
          <p:cNvSpPr txBox="1"/>
          <p:nvPr userDrawn="1"/>
        </p:nvSpPr>
        <p:spPr>
          <a:xfrm>
            <a:off x="0" y="5702300"/>
            <a:ext cx="9144000" cy="369332"/>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solidFill>
                  <a:schemeClr val="accent3">
                    <a:lumMod val="60000"/>
                    <a:lumOff val="40000"/>
                  </a:schemeClr>
                </a:solidFill>
              </a:rPr>
              <a:t>LEAD</a:t>
            </a:r>
            <a:r>
              <a:rPr lang="en-US" baseline="0" dirty="0" smtClean="0">
                <a:solidFill>
                  <a:schemeClr val="accent3">
                    <a:lumMod val="60000"/>
                    <a:lumOff val="40000"/>
                  </a:schemeClr>
                </a:solidFill>
              </a:rPr>
              <a:t>     </a:t>
            </a:r>
            <a:r>
              <a:rPr lang="en-US" dirty="0" smtClean="0">
                <a:solidFill>
                  <a:schemeClr val="accent3">
                    <a:lumMod val="60000"/>
                    <a:lumOff val="40000"/>
                  </a:schemeClr>
                </a:solidFill>
              </a:rPr>
              <a:t>TRAIN     IDENTIFY     </a:t>
            </a:r>
            <a:r>
              <a:rPr lang="en-US" dirty="0" smtClean="0">
                <a:solidFill>
                  <a:schemeClr val="bg1"/>
                </a:solidFill>
              </a:rPr>
              <a:t>ENGAGE</a:t>
            </a:r>
            <a:r>
              <a:rPr lang="en-US" dirty="0" smtClean="0">
                <a:solidFill>
                  <a:schemeClr val="accent3">
                    <a:lumMod val="60000"/>
                    <a:lumOff val="40000"/>
                  </a:schemeClr>
                </a:solidFill>
              </a:rPr>
              <a:t>     TREAT     TRANSITION     IMPROVE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userDrawn="1"/>
        </p:nvSpPr>
        <p:spPr>
          <a:xfrm flipV="1">
            <a:off x="0" y="5613400"/>
            <a:ext cx="9144000" cy="546100"/>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userDrawn="1"/>
        </p:nvGrpSpPr>
        <p:grpSpPr>
          <a:xfrm>
            <a:off x="3308350" y="863600"/>
            <a:ext cx="2527300" cy="2527300"/>
            <a:chOff x="2921000" y="2743200"/>
            <a:chExt cx="2527300" cy="2527300"/>
          </a:xfrm>
        </p:grpSpPr>
        <p:sp>
          <p:nvSpPr>
            <p:cNvPr id="9" name="Oval 8"/>
            <p:cNvSpPr/>
            <p:nvPr userDrawn="1"/>
          </p:nvSpPr>
          <p:spPr>
            <a:xfrm>
              <a:off x="2921000" y="2743200"/>
              <a:ext cx="2527300" cy="2527300"/>
            </a:xfrm>
            <a:prstGeom prst="ellipse">
              <a:avLst/>
            </a:prstGeom>
            <a:noFill/>
            <a:ln w="213233">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Down Arrow 9"/>
            <p:cNvSpPr/>
            <p:nvPr userDrawn="1"/>
          </p:nvSpPr>
          <p:spPr>
            <a:xfrm>
              <a:off x="3492500" y="3276600"/>
              <a:ext cx="1384300" cy="1562100"/>
            </a:xfrm>
            <a:prstGeom prst="downArrow">
              <a:avLst/>
            </a:prstGeom>
            <a:solidFill>
              <a:schemeClr val="bg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TextBox 10"/>
          <p:cNvSpPr txBox="1"/>
          <p:nvPr userDrawn="1"/>
        </p:nvSpPr>
        <p:spPr>
          <a:xfrm>
            <a:off x="0" y="3810000"/>
            <a:ext cx="9144000" cy="1200329"/>
          </a:xfrm>
          <a:prstGeom prst="rect">
            <a:avLst/>
          </a:prstGeom>
          <a:noFill/>
        </p:spPr>
        <p:txBody>
          <a:bodyPr wrap="square" rtlCol="0">
            <a:spAutoFit/>
          </a:bodyPr>
          <a:lstStyle/>
          <a:p>
            <a:pPr algn="ctr"/>
            <a:r>
              <a:rPr lang="en-US" sz="7200" spc="300" dirty="0" smtClean="0">
                <a:solidFill>
                  <a:schemeClr val="bg1"/>
                </a:solidFill>
              </a:rPr>
              <a:t>TREAT</a:t>
            </a:r>
            <a:endParaRPr lang="en-US" sz="7200" spc="300" dirty="0">
              <a:solidFill>
                <a:schemeClr val="bg1"/>
              </a:solidFill>
            </a:endParaRPr>
          </a:p>
        </p:txBody>
      </p:sp>
      <p:sp>
        <p:nvSpPr>
          <p:cNvPr id="12" name="TextBox 11"/>
          <p:cNvSpPr txBox="1"/>
          <p:nvPr userDrawn="1"/>
        </p:nvSpPr>
        <p:spPr>
          <a:xfrm>
            <a:off x="0" y="5702300"/>
            <a:ext cx="9144000" cy="369332"/>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solidFill>
                  <a:srgbClr val="0ABDA0"/>
                </a:solidFill>
              </a:rPr>
              <a:t>LEAD</a:t>
            </a:r>
            <a:r>
              <a:rPr lang="en-US" baseline="0" dirty="0" smtClean="0">
                <a:solidFill>
                  <a:srgbClr val="0ABDA0"/>
                </a:solidFill>
              </a:rPr>
              <a:t>     </a:t>
            </a:r>
            <a:r>
              <a:rPr lang="en-US" dirty="0" smtClean="0">
                <a:solidFill>
                  <a:srgbClr val="0ABDA0"/>
                </a:solidFill>
              </a:rPr>
              <a:t>TRAIN     IDENTIFY     ENGAGE     </a:t>
            </a:r>
            <a:r>
              <a:rPr lang="en-US" dirty="0" smtClean="0">
                <a:solidFill>
                  <a:schemeClr val="bg1"/>
                </a:solidFill>
              </a:rPr>
              <a:t>TREAT</a:t>
            </a:r>
            <a:r>
              <a:rPr lang="en-US" dirty="0" smtClean="0">
                <a:solidFill>
                  <a:srgbClr val="0ABDA0"/>
                </a:solidFill>
              </a:rPr>
              <a:t>     TRANSITION     IMPROVE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10312400" y="2801050"/>
            <a:ext cx="9144000" cy="125264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userDrawn="1"/>
        </p:nvSpPr>
        <p:spPr>
          <a:xfrm flipV="1">
            <a:off x="0" y="5613400"/>
            <a:ext cx="9144000" cy="54610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userDrawn="1"/>
        </p:nvGrpSpPr>
        <p:grpSpPr>
          <a:xfrm>
            <a:off x="3308350" y="863600"/>
            <a:ext cx="2527300" cy="2527300"/>
            <a:chOff x="2921000" y="2743200"/>
            <a:chExt cx="2527300" cy="2527300"/>
          </a:xfrm>
        </p:grpSpPr>
        <p:sp>
          <p:nvSpPr>
            <p:cNvPr id="9" name="Oval 8"/>
            <p:cNvSpPr/>
            <p:nvPr userDrawn="1"/>
          </p:nvSpPr>
          <p:spPr>
            <a:xfrm>
              <a:off x="2921000" y="2743200"/>
              <a:ext cx="2527300" cy="2527300"/>
            </a:xfrm>
            <a:prstGeom prst="ellipse">
              <a:avLst/>
            </a:prstGeom>
            <a:noFill/>
            <a:ln w="213233">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Down Arrow 9"/>
            <p:cNvSpPr/>
            <p:nvPr userDrawn="1"/>
          </p:nvSpPr>
          <p:spPr>
            <a:xfrm>
              <a:off x="3492500" y="3276600"/>
              <a:ext cx="1384300" cy="1562100"/>
            </a:xfrm>
            <a:prstGeom prst="downArrow">
              <a:avLst/>
            </a:prstGeom>
            <a:solidFill>
              <a:schemeClr val="bg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TextBox 10"/>
          <p:cNvSpPr txBox="1"/>
          <p:nvPr userDrawn="1"/>
        </p:nvSpPr>
        <p:spPr>
          <a:xfrm>
            <a:off x="0" y="3810000"/>
            <a:ext cx="9144000" cy="1200329"/>
          </a:xfrm>
          <a:prstGeom prst="rect">
            <a:avLst/>
          </a:prstGeom>
          <a:noFill/>
        </p:spPr>
        <p:txBody>
          <a:bodyPr wrap="square" rtlCol="0">
            <a:spAutoFit/>
          </a:bodyPr>
          <a:lstStyle/>
          <a:p>
            <a:pPr algn="ctr"/>
            <a:r>
              <a:rPr lang="en-US" sz="7200" spc="300" dirty="0" smtClean="0">
                <a:solidFill>
                  <a:schemeClr val="bg1"/>
                </a:solidFill>
              </a:rPr>
              <a:t>TRANSITION</a:t>
            </a:r>
            <a:endParaRPr lang="en-US" sz="7200" spc="300" dirty="0">
              <a:solidFill>
                <a:schemeClr val="bg1"/>
              </a:solidFill>
            </a:endParaRPr>
          </a:p>
        </p:txBody>
      </p:sp>
      <p:sp>
        <p:nvSpPr>
          <p:cNvPr id="12" name="TextBox 11"/>
          <p:cNvSpPr txBox="1"/>
          <p:nvPr userDrawn="1"/>
        </p:nvSpPr>
        <p:spPr>
          <a:xfrm>
            <a:off x="0" y="5702300"/>
            <a:ext cx="9144000" cy="369332"/>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solidFill>
                  <a:schemeClr val="accent6">
                    <a:lumMod val="60000"/>
                    <a:lumOff val="40000"/>
                  </a:schemeClr>
                </a:solidFill>
              </a:rPr>
              <a:t>LEAD</a:t>
            </a:r>
            <a:r>
              <a:rPr lang="en-US" baseline="0" dirty="0" smtClean="0">
                <a:solidFill>
                  <a:schemeClr val="accent6">
                    <a:lumMod val="60000"/>
                    <a:lumOff val="40000"/>
                  </a:schemeClr>
                </a:solidFill>
              </a:rPr>
              <a:t>     </a:t>
            </a:r>
            <a:r>
              <a:rPr lang="en-US" dirty="0" smtClean="0">
                <a:solidFill>
                  <a:schemeClr val="accent6">
                    <a:lumMod val="60000"/>
                    <a:lumOff val="40000"/>
                  </a:schemeClr>
                </a:solidFill>
              </a:rPr>
              <a:t>TRAIN     IDENTIFY     ENGAGE     TREAT     </a:t>
            </a:r>
            <a:r>
              <a:rPr lang="en-US" dirty="0" smtClean="0">
                <a:solidFill>
                  <a:schemeClr val="bg1"/>
                </a:solidFill>
              </a:rPr>
              <a:t>TRANSITION</a:t>
            </a:r>
            <a:r>
              <a:rPr lang="en-US" dirty="0" smtClean="0">
                <a:solidFill>
                  <a:schemeClr val="accent6">
                    <a:lumMod val="60000"/>
                    <a:lumOff val="40000"/>
                  </a:schemeClr>
                </a:solidFill>
              </a:rPr>
              <a:t>     IMPROVE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241300"/>
            <a:ext cx="8153400" cy="825500"/>
          </a:xfrm>
          <a:prstGeom prst="rect">
            <a:avLst/>
          </a:prstGeom>
        </p:spPr>
        <p:txBody>
          <a:bodyPr/>
          <a:lstStyle/>
          <a:p>
            <a:r>
              <a:rPr lang="en-US" smtClean="0"/>
              <a:t>Click to edit Master title style</a:t>
            </a:r>
            <a:endParaRPr lang="en-US"/>
          </a:p>
        </p:txBody>
      </p:sp>
      <p:sp>
        <p:nvSpPr>
          <p:cNvPr id="3" name="Rectangle 2"/>
          <p:cNvSpPr/>
          <p:nvPr userDrawn="1"/>
        </p:nvSpPr>
        <p:spPr>
          <a:xfrm>
            <a:off x="0" y="0"/>
            <a:ext cx="9144000" cy="6858000"/>
          </a:xfrm>
          <a:prstGeom prst="rect">
            <a:avLst/>
          </a:prstGeom>
          <a:solidFill>
            <a:srgbClr val="8C44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flipV="1">
            <a:off x="0" y="5613400"/>
            <a:ext cx="9144000" cy="546100"/>
          </a:xfrm>
          <a:prstGeom prst="rect">
            <a:avLst/>
          </a:prstGeom>
          <a:solidFill>
            <a:srgbClr val="622F5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3308350" y="863600"/>
            <a:ext cx="2527300" cy="2527300"/>
            <a:chOff x="2921000" y="2743200"/>
            <a:chExt cx="2527300" cy="2527300"/>
          </a:xfrm>
        </p:grpSpPr>
        <p:sp>
          <p:nvSpPr>
            <p:cNvPr id="9" name="Oval 8"/>
            <p:cNvSpPr/>
            <p:nvPr userDrawn="1"/>
          </p:nvSpPr>
          <p:spPr>
            <a:xfrm>
              <a:off x="2921000" y="2743200"/>
              <a:ext cx="2527300" cy="2527300"/>
            </a:xfrm>
            <a:prstGeom prst="ellipse">
              <a:avLst/>
            </a:prstGeom>
            <a:noFill/>
            <a:ln w="213233">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Down Arrow 9"/>
            <p:cNvSpPr/>
            <p:nvPr userDrawn="1"/>
          </p:nvSpPr>
          <p:spPr>
            <a:xfrm>
              <a:off x="3492500" y="3276600"/>
              <a:ext cx="1384300" cy="1562100"/>
            </a:xfrm>
            <a:prstGeom prst="downArrow">
              <a:avLst/>
            </a:prstGeom>
            <a:solidFill>
              <a:schemeClr val="bg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TextBox 10"/>
          <p:cNvSpPr txBox="1"/>
          <p:nvPr userDrawn="1"/>
        </p:nvSpPr>
        <p:spPr>
          <a:xfrm>
            <a:off x="0" y="3810000"/>
            <a:ext cx="9144000" cy="1200329"/>
          </a:xfrm>
          <a:prstGeom prst="rect">
            <a:avLst/>
          </a:prstGeom>
          <a:noFill/>
        </p:spPr>
        <p:txBody>
          <a:bodyPr wrap="square" rtlCol="0">
            <a:spAutoFit/>
          </a:bodyPr>
          <a:lstStyle/>
          <a:p>
            <a:pPr algn="ctr"/>
            <a:r>
              <a:rPr lang="en-US" sz="7200" spc="300" dirty="0" smtClean="0">
                <a:solidFill>
                  <a:schemeClr val="bg1"/>
                </a:solidFill>
              </a:rPr>
              <a:t>IMPROVE</a:t>
            </a:r>
            <a:endParaRPr lang="en-US" sz="7200" spc="300" dirty="0">
              <a:solidFill>
                <a:schemeClr val="bg1"/>
              </a:solidFill>
            </a:endParaRPr>
          </a:p>
        </p:txBody>
      </p:sp>
      <p:sp>
        <p:nvSpPr>
          <p:cNvPr id="12" name="TextBox 11"/>
          <p:cNvSpPr txBox="1"/>
          <p:nvPr userDrawn="1"/>
        </p:nvSpPr>
        <p:spPr>
          <a:xfrm>
            <a:off x="0" y="5702300"/>
            <a:ext cx="9144000" cy="369332"/>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solidFill>
                  <a:srgbClr val="B7579A"/>
                </a:solidFill>
              </a:rPr>
              <a:t>LEAD</a:t>
            </a:r>
            <a:r>
              <a:rPr lang="en-US" baseline="0" dirty="0" smtClean="0">
                <a:solidFill>
                  <a:srgbClr val="B7579A"/>
                </a:solidFill>
              </a:rPr>
              <a:t>     </a:t>
            </a:r>
            <a:r>
              <a:rPr lang="en-US" dirty="0" smtClean="0">
                <a:solidFill>
                  <a:srgbClr val="B7579A"/>
                </a:solidFill>
              </a:rPr>
              <a:t>TRAIN     IDENTIFY     ENGAGE     TREAT     TRANSITION     </a:t>
            </a:r>
            <a:r>
              <a:rPr lang="en-US" dirty="0" smtClean="0">
                <a:solidFill>
                  <a:schemeClr val="bg1"/>
                </a:solidFill>
              </a:rPr>
              <a:t>IMPROVE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solidFill>
          <a:schemeClr val="tx1"/>
        </a:solidFill>
        <a:effectLst/>
      </p:bgPr>
    </p:bg>
    <p:spTree>
      <p:nvGrpSpPr>
        <p:cNvPr id="1" name=""/>
        <p:cNvGrpSpPr/>
        <p:nvPr/>
      </p:nvGrpSpPr>
      <p:grpSpPr>
        <a:xfrm>
          <a:off x="0" y="0"/>
          <a:ext cx="0" cy="0"/>
          <a:chOff x="0" y="0"/>
          <a:chExt cx="0" cy="0"/>
        </a:xfrm>
      </p:grpSpPr>
      <p:sp>
        <p:nvSpPr>
          <p:cNvPr id="11" name="Rectangle 10"/>
          <p:cNvSpPr/>
          <p:nvPr userDrawn="1"/>
        </p:nvSpPr>
        <p:spPr>
          <a:xfrm>
            <a:off x="0" y="1503120"/>
            <a:ext cx="9144000" cy="5361788"/>
          </a:xfrm>
          <a:prstGeom prst="rect">
            <a:avLst/>
          </a:prstGeom>
          <a:solidFill>
            <a:schemeClr val="tx2">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userDrawn="1"/>
        </p:nvSpPr>
        <p:spPr>
          <a:xfrm>
            <a:off x="0" y="0"/>
            <a:ext cx="9144000" cy="149621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stretch>
            <a:fillRect/>
          </a:stretch>
        </p:blipFill>
        <p:spPr>
          <a:xfrm>
            <a:off x="604542" y="399490"/>
            <a:ext cx="3680460" cy="697230"/>
          </a:xfrm>
          <a:prstGeom prst="rect">
            <a:avLst/>
          </a:prstGeom>
        </p:spPr>
      </p:pic>
      <p:sp>
        <p:nvSpPr>
          <p:cNvPr id="35" name="Rectangle 34"/>
          <p:cNvSpPr/>
          <p:nvPr userDrawn="1"/>
        </p:nvSpPr>
        <p:spPr>
          <a:xfrm>
            <a:off x="0" y="5745061"/>
            <a:ext cx="9144000" cy="1112939"/>
          </a:xfrm>
          <a:prstGeom prst="rect">
            <a:avLst/>
          </a:prstGeom>
          <a:solidFill>
            <a:schemeClr val="tx2">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3771901" y="1981200"/>
            <a:ext cx="5372100" cy="2946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7"/>
          <p:cNvSpPr>
            <a:spLocks noGrp="1"/>
          </p:cNvSpPr>
          <p:nvPr userDrawn="1">
            <p:ph type="ctrTitle"/>
          </p:nvPr>
        </p:nvSpPr>
        <p:spPr>
          <a:xfrm>
            <a:off x="4069102" y="2349500"/>
            <a:ext cx="4858998" cy="1288925"/>
          </a:xfrm>
          <a:prstGeom prst="rect">
            <a:avLst/>
          </a:prstGeom>
        </p:spPr>
        <p:txBody>
          <a:bodyPr lIns="0" tIns="0" rIns="0" bIns="0" anchor="t" anchorCtr="0"/>
          <a:lstStyle>
            <a:lvl1pPr>
              <a:defRPr cap="none" baseline="0">
                <a:solidFill>
                  <a:schemeClr val="tx1"/>
                </a:solidFill>
              </a:defRPr>
            </a:lvl1pPr>
          </a:lstStyle>
          <a:p>
            <a:r>
              <a:rPr kumimoji="0" lang="en-US" smtClean="0"/>
              <a:t>Click to edit Master title style</a:t>
            </a:r>
            <a:endParaRPr kumimoji="0" lang="en-US" dirty="0"/>
          </a:p>
        </p:txBody>
      </p:sp>
      <p:sp>
        <p:nvSpPr>
          <p:cNvPr id="9" name="Subtitle 8"/>
          <p:cNvSpPr>
            <a:spLocks noGrp="1"/>
          </p:cNvSpPr>
          <p:nvPr userDrawn="1">
            <p:ph type="subTitle" idx="1"/>
          </p:nvPr>
        </p:nvSpPr>
        <p:spPr>
          <a:xfrm>
            <a:off x="4069102" y="3901015"/>
            <a:ext cx="4858998" cy="839768"/>
          </a:xfrm>
          <a:prstGeom prst="rect">
            <a:avLst/>
          </a:prstGeom>
        </p:spPr>
        <p:txBody>
          <a:bodyPr lIns="0" tIns="0" rIns="0" bIns="0" anchor="ctr">
            <a:normAutofit/>
          </a:bodyPr>
          <a:lstStyle>
            <a:lvl1pPr marL="0" indent="0" algn="l">
              <a:buNone/>
              <a:defRPr sz="26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12" name="TextBox 11"/>
          <p:cNvSpPr txBox="1"/>
          <p:nvPr userDrawn="1"/>
        </p:nvSpPr>
        <p:spPr>
          <a:xfrm>
            <a:off x="3568700" y="6468341"/>
            <a:ext cx="5334000" cy="276999"/>
          </a:xfrm>
          <a:prstGeom prst="rect">
            <a:avLst/>
          </a:prstGeom>
          <a:noFill/>
        </p:spPr>
        <p:txBody>
          <a:bodyPr wrap="square" rtlCol="0">
            <a:spAutoFit/>
          </a:bodyPr>
          <a:lstStyle/>
          <a:p>
            <a:pPr algn="r"/>
            <a:r>
              <a:rPr lang="en-US" sz="1200" dirty="0" smtClean="0">
                <a:solidFill>
                  <a:schemeClr val="bg1"/>
                </a:solidFill>
              </a:rPr>
              <a:t>Education Development Center Inc. ©2015 All Rights Reserved.</a:t>
            </a:r>
            <a:endParaRPr lang="en-US" sz="1200" dirty="0">
              <a:solidFill>
                <a:schemeClr val="bg1"/>
              </a:solidFill>
            </a:endParaRPr>
          </a:p>
        </p:txBody>
      </p:sp>
      <p:grpSp>
        <p:nvGrpSpPr>
          <p:cNvPr id="15" name="Group 14"/>
          <p:cNvGrpSpPr/>
          <p:nvPr userDrawn="1"/>
        </p:nvGrpSpPr>
        <p:grpSpPr>
          <a:xfrm>
            <a:off x="502942" y="5905500"/>
            <a:ext cx="2779733" cy="901700"/>
            <a:chOff x="502942" y="5905500"/>
            <a:chExt cx="2779733" cy="901700"/>
          </a:xfrm>
        </p:grpSpPr>
        <p:pic>
          <p:nvPicPr>
            <p:cNvPr id="16" name="Picture 15"/>
            <p:cNvPicPr>
              <a:picLocks noChangeAspect="1"/>
            </p:cNvPicPr>
            <p:nvPr/>
          </p:nvPicPr>
          <p:blipFill>
            <a:blip r:embed="rId3"/>
            <a:stretch>
              <a:fillRect/>
            </a:stretch>
          </p:blipFill>
          <p:spPr>
            <a:xfrm>
              <a:off x="502942" y="5905500"/>
              <a:ext cx="1328821" cy="901700"/>
            </a:xfrm>
            <a:prstGeom prst="rect">
              <a:avLst/>
            </a:prstGeom>
          </p:spPr>
        </p:pic>
        <p:pic>
          <p:nvPicPr>
            <p:cNvPr id="17" name="Picture 16"/>
            <p:cNvPicPr>
              <a:picLocks noChangeAspect="1"/>
            </p:cNvPicPr>
            <p:nvPr/>
          </p:nvPicPr>
          <p:blipFill>
            <a:blip r:embed="rId4"/>
            <a:stretch>
              <a:fillRect/>
            </a:stretch>
          </p:blipFill>
          <p:spPr>
            <a:xfrm>
              <a:off x="2115211" y="6133298"/>
              <a:ext cx="1167464" cy="550512"/>
            </a:xfrm>
            <a:prstGeom prst="rect">
              <a:avLst/>
            </a:prstGeom>
          </p:spPr>
        </p:pic>
        <p:cxnSp>
          <p:nvCxnSpPr>
            <p:cNvPr id="18" name="Straight Connector 17"/>
            <p:cNvCxnSpPr/>
            <p:nvPr userDrawn="1"/>
          </p:nvCxnSpPr>
          <p:spPr>
            <a:xfrm rot="5400000">
              <a:off x="1363445" y="6294655"/>
              <a:ext cx="778310" cy="1588"/>
            </a:xfrm>
            <a:prstGeom prst="line">
              <a:avLst/>
            </a:prstGeom>
            <a:ln w="6350">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p:nvPicPr>
        <p:blipFill>
          <a:blip r:embed="rId5"/>
          <a:stretch>
            <a:fillRect/>
          </a:stretch>
        </p:blipFill>
        <p:spPr>
          <a:xfrm>
            <a:off x="0" y="1981200"/>
            <a:ext cx="3771900" cy="29464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612775" y="1681344"/>
            <a:ext cx="8153400" cy="3999042"/>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21"/>
          <p:cNvSpPr>
            <a:spLocks noGrp="1"/>
          </p:cNvSpPr>
          <p:nvPr>
            <p:ph type="title"/>
          </p:nvPr>
        </p:nvSpPr>
        <p:spPr>
          <a:xfrm>
            <a:off x="609600" y="241300"/>
            <a:ext cx="8153400" cy="825500"/>
          </a:xfrm>
          <a:prstGeom prst="rect">
            <a:avLst/>
          </a:prstGeom>
        </p:spPr>
        <p:txBody>
          <a:bodyPr vert="horz" anchor="ctr">
            <a:noAutofit/>
          </a:bodyPr>
          <a:lstStyle/>
          <a:p>
            <a:r>
              <a:rPr kumimoji="0" lang="en-US" dirty="0"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612775" y="1681344"/>
            <a:ext cx="8153400" cy="399904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0" y="6028924"/>
            <a:ext cx="9144000" cy="27432"/>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Placeholder 21"/>
          <p:cNvSpPr>
            <a:spLocks noGrp="1"/>
          </p:cNvSpPr>
          <p:nvPr>
            <p:ph type="title"/>
          </p:nvPr>
        </p:nvSpPr>
        <p:spPr>
          <a:xfrm>
            <a:off x="609600" y="241300"/>
            <a:ext cx="8153400" cy="825500"/>
          </a:xfrm>
          <a:prstGeom prst="rect">
            <a:avLst/>
          </a:prstGeom>
        </p:spPr>
        <p:txBody>
          <a:bodyPr vert="horz" anchor="ctr">
            <a:noAutofit/>
          </a:bodyPr>
          <a:lstStyle/>
          <a:p>
            <a:r>
              <a:rPr kumimoji="0" lang="en-US" smtClean="0"/>
              <a:t>Click to edit Master title style</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612775" y="1681344"/>
            <a:ext cx="8153400" cy="399904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590550" y="1280160"/>
            <a:ext cx="8553450" cy="2286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userDrawn="1"/>
        </p:nvSpPr>
        <p:spPr>
          <a:xfrm>
            <a:off x="0" y="6028924"/>
            <a:ext cx="9144000" cy="27432"/>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Placeholder 21"/>
          <p:cNvSpPr>
            <a:spLocks noGrp="1"/>
          </p:cNvSpPr>
          <p:nvPr>
            <p:ph type="title"/>
          </p:nvPr>
        </p:nvSpPr>
        <p:spPr>
          <a:xfrm>
            <a:off x="609600" y="241300"/>
            <a:ext cx="8153400" cy="825500"/>
          </a:xfrm>
          <a:prstGeom prst="rect">
            <a:avLst/>
          </a:prstGeom>
        </p:spPr>
        <p:txBody>
          <a:bodyPr vert="horz" anchor="ctr">
            <a:noAutofit/>
          </a:bodyPr>
          <a:lstStyle/>
          <a:p>
            <a:r>
              <a:rPr kumimoji="0" lang="en-US" smtClean="0"/>
              <a:t>Click to edit Master title style</a:t>
            </a:r>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612775" y="1681344"/>
            <a:ext cx="8153400" cy="399904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0" y="1183321"/>
            <a:ext cx="533400" cy="406269"/>
          </a:xfrm>
          <a:prstGeom prst="rect">
            <a:avLst/>
          </a:prstGeom>
        </p:spPr>
        <p:txBody>
          <a:bodyPr/>
          <a:lstStyle>
            <a:lvl1pPr>
              <a:defRPr>
                <a:solidFill>
                  <a:srgbClr val="FFFFFF"/>
                </a:solidFill>
              </a:defRPr>
            </a:lvl1pPr>
          </a:lstStyle>
          <a:p>
            <a:fld id="{5641936C-BDC9-5B42-9034-455B01CF3AC7}" type="slidenum">
              <a:rPr lang="en-US" smtClean="0"/>
              <a:pPr/>
              <a:t>‹#›</a:t>
            </a:fld>
            <a:endParaRPr lang="en-US"/>
          </a:p>
        </p:txBody>
      </p:sp>
      <p:sp>
        <p:nvSpPr>
          <p:cNvPr id="5" name="Rectangle 4"/>
          <p:cNvSpPr/>
          <p:nvPr userDrawn="1"/>
        </p:nvSpPr>
        <p:spPr>
          <a:xfrm>
            <a:off x="0" y="6028924"/>
            <a:ext cx="9144000" cy="27432"/>
          </a:xfrm>
          <a:prstGeom prst="rect">
            <a:avLst/>
          </a:prstGeom>
          <a:solidFill>
            <a:schemeClr val="accent3"/>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userDrawn="1"/>
        </p:nvSpPr>
        <p:spPr>
          <a:xfrm>
            <a:off x="590550" y="1280160"/>
            <a:ext cx="8553450" cy="228600"/>
          </a:xfrm>
          <a:prstGeom prst="rect">
            <a:avLst/>
          </a:prstGeom>
          <a:solidFill>
            <a:schemeClr val="accent3"/>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Placeholder 21"/>
          <p:cNvSpPr>
            <a:spLocks noGrp="1"/>
          </p:cNvSpPr>
          <p:nvPr>
            <p:ph type="title"/>
          </p:nvPr>
        </p:nvSpPr>
        <p:spPr>
          <a:xfrm>
            <a:off x="609600" y="241300"/>
            <a:ext cx="8153400" cy="825500"/>
          </a:xfrm>
          <a:prstGeom prst="rect">
            <a:avLst/>
          </a:prstGeom>
        </p:spPr>
        <p:txBody>
          <a:bodyPr vert="horz" anchor="ctr">
            <a:noAutofit/>
          </a:bodyPr>
          <a:lstStyle/>
          <a:p>
            <a:r>
              <a:rPr kumimoji="0" lang="en-US" smtClean="0"/>
              <a:t>Click to edit Master title style</a:t>
            </a:r>
            <a:endParaRPr kumimoji="0" lang="en-US" dirty="0"/>
          </a:p>
        </p:txBody>
      </p:sp>
      <p:sp>
        <p:nvSpPr>
          <p:cNvPr id="9" name="Footer Placeholder 5"/>
          <p:cNvSpPr>
            <a:spLocks noGrp="1"/>
          </p:cNvSpPr>
          <p:nvPr>
            <p:ph type="ftr" sz="quarter" idx="3"/>
          </p:nvPr>
        </p:nvSpPr>
        <p:spPr>
          <a:xfrm>
            <a:off x="3341917" y="6499086"/>
            <a:ext cx="5421083" cy="358913"/>
          </a:xfrm>
          <a:prstGeom prst="rect">
            <a:avLst/>
          </a:prstGeom>
        </p:spPr>
        <p:txBody>
          <a:bodyPr lIns="0" tIns="0" rIns="0" bIns="0"/>
          <a:lstStyle>
            <a:lvl1pPr algn="r">
              <a:defRPr sz="1400" cap="all" spc="20">
                <a:solidFill>
                  <a:schemeClr val="tx1"/>
                </a:solidFill>
              </a:defRPr>
            </a:lvl1pPr>
          </a:lstStyle>
          <a:p>
            <a:r>
              <a:rPr lang="en-US" smtClean="0"/>
              <a:t>Education Development Center, Inc. ©2015 All Rights Reserved. </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612775" y="1681344"/>
            <a:ext cx="8153400" cy="399904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0" y="1183321"/>
            <a:ext cx="533400" cy="406269"/>
          </a:xfrm>
          <a:prstGeom prst="rect">
            <a:avLst/>
          </a:prstGeom>
        </p:spPr>
        <p:txBody>
          <a:bodyPr/>
          <a:lstStyle>
            <a:lvl1pPr>
              <a:defRPr>
                <a:solidFill>
                  <a:srgbClr val="FFFFFF"/>
                </a:solidFill>
              </a:defRPr>
            </a:lvl1pPr>
          </a:lstStyle>
          <a:p>
            <a:fld id="{5641936C-BDC9-5B42-9034-455B01CF3AC7}" type="slidenum">
              <a:rPr lang="en-US" smtClean="0"/>
              <a:pPr/>
              <a:t>‹#›</a:t>
            </a:fld>
            <a:endParaRPr lang="en-US"/>
          </a:p>
        </p:txBody>
      </p:sp>
      <p:sp>
        <p:nvSpPr>
          <p:cNvPr id="5" name="Rectangle 4"/>
          <p:cNvSpPr/>
          <p:nvPr userDrawn="1"/>
        </p:nvSpPr>
        <p:spPr>
          <a:xfrm>
            <a:off x="590550" y="1280160"/>
            <a:ext cx="8553450" cy="228600"/>
          </a:xfrm>
          <a:prstGeom prst="rect">
            <a:avLst/>
          </a:prstGeom>
          <a:solidFill>
            <a:schemeClr val="accent4"/>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userDrawn="1"/>
        </p:nvSpPr>
        <p:spPr>
          <a:xfrm>
            <a:off x="0" y="6028924"/>
            <a:ext cx="9144000" cy="27432"/>
          </a:xfrm>
          <a:prstGeom prst="rect">
            <a:avLst/>
          </a:prstGeom>
          <a:solidFill>
            <a:schemeClr val="accent4"/>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solidFill>
                <a:schemeClr val="accent4"/>
              </a:solidFill>
            </a:endParaRPr>
          </a:p>
        </p:txBody>
      </p:sp>
      <p:sp>
        <p:nvSpPr>
          <p:cNvPr id="8" name="Title Placeholder 21"/>
          <p:cNvSpPr>
            <a:spLocks noGrp="1"/>
          </p:cNvSpPr>
          <p:nvPr>
            <p:ph type="title"/>
          </p:nvPr>
        </p:nvSpPr>
        <p:spPr>
          <a:xfrm>
            <a:off x="609600" y="241300"/>
            <a:ext cx="8153400" cy="825500"/>
          </a:xfrm>
          <a:prstGeom prst="rect">
            <a:avLst/>
          </a:prstGeom>
        </p:spPr>
        <p:txBody>
          <a:bodyPr vert="horz" anchor="ctr">
            <a:noAutofit/>
          </a:bodyPr>
          <a:lstStyle/>
          <a:p>
            <a:r>
              <a:rPr kumimoji="0" lang="en-US" smtClean="0"/>
              <a:t>Click to edit Master title style</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612775" y="1681344"/>
            <a:ext cx="8153400" cy="399904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590550" y="1280160"/>
            <a:ext cx="8553450" cy="228600"/>
          </a:xfrm>
          <a:prstGeom prst="rect">
            <a:avLst/>
          </a:prstGeom>
          <a:solidFill>
            <a:schemeClr val="accent5"/>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userDrawn="1"/>
        </p:nvSpPr>
        <p:spPr>
          <a:xfrm>
            <a:off x="0" y="6028924"/>
            <a:ext cx="9144000" cy="27432"/>
          </a:xfrm>
          <a:prstGeom prst="rect">
            <a:avLst/>
          </a:prstGeom>
          <a:solidFill>
            <a:schemeClr val="accent5"/>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solidFill>
                <a:schemeClr val="accent4"/>
              </a:solidFill>
            </a:endParaRPr>
          </a:p>
        </p:txBody>
      </p:sp>
      <p:sp>
        <p:nvSpPr>
          <p:cNvPr id="8" name="Title Placeholder 21"/>
          <p:cNvSpPr>
            <a:spLocks noGrp="1"/>
          </p:cNvSpPr>
          <p:nvPr>
            <p:ph type="title"/>
          </p:nvPr>
        </p:nvSpPr>
        <p:spPr>
          <a:xfrm>
            <a:off x="609600" y="241300"/>
            <a:ext cx="8153400" cy="825500"/>
          </a:xfrm>
          <a:prstGeom prst="rect">
            <a:avLst/>
          </a:prstGeom>
        </p:spPr>
        <p:txBody>
          <a:bodyPr vert="horz" anchor="ctr">
            <a:normAutofit/>
          </a:bodyPr>
          <a:lstStyle/>
          <a:p>
            <a:r>
              <a:rPr kumimoji="0" lang="en-US" smtClean="0"/>
              <a:t>Click to edit Master title style</a:t>
            </a:r>
            <a:endParaRPr kumimoji="0" lang="en-US" dirty="0"/>
          </a:p>
        </p:txBody>
      </p:sp>
      <p:sp>
        <p:nvSpPr>
          <p:cNvPr id="9" name="Footer Placeholder 5"/>
          <p:cNvSpPr>
            <a:spLocks noGrp="1"/>
          </p:cNvSpPr>
          <p:nvPr>
            <p:ph type="ftr" sz="quarter" idx="3"/>
          </p:nvPr>
        </p:nvSpPr>
        <p:spPr>
          <a:xfrm>
            <a:off x="3341917" y="6499086"/>
            <a:ext cx="5421083" cy="358913"/>
          </a:xfrm>
          <a:prstGeom prst="rect">
            <a:avLst/>
          </a:prstGeom>
        </p:spPr>
        <p:txBody>
          <a:bodyPr lIns="0" tIns="0" rIns="0" bIns="0"/>
          <a:lstStyle>
            <a:lvl1pPr algn="r">
              <a:defRPr sz="1400" cap="all" spc="20">
                <a:solidFill>
                  <a:schemeClr val="tx1"/>
                </a:solidFill>
              </a:defRPr>
            </a:lvl1pPr>
          </a:lstStyle>
          <a:p>
            <a:r>
              <a:rPr lang="en-US" smtClean="0"/>
              <a:t>Education Development Center, Inc. ©2015 All Rights Reserved. </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612775" y="1681344"/>
            <a:ext cx="8153400" cy="399904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590550" y="1280160"/>
            <a:ext cx="8553450" cy="228600"/>
          </a:xfrm>
          <a:prstGeom prst="rect">
            <a:avLst/>
          </a:prstGeom>
          <a:solidFill>
            <a:schemeClr val="accent6"/>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userDrawn="1"/>
        </p:nvSpPr>
        <p:spPr>
          <a:xfrm>
            <a:off x="0" y="6028924"/>
            <a:ext cx="9144000" cy="27432"/>
          </a:xfrm>
          <a:prstGeom prst="rect">
            <a:avLst/>
          </a:prstGeom>
          <a:solidFill>
            <a:schemeClr val="accent6"/>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solidFill>
                <a:schemeClr val="accent4"/>
              </a:solidFill>
            </a:endParaRPr>
          </a:p>
        </p:txBody>
      </p:sp>
      <p:sp>
        <p:nvSpPr>
          <p:cNvPr id="8" name="Title Placeholder 21"/>
          <p:cNvSpPr>
            <a:spLocks noGrp="1"/>
          </p:cNvSpPr>
          <p:nvPr>
            <p:ph type="title"/>
          </p:nvPr>
        </p:nvSpPr>
        <p:spPr>
          <a:xfrm>
            <a:off x="609600" y="241300"/>
            <a:ext cx="8153400" cy="825500"/>
          </a:xfrm>
          <a:prstGeom prst="rect">
            <a:avLst/>
          </a:prstGeom>
        </p:spPr>
        <p:txBody>
          <a:bodyPr vert="horz" anchor="ctr">
            <a:noAutofit/>
          </a:bodyPr>
          <a:lstStyle/>
          <a:p>
            <a:r>
              <a:rPr kumimoji="0" lang="en-US" smtClean="0"/>
              <a:t>Click to edit Master title style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14"/>
          <p:cNvSpPr/>
          <p:nvPr/>
        </p:nvSpPr>
        <p:spPr>
          <a:xfrm>
            <a:off x="0" y="6056356"/>
            <a:ext cx="9144000" cy="801644"/>
          </a:xfrm>
          <a:prstGeom prst="rect">
            <a:avLst/>
          </a:prstGeom>
          <a:solidFill>
            <a:schemeClr val="bg2">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0" name="Picture 9"/>
          <p:cNvPicPr>
            <a:picLocks noChangeAspect="1"/>
          </p:cNvPicPr>
          <p:nvPr/>
        </p:nvPicPr>
        <p:blipFill>
          <a:blip r:embed="rId19"/>
          <a:stretch>
            <a:fillRect/>
          </a:stretch>
        </p:blipFill>
        <p:spPr>
          <a:xfrm>
            <a:off x="589128" y="6275440"/>
            <a:ext cx="2184400" cy="406400"/>
          </a:xfrm>
          <a:prstGeom prst="rect">
            <a:avLst/>
          </a:prstGeom>
        </p:spPr>
      </p:pic>
      <p:sp>
        <p:nvSpPr>
          <p:cNvPr id="11" name="Rectangle 10"/>
          <p:cNvSpPr/>
          <p:nvPr/>
        </p:nvSpPr>
        <p:spPr>
          <a:xfrm>
            <a:off x="0" y="6028924"/>
            <a:ext cx="9144000" cy="27432"/>
          </a:xfrm>
          <a:prstGeom prst="rect">
            <a:avLst/>
          </a:prstGeom>
          <a:solidFill>
            <a:schemeClr val="tx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TextBox 11"/>
          <p:cNvSpPr txBox="1"/>
          <p:nvPr/>
        </p:nvSpPr>
        <p:spPr>
          <a:xfrm>
            <a:off x="3568700" y="6468341"/>
            <a:ext cx="5334000" cy="276999"/>
          </a:xfrm>
          <a:prstGeom prst="rect">
            <a:avLst/>
          </a:prstGeom>
          <a:noFill/>
        </p:spPr>
        <p:txBody>
          <a:bodyPr wrap="square" rtlCol="0">
            <a:spAutoFit/>
          </a:bodyPr>
          <a:lstStyle/>
          <a:p>
            <a:pPr algn="r"/>
            <a:r>
              <a:rPr lang="en-US" sz="1200" dirty="0" smtClean="0"/>
              <a:t>Education Development Center Inc. ©2015 All Rights Reserved.</a:t>
            </a:r>
            <a:endParaRPr lang="en-US" sz="1200" dirty="0"/>
          </a:p>
        </p:txBody>
      </p:sp>
    </p:spTree>
  </p:cSld>
  <p:clrMap bg1="lt1" tx1="dk1" bg2="lt2" tx2="dk2" accent1="accent1" accent2="accent2" accent3="accent3" accent4="accent4" accent5="accent5" accent6="accent6" hlink="hlink" folHlink="folHlink"/>
  <p:sldLayoutIdLst>
    <p:sldLayoutId id="2147483685" r:id="rId1"/>
    <p:sldLayoutId id="2147483705" r:id="rId2"/>
    <p:sldLayoutId id="2147483686" r:id="rId3"/>
    <p:sldLayoutId id="2147483693" r:id="rId4"/>
    <p:sldLayoutId id="2147483694" r:id="rId5"/>
    <p:sldLayoutId id="2147483695" r:id="rId6"/>
    <p:sldLayoutId id="2147483696" r:id="rId7"/>
    <p:sldLayoutId id="2147483697" r:id="rId8"/>
    <p:sldLayoutId id="2147483698" r:id="rId9"/>
    <p:sldLayoutId id="2147483707" r:id="rId10"/>
    <p:sldLayoutId id="2147483699" r:id="rId11"/>
    <p:sldLayoutId id="2147483700" r:id="rId12"/>
    <p:sldLayoutId id="2147483702" r:id="rId13"/>
    <p:sldLayoutId id="2147483701" r:id="rId14"/>
    <p:sldLayoutId id="2147483703" r:id="rId15"/>
    <p:sldLayoutId id="2147483704" r:id="rId16"/>
    <p:sldLayoutId id="2147483706" r:id="rId17"/>
  </p:sldLayoutIdLst>
  <p:hf hdr="0" dt="0"/>
  <p:txStyles>
    <p:titleStyle>
      <a:lvl1pPr algn="l" rtl="0" eaLnBrk="1" latinLnBrk="0" hangingPunct="1">
        <a:spcBef>
          <a:spcPct val="0"/>
        </a:spcBef>
        <a:buNone/>
        <a:defRPr kumimoji="0" sz="3600" kern="1200">
          <a:solidFill>
            <a:schemeClr val="tx1"/>
          </a:solidFill>
          <a:latin typeface="+mj-lt"/>
          <a:ea typeface="+mj-ea"/>
          <a:cs typeface="+mj-cs"/>
        </a:defRPr>
      </a:lvl1pPr>
    </p:titleStyle>
    <p:bodyStyle>
      <a:lvl1pPr marL="320040" indent="-320040" algn="l" rtl="0" eaLnBrk="1" latinLnBrk="0" hangingPunct="1">
        <a:spcBef>
          <a:spcPts val="700"/>
        </a:spcBef>
        <a:buClr>
          <a:schemeClr val="tx2"/>
        </a:buClr>
        <a:buSzPct val="60000"/>
        <a:buFont typeface="Arial"/>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tx2"/>
        </a:buClr>
        <a:buSzPct val="70000"/>
        <a:buFont typeface="Arial"/>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tx2"/>
        </a:buClr>
        <a:buSzPct val="75000"/>
        <a:buFont typeface="Arial"/>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tx2"/>
        </a:buClr>
        <a:buSzPct val="75000"/>
        <a:buFont typeface="Arial"/>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tx2"/>
        </a:buClr>
        <a:buSzPct val="65000"/>
        <a:buFont typeface="Arial"/>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www.ZeroSuicide.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444500" y="222249"/>
            <a:ext cx="8255000" cy="6080126"/>
          </a:xfrm>
          <a:prstGeom prst="rect">
            <a:avLst/>
          </a:prstGeom>
        </p:spPr>
        <p:txBody>
          <a:bodyPr/>
          <a:lstStyle/>
          <a:p>
            <a:pPr marL="0" indent="0">
              <a:buNone/>
            </a:pPr>
            <a:endParaRPr lang="en-US" sz="1800" b="1" i="1" dirty="0" smtClean="0"/>
          </a:p>
          <a:p>
            <a:pPr marL="0" indent="0">
              <a:buNone/>
            </a:pPr>
            <a:r>
              <a:rPr lang="en-US" sz="1800" b="1" i="1" dirty="0" smtClean="0"/>
              <a:t>Note to User: </a:t>
            </a:r>
            <a:r>
              <a:rPr lang="en-US" sz="1800" dirty="0" smtClean="0"/>
              <a:t>We invite you to use this presentation to encourage others to adopt a Zero Suicide framework. We have included speaking points in the notes section below each slide. Please use these comments in your presentation.</a:t>
            </a:r>
          </a:p>
          <a:p>
            <a:pPr marL="0" indent="0">
              <a:buNone/>
            </a:pPr>
            <a:endParaRPr lang="en-US" sz="1800" b="1" dirty="0" smtClean="0"/>
          </a:p>
          <a:p>
            <a:pPr marL="0" indent="0">
              <a:buNone/>
            </a:pPr>
            <a:r>
              <a:rPr lang="en-US" sz="1800" dirty="0" smtClean="0"/>
              <a:t>This 10-slide presentation </a:t>
            </a:r>
            <a:r>
              <a:rPr lang="en-US" sz="1800" b="1" i="1" dirty="0" smtClean="0"/>
              <a:t>“Can Suicide Be a Never Event?” </a:t>
            </a:r>
            <a:r>
              <a:rPr lang="en-US" sz="1800" dirty="0" smtClean="0"/>
              <a:t>is the property of EDC, Inc. By using this presentation, you agree to the following conditions:</a:t>
            </a:r>
          </a:p>
          <a:p>
            <a:r>
              <a:rPr lang="en-US" sz="1800" dirty="0" smtClean="0"/>
              <a:t>You may insert your own logo in the upper right-hand corner of the slide.</a:t>
            </a:r>
          </a:p>
          <a:p>
            <a:r>
              <a:rPr lang="en-US" sz="1800" dirty="0" smtClean="0"/>
              <a:t>You may not alter any of the provided slides in any other way. All of the provided slides must retain the Zero Suicide logo and Education Development Center ©.</a:t>
            </a:r>
          </a:p>
          <a:p>
            <a:r>
              <a:rPr lang="en-US" sz="1800" dirty="0" smtClean="0"/>
              <a:t>If you wish to add a slide, it must be on a different slide template.  </a:t>
            </a:r>
          </a:p>
          <a:p>
            <a:r>
              <a:rPr lang="en-US" sz="1800" dirty="0" smtClean="0"/>
              <a:t>You may not copy and paste the Zero Suicide logo or use the Zero Suicide slide template for any purpose other than to give or share the presentation provided here.</a:t>
            </a:r>
          </a:p>
          <a:p>
            <a:r>
              <a:rPr lang="en-US" sz="1800" dirty="0" smtClean="0"/>
              <a:t>Remove this slide prior to giving a presentation.</a:t>
            </a:r>
          </a:p>
          <a:p>
            <a:endParaRPr lang="en-US" sz="1800" dirty="0" smtClean="0"/>
          </a:p>
          <a:p>
            <a:pPr marL="0" indent="0">
              <a:buNone/>
            </a:pPr>
            <a:r>
              <a:rPr lang="en-US" sz="1800" i="1" dirty="0" smtClean="0"/>
              <a:t>We welcome feedback about this presentation. If you have suggestions or questions, please contact us at zerosuicide@edc.org.</a:t>
            </a:r>
          </a:p>
        </p:txBody>
      </p:sp>
    </p:spTree>
    <p:extLst>
      <p:ext uri="{BB962C8B-B14F-4D97-AF65-F5344CB8AC3E}">
        <p14:creationId xmlns:p14="http://schemas.microsoft.com/office/powerpoint/2010/main" val="1652068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817" y="152400"/>
            <a:ext cx="8881483" cy="826230"/>
          </a:xfrm>
        </p:spPr>
        <p:txBody>
          <a:bodyPr>
            <a:noAutofit/>
          </a:bodyPr>
          <a:lstStyle/>
          <a:p>
            <a:r>
              <a:rPr lang="en-US" sz="3600" b="1" dirty="0" smtClean="0"/>
              <a:t>Zero Suicide Core Components</a:t>
            </a:r>
            <a:endParaRPr lang="en-US" sz="3600" b="1" dirty="0"/>
          </a:p>
        </p:txBody>
      </p:sp>
      <p:sp>
        <p:nvSpPr>
          <p:cNvPr id="7" name="Content Placeholder 6"/>
          <p:cNvSpPr>
            <a:spLocks noGrp="1"/>
          </p:cNvSpPr>
          <p:nvPr>
            <p:ph idx="4294967295"/>
          </p:nvPr>
        </p:nvSpPr>
        <p:spPr>
          <a:xfrm>
            <a:off x="0" y="1418650"/>
            <a:ext cx="8896594" cy="5439350"/>
          </a:xfrm>
          <a:prstGeom prst="rect">
            <a:avLst/>
          </a:prstGeom>
        </p:spPr>
        <p:txBody>
          <a:bodyPr>
            <a:normAutofit/>
          </a:bodyPr>
          <a:lstStyle/>
          <a:p>
            <a:endParaRPr lang="en-US" sz="2200" dirty="0"/>
          </a:p>
          <a:p>
            <a:pPr lvl="3"/>
            <a:endParaRPr lang="en-US" sz="2000" dirty="0"/>
          </a:p>
          <a:p>
            <a:pPr lvl="1"/>
            <a:endParaRPr lang="en-US" sz="2900" dirty="0"/>
          </a:p>
        </p:txBody>
      </p:sp>
      <p:sp>
        <p:nvSpPr>
          <p:cNvPr id="3" name="Rectangle 2"/>
          <p:cNvSpPr/>
          <p:nvPr/>
        </p:nvSpPr>
        <p:spPr>
          <a:xfrm>
            <a:off x="685800" y="1219200"/>
            <a:ext cx="7772400" cy="4539704"/>
          </a:xfrm>
          <a:prstGeom prst="rect">
            <a:avLst/>
          </a:prstGeom>
        </p:spPr>
        <p:txBody>
          <a:bodyPr wrap="square">
            <a:spAutoFit/>
          </a:bodyPr>
          <a:lstStyle/>
          <a:p>
            <a:endParaRPr lang="en-US" dirty="0" smtClean="0"/>
          </a:p>
          <a:p>
            <a:pPr marL="342900" indent="-342900">
              <a:spcAft>
                <a:spcPts val="300"/>
              </a:spcAft>
              <a:buFont typeface="Arial" panose="020B0604020202020204" pitchFamily="34" charset="0"/>
              <a:buChar char="•"/>
            </a:pPr>
            <a:r>
              <a:rPr lang="en-US" sz="3200" dirty="0" smtClean="0"/>
              <a:t>Leadership commitment</a:t>
            </a:r>
          </a:p>
          <a:p>
            <a:pPr marL="342900" indent="-342900">
              <a:spcAft>
                <a:spcPts val="300"/>
              </a:spcAft>
              <a:buFont typeface="Arial" panose="020B0604020202020204" pitchFamily="34" charset="0"/>
              <a:buChar char="•"/>
            </a:pPr>
            <a:r>
              <a:rPr lang="en-US" sz="3200" dirty="0" smtClean="0"/>
              <a:t>Standardized screening </a:t>
            </a:r>
            <a:r>
              <a:rPr lang="en-US" sz="3200" dirty="0"/>
              <a:t>and </a:t>
            </a:r>
            <a:r>
              <a:rPr lang="en-US" sz="3200" dirty="0" smtClean="0"/>
              <a:t>risk assessment</a:t>
            </a:r>
          </a:p>
          <a:p>
            <a:pPr marL="342900" indent="-342900">
              <a:spcAft>
                <a:spcPts val="300"/>
              </a:spcAft>
              <a:buFont typeface="Arial" panose="020B0604020202020204" pitchFamily="34" charset="0"/>
              <a:buChar char="•"/>
            </a:pPr>
            <a:r>
              <a:rPr lang="en-US" sz="3200" dirty="0" smtClean="0"/>
              <a:t>Suicide </a:t>
            </a:r>
            <a:r>
              <a:rPr lang="en-US" sz="3200" dirty="0"/>
              <a:t>care </a:t>
            </a:r>
            <a:r>
              <a:rPr lang="en-US" sz="3200" dirty="0" smtClean="0"/>
              <a:t>management plan</a:t>
            </a:r>
          </a:p>
          <a:p>
            <a:pPr marL="342900" indent="-342900">
              <a:spcAft>
                <a:spcPts val="300"/>
              </a:spcAft>
              <a:buFont typeface="Arial" panose="020B0604020202020204" pitchFamily="34" charset="0"/>
              <a:buChar char="•"/>
            </a:pPr>
            <a:r>
              <a:rPr lang="en-US" sz="3200" dirty="0" smtClean="0"/>
              <a:t>Workforce development and training</a:t>
            </a:r>
          </a:p>
          <a:p>
            <a:pPr marL="342900" indent="-342900">
              <a:spcAft>
                <a:spcPts val="300"/>
              </a:spcAft>
              <a:buFont typeface="Arial" panose="020B0604020202020204" pitchFamily="34" charset="0"/>
              <a:buChar char="•"/>
            </a:pPr>
            <a:r>
              <a:rPr lang="en-US" sz="3200" dirty="0" smtClean="0"/>
              <a:t>Effective, evidence-based treatment</a:t>
            </a:r>
          </a:p>
          <a:p>
            <a:pPr marL="342900" indent="-342900">
              <a:spcAft>
                <a:spcPts val="300"/>
              </a:spcAft>
              <a:buFont typeface="Arial" panose="020B0604020202020204" pitchFamily="34" charset="0"/>
              <a:buChar char="•"/>
            </a:pPr>
            <a:r>
              <a:rPr lang="en-US" sz="3200" dirty="0" smtClean="0"/>
              <a:t>Follow-up during care transitions</a:t>
            </a:r>
          </a:p>
          <a:p>
            <a:pPr marL="342900" indent="-342900">
              <a:spcAft>
                <a:spcPts val="300"/>
              </a:spcAft>
              <a:buFont typeface="Arial" panose="020B0604020202020204" pitchFamily="34" charset="0"/>
              <a:buChar char="•"/>
            </a:pPr>
            <a:r>
              <a:rPr lang="en-US" sz="3200" dirty="0" smtClean="0"/>
              <a:t>Ongoing </a:t>
            </a:r>
            <a:r>
              <a:rPr lang="en-US" sz="3200" dirty="0"/>
              <a:t>quality </a:t>
            </a:r>
            <a:r>
              <a:rPr lang="en-US" sz="3200" dirty="0" smtClean="0"/>
              <a:t>improvement and data collection</a:t>
            </a:r>
            <a:endParaRPr lang="en-US" sz="3200" dirty="0"/>
          </a:p>
        </p:txBody>
      </p:sp>
    </p:spTree>
    <p:extLst>
      <p:ext uri="{BB962C8B-B14F-4D97-AF65-F5344CB8AC3E}">
        <p14:creationId xmlns:p14="http://schemas.microsoft.com/office/powerpoint/2010/main" val="2962185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925"/>
            <a:ext cx="8229600" cy="1143000"/>
          </a:xfrm>
        </p:spPr>
        <p:txBody>
          <a:bodyPr>
            <a:normAutofit/>
          </a:bodyPr>
          <a:lstStyle/>
          <a:p>
            <a:r>
              <a:rPr lang="en-US" sz="3600" b="1" dirty="0" smtClean="0"/>
              <a:t>Zero Suicide Is Feasible</a:t>
            </a:r>
            <a:endParaRPr lang="en-US" sz="3600" b="1" dirty="0"/>
          </a:p>
        </p:txBody>
      </p:sp>
      <p:sp>
        <p:nvSpPr>
          <p:cNvPr id="3" name="Content Placeholder 2"/>
          <p:cNvSpPr>
            <a:spLocks noGrp="1"/>
          </p:cNvSpPr>
          <p:nvPr>
            <p:ph idx="4294967295"/>
          </p:nvPr>
        </p:nvSpPr>
        <p:spPr>
          <a:xfrm>
            <a:off x="457200" y="1193800"/>
            <a:ext cx="8229600" cy="4727575"/>
          </a:xfrm>
          <a:prstGeom prst="rect">
            <a:avLst/>
          </a:prstGeom>
        </p:spPr>
        <p:txBody>
          <a:bodyPr>
            <a:normAutofit fontScale="92500"/>
          </a:bodyPr>
          <a:lstStyle/>
          <a:p>
            <a:pPr marL="506153" lvl="1" indent="0">
              <a:spcBef>
                <a:spcPts val="600"/>
              </a:spcBef>
              <a:buNone/>
              <a:defRPr sz="1800" cap="none">
                <a:solidFill>
                  <a:srgbClr val="000000"/>
                </a:solidFill>
              </a:defRPr>
            </a:pPr>
            <a:r>
              <a:rPr lang="en-US" sz="3500" dirty="0"/>
              <a:t>H</a:t>
            </a:r>
            <a:r>
              <a:rPr lang="en-US" sz="3500" dirty="0" smtClean="0"/>
              <a:t>ealth and </a:t>
            </a:r>
            <a:r>
              <a:rPr lang="en-US" sz="3500" dirty="0"/>
              <a:t>behavioral health </a:t>
            </a:r>
            <a:r>
              <a:rPr lang="en-US" sz="3500" dirty="0" smtClean="0"/>
              <a:t>care organizations have found:</a:t>
            </a:r>
          </a:p>
          <a:p>
            <a:pPr marL="506153" lvl="1" indent="0">
              <a:spcBef>
                <a:spcPts val="600"/>
              </a:spcBef>
              <a:buNone/>
              <a:defRPr sz="1800" cap="none">
                <a:solidFill>
                  <a:srgbClr val="000000"/>
                </a:solidFill>
              </a:defRPr>
            </a:pPr>
            <a:endParaRPr lang="en-US" sz="3600" dirty="0"/>
          </a:p>
          <a:p>
            <a:pPr marL="1370736" lvl="2" indent="-370225">
              <a:spcBef>
                <a:spcPts val="600"/>
              </a:spcBef>
              <a:defRPr sz="1800" cap="none">
                <a:solidFill>
                  <a:srgbClr val="000000"/>
                </a:solidFill>
              </a:defRPr>
            </a:pPr>
            <a:r>
              <a:rPr lang="en-US" sz="3500" dirty="0"/>
              <a:t>It’s feasible—without additional </a:t>
            </a:r>
            <a:r>
              <a:rPr lang="en-US" sz="3500" dirty="0" smtClean="0"/>
              <a:t>funding.</a:t>
            </a:r>
          </a:p>
          <a:p>
            <a:pPr marL="1000511" lvl="2" indent="0">
              <a:spcBef>
                <a:spcPts val="600"/>
              </a:spcBef>
              <a:buNone/>
              <a:defRPr sz="1800" cap="none">
                <a:solidFill>
                  <a:srgbClr val="000000"/>
                </a:solidFill>
              </a:defRPr>
            </a:pPr>
            <a:endParaRPr lang="en-US" sz="3500" dirty="0"/>
          </a:p>
          <a:p>
            <a:pPr marL="1370736" lvl="2" indent="-370225">
              <a:spcBef>
                <a:spcPts val="600"/>
              </a:spcBef>
              <a:defRPr sz="1800" cap="none">
                <a:solidFill>
                  <a:srgbClr val="000000"/>
                </a:solidFill>
              </a:defRPr>
            </a:pPr>
            <a:r>
              <a:rPr lang="en-US" sz="3500" dirty="0" smtClean="0"/>
              <a:t>It’s working—lives are </a:t>
            </a:r>
            <a:r>
              <a:rPr lang="en-US" sz="3500" dirty="0"/>
              <a:t>being </a:t>
            </a:r>
            <a:r>
              <a:rPr lang="en-US" sz="3500" dirty="0" smtClean="0"/>
              <a:t>saved.</a:t>
            </a:r>
            <a:endParaRPr lang="en-US" sz="3500" dirty="0"/>
          </a:p>
          <a:p>
            <a:pPr marL="0" indent="0">
              <a:buNone/>
            </a:pPr>
            <a:endParaRPr lang="en-US" sz="1300" dirty="0" smtClean="0"/>
          </a:p>
          <a:p>
            <a:pPr marL="0" indent="0" algn="ctr">
              <a:buNone/>
            </a:pPr>
            <a:r>
              <a:rPr lang="en-US" dirty="0" smtClean="0"/>
              <a:t>For resources and additional information:</a:t>
            </a:r>
          </a:p>
          <a:p>
            <a:pPr marL="0" indent="0" algn="ctr">
              <a:buNone/>
            </a:pPr>
            <a:r>
              <a:rPr lang="en-US" b="1" dirty="0" smtClean="0">
                <a:hlinkClick r:id="rId3"/>
              </a:rPr>
              <a:t>www.ZeroSuicide.com</a:t>
            </a:r>
            <a:endParaRPr lang="en-US" b="1" dirty="0" smtClean="0"/>
          </a:p>
          <a:p>
            <a:pPr marL="0" indent="0">
              <a:buNone/>
            </a:pPr>
            <a:endParaRPr lang="en-US" b="1" dirty="0" smtClean="0"/>
          </a:p>
          <a:p>
            <a:pPr marL="0" indent="0">
              <a:buNone/>
            </a:pPr>
            <a:endParaRPr lang="en-US" dirty="0"/>
          </a:p>
        </p:txBody>
      </p:sp>
    </p:spTree>
    <p:extLst>
      <p:ext uri="{BB962C8B-B14F-4D97-AF65-F5344CB8AC3E}">
        <p14:creationId xmlns:p14="http://schemas.microsoft.com/office/powerpoint/2010/main" val="3612219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685800" y="1524000"/>
            <a:ext cx="3581400" cy="3999042"/>
          </a:xfrm>
          <a:prstGeom prst="rect">
            <a:avLst/>
          </a:prstGeom>
        </p:spPr>
        <p:txBody>
          <a:bodyPr/>
          <a:lstStyle/>
          <a:p>
            <a:pPr marL="0" indent="0">
              <a:buNone/>
            </a:pPr>
            <a:endParaRPr lang="en-US" dirty="0" smtClean="0"/>
          </a:p>
          <a:p>
            <a:pPr marL="0" indent="0">
              <a:buNone/>
            </a:pPr>
            <a:r>
              <a:rPr lang="en-US" dirty="0" smtClean="0"/>
              <a:t>Your Name</a:t>
            </a:r>
          </a:p>
          <a:p>
            <a:pPr marL="0" indent="0">
              <a:buNone/>
            </a:pPr>
            <a:r>
              <a:rPr lang="en-US" dirty="0" smtClean="0"/>
              <a:t>Your Title</a:t>
            </a:r>
          </a:p>
          <a:p>
            <a:pPr marL="0" indent="0">
              <a:buNone/>
            </a:pPr>
            <a:r>
              <a:rPr lang="en-US" dirty="0" smtClean="0"/>
              <a:t>Your Organization</a:t>
            </a:r>
          </a:p>
          <a:p>
            <a:pPr marL="0" indent="0">
              <a:buNone/>
            </a:pPr>
            <a:endParaRPr lang="en-US" dirty="0"/>
          </a:p>
          <a:p>
            <a:pPr marL="0" indent="0">
              <a:buNone/>
            </a:pPr>
            <a:r>
              <a:rPr lang="en-US" dirty="0" smtClean="0"/>
              <a:t>Presentation Date</a:t>
            </a:r>
            <a:endParaRPr lang="en-US" dirty="0"/>
          </a:p>
        </p:txBody>
      </p:sp>
      <p:sp>
        <p:nvSpPr>
          <p:cNvPr id="3" name="Title 2"/>
          <p:cNvSpPr>
            <a:spLocks noGrp="1"/>
          </p:cNvSpPr>
          <p:nvPr>
            <p:ph type="title"/>
          </p:nvPr>
        </p:nvSpPr>
        <p:spPr>
          <a:xfrm>
            <a:off x="0" y="274638"/>
            <a:ext cx="9144000" cy="1143000"/>
          </a:xfrm>
        </p:spPr>
        <p:txBody>
          <a:bodyPr>
            <a:normAutofit/>
          </a:bodyPr>
          <a:lstStyle/>
          <a:p>
            <a:pPr algn="ctr"/>
            <a:r>
              <a:rPr lang="en-US" sz="4400" b="1" dirty="0" smtClean="0"/>
              <a:t>Can Suicide Be A Never Event?</a:t>
            </a:r>
            <a:endParaRPr lang="en-US" sz="4400" b="1" dirty="0"/>
          </a:p>
        </p:txBody>
      </p:sp>
    </p:spTree>
    <p:extLst>
      <p:ext uri="{BB962C8B-B14F-4D97-AF65-F5344CB8AC3E}">
        <p14:creationId xmlns:p14="http://schemas.microsoft.com/office/powerpoint/2010/main" val="2249809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609600" y="1828800"/>
            <a:ext cx="8153400" cy="4354349"/>
          </a:xfrm>
          <a:prstGeom prst="rect">
            <a:avLst/>
          </a:prstGeom>
        </p:spPr>
        <p:txBody>
          <a:bodyPr>
            <a:normAutofit/>
          </a:bodyPr>
          <a:lstStyle/>
          <a:p>
            <a:pPr marL="0" indent="0">
              <a:buNone/>
            </a:pPr>
            <a:endParaRPr lang="en-US" sz="2000" dirty="0" smtClean="0"/>
          </a:p>
          <a:p>
            <a:pPr marL="0" indent="0">
              <a:buNone/>
            </a:pPr>
            <a:r>
              <a:rPr lang="en-US" dirty="0" smtClean="0"/>
              <a:t>In the month before their death by suicide:</a:t>
            </a:r>
          </a:p>
          <a:p>
            <a:r>
              <a:rPr lang="en-US" sz="2400" dirty="0" smtClean="0"/>
              <a:t>Half saw a general practitioner </a:t>
            </a:r>
          </a:p>
          <a:p>
            <a:r>
              <a:rPr lang="en-US" sz="2400" dirty="0" smtClean="0"/>
              <a:t>30</a:t>
            </a:r>
            <a:r>
              <a:rPr lang="en-US" sz="2400" dirty="0"/>
              <a:t>% </a:t>
            </a:r>
            <a:r>
              <a:rPr lang="en-US" sz="2400" dirty="0" smtClean="0"/>
              <a:t>saw a mental health professional</a:t>
            </a:r>
          </a:p>
          <a:p>
            <a:endParaRPr lang="en-US" sz="2000" dirty="0" smtClean="0"/>
          </a:p>
          <a:p>
            <a:pPr marL="0" indent="0">
              <a:buNone/>
            </a:pPr>
            <a:r>
              <a:rPr lang="en-US" dirty="0" smtClean="0"/>
              <a:t>In the 60 days before their death by suicide:</a:t>
            </a:r>
            <a:endParaRPr lang="en-US" dirty="0"/>
          </a:p>
          <a:p>
            <a:r>
              <a:rPr lang="en-US" sz="2400" dirty="0" smtClean="0"/>
              <a:t>10</a:t>
            </a:r>
            <a:r>
              <a:rPr lang="en-US" sz="2400" dirty="0"/>
              <a:t>% </a:t>
            </a:r>
            <a:r>
              <a:rPr lang="en-US" sz="2400" dirty="0" smtClean="0"/>
              <a:t>were seen </a:t>
            </a:r>
            <a:r>
              <a:rPr lang="en-US" sz="2400" dirty="0"/>
              <a:t>in </a:t>
            </a:r>
            <a:r>
              <a:rPr lang="en-US" sz="2400" dirty="0" smtClean="0"/>
              <a:t>an emergency department</a:t>
            </a:r>
          </a:p>
          <a:p>
            <a:pPr marL="0" indent="0">
              <a:buNone/>
            </a:pPr>
            <a:endParaRPr lang="en-US" sz="2000" i="1" dirty="0" smtClean="0">
              <a:solidFill>
                <a:prstClr val="black"/>
              </a:solidFill>
              <a:latin typeface="Calibri" panose="020F0502020204030204" pitchFamily="34" charset="0"/>
              <a:cs typeface="Times New Roman" pitchFamily="18" charset="0"/>
            </a:endParaRPr>
          </a:p>
          <a:p>
            <a:endParaRPr lang="en-US" sz="2000" dirty="0"/>
          </a:p>
        </p:txBody>
      </p:sp>
      <p:sp>
        <p:nvSpPr>
          <p:cNvPr id="3" name="Title 2"/>
          <p:cNvSpPr>
            <a:spLocks noGrp="1"/>
          </p:cNvSpPr>
          <p:nvPr>
            <p:ph type="title"/>
          </p:nvPr>
        </p:nvSpPr>
        <p:spPr>
          <a:xfrm>
            <a:off x="457200" y="533400"/>
            <a:ext cx="8229600" cy="1143000"/>
          </a:xfrm>
        </p:spPr>
        <p:txBody>
          <a:bodyPr>
            <a:noAutofit/>
          </a:bodyPr>
          <a:lstStyle/>
          <a:p>
            <a:r>
              <a:rPr lang="en-US" sz="3600" b="1" dirty="0" smtClean="0"/>
              <a:t>People At Risk For Suicide Are Falling Through the Cracks in Our Health Care System</a:t>
            </a:r>
            <a:endParaRPr lang="en-US" sz="3600" b="1" dirty="0"/>
          </a:p>
        </p:txBody>
      </p:sp>
    </p:spTree>
    <p:extLst>
      <p:ext uri="{BB962C8B-B14F-4D97-AF65-F5344CB8AC3E}">
        <p14:creationId xmlns:p14="http://schemas.microsoft.com/office/powerpoint/2010/main" val="437681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600200"/>
            <a:ext cx="8229600" cy="4525963"/>
          </a:xfrm>
          <a:prstGeom prst="rect">
            <a:avLst/>
          </a:prstGeom>
        </p:spPr>
        <p:txBody>
          <a:bodyPr/>
          <a:lstStyle/>
          <a:p>
            <a:pPr marL="0" indent="0" algn="ctr">
              <a:buNone/>
            </a:pPr>
            <a:r>
              <a:rPr lang="en-US" sz="3200" dirty="0">
                <a:cs typeface="Times New Roman" pitchFamily="18" charset="0"/>
              </a:rPr>
              <a:t>“Suicide represents a worst case failure in mental health care. We must work to make it a ‘never event’ in our programs and systems of care.”</a:t>
            </a:r>
            <a:r>
              <a:rPr lang="en-US" i="1" dirty="0">
                <a:cs typeface="Times New Roman" pitchFamily="18" charset="0"/>
              </a:rPr>
              <a:t/>
            </a:r>
            <a:br>
              <a:rPr lang="en-US" i="1" dirty="0">
                <a:cs typeface="Times New Roman" pitchFamily="18" charset="0"/>
              </a:rPr>
            </a:br>
            <a:r>
              <a:rPr lang="en-US" dirty="0">
                <a:cs typeface="Times New Roman" pitchFamily="18" charset="0"/>
              </a:rPr>
              <a:t>                                  </a:t>
            </a:r>
            <a:endParaRPr lang="en-US" dirty="0" smtClean="0">
              <a:cs typeface="Times New Roman" pitchFamily="18" charset="0"/>
            </a:endParaRPr>
          </a:p>
          <a:p>
            <a:pPr marL="0" indent="0" algn="r">
              <a:buNone/>
            </a:pPr>
            <a:r>
              <a:rPr lang="en-US" dirty="0">
                <a:cs typeface="Times New Roman" pitchFamily="18" charset="0"/>
              </a:rPr>
              <a:t>	</a:t>
            </a:r>
            <a:r>
              <a:rPr lang="en-US" dirty="0" smtClean="0">
                <a:cs typeface="Times New Roman" pitchFamily="18" charset="0"/>
              </a:rPr>
              <a:t>		 </a:t>
            </a:r>
            <a:r>
              <a:rPr lang="en-US" i="1" dirty="0" smtClean="0">
                <a:cs typeface="Times New Roman" pitchFamily="18" charset="0"/>
              </a:rPr>
              <a:t>Dr</a:t>
            </a:r>
            <a:r>
              <a:rPr lang="en-US" i="1" dirty="0">
                <a:cs typeface="Times New Roman" pitchFamily="18" charset="0"/>
              </a:rPr>
              <a:t>. Mike Hogan</a:t>
            </a:r>
            <a:br>
              <a:rPr lang="en-US" i="1" dirty="0">
                <a:cs typeface="Times New Roman" pitchFamily="18" charset="0"/>
              </a:rPr>
            </a:br>
            <a:r>
              <a:rPr lang="en-US" i="1" dirty="0">
                <a:cs typeface="Times New Roman" pitchFamily="18" charset="0"/>
              </a:rPr>
              <a:t>                                  </a:t>
            </a:r>
            <a:r>
              <a:rPr lang="en-US" i="1" dirty="0" smtClean="0">
                <a:cs typeface="Times New Roman" pitchFamily="18" charset="0"/>
              </a:rPr>
              <a:t>NY </a:t>
            </a:r>
            <a:r>
              <a:rPr lang="en-US" i="1" dirty="0">
                <a:cs typeface="Times New Roman" pitchFamily="18" charset="0"/>
              </a:rPr>
              <a:t>Office of Mental Health </a:t>
            </a:r>
          </a:p>
          <a:p>
            <a:endParaRPr lang="en-US" dirty="0"/>
          </a:p>
        </p:txBody>
      </p:sp>
    </p:spTree>
    <p:extLst>
      <p:ext uri="{BB962C8B-B14F-4D97-AF65-F5344CB8AC3E}">
        <p14:creationId xmlns:p14="http://schemas.microsoft.com/office/powerpoint/2010/main" val="253269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609600" y="2057400"/>
            <a:ext cx="8153400" cy="4367031"/>
          </a:xfrm>
          <a:prstGeom prst="rect">
            <a:avLst/>
          </a:prstGeom>
        </p:spPr>
        <p:txBody>
          <a:bodyPr>
            <a:noAutofit/>
          </a:bodyPr>
          <a:lstStyle/>
          <a:p>
            <a:r>
              <a:rPr lang="en-US" dirty="0"/>
              <a:t>Suicide prevention </a:t>
            </a:r>
            <a:r>
              <a:rPr lang="en-US" dirty="0" smtClean="0"/>
              <a:t>is a </a:t>
            </a:r>
            <a:r>
              <a:rPr lang="en-US" dirty="0"/>
              <a:t>core </a:t>
            </a:r>
            <a:r>
              <a:rPr lang="en-US" dirty="0" smtClean="0"/>
              <a:t>responsibility for behavioral health care systems</a:t>
            </a:r>
          </a:p>
          <a:p>
            <a:r>
              <a:rPr lang="en-US" dirty="0" smtClean="0"/>
              <a:t>Many licensed clinicians are not prepared </a:t>
            </a:r>
          </a:p>
          <a:p>
            <a:pPr lvl="1"/>
            <a:r>
              <a:rPr lang="en-US" sz="2400" dirty="0" smtClean="0"/>
              <a:t>39% report they don’t have the skills to engage and assist those at risk for suicide</a:t>
            </a:r>
          </a:p>
          <a:p>
            <a:pPr lvl="1"/>
            <a:r>
              <a:rPr lang="en-US" sz="2400" dirty="0" smtClean="0"/>
              <a:t>44% report they don’t have the training</a:t>
            </a:r>
          </a:p>
          <a:p>
            <a:endParaRPr lang="en-US" sz="2000" dirty="0"/>
          </a:p>
        </p:txBody>
      </p:sp>
      <p:sp>
        <p:nvSpPr>
          <p:cNvPr id="3" name="Title 2"/>
          <p:cNvSpPr>
            <a:spLocks noGrp="1"/>
          </p:cNvSpPr>
          <p:nvPr>
            <p:ph type="title"/>
          </p:nvPr>
        </p:nvSpPr>
        <p:spPr>
          <a:xfrm>
            <a:off x="457200" y="228600"/>
            <a:ext cx="8229600" cy="1143000"/>
          </a:xfrm>
        </p:spPr>
        <p:txBody>
          <a:bodyPr>
            <a:noAutofit/>
          </a:bodyPr>
          <a:lstStyle/>
          <a:p>
            <a:r>
              <a:rPr lang="en-US" b="1" dirty="0" smtClean="0"/>
              <a:t>Suicide Care in Behavioral Health Care Settings</a:t>
            </a:r>
            <a:endParaRPr lang="en-US" b="1" dirty="0"/>
          </a:p>
        </p:txBody>
      </p:sp>
    </p:spTree>
    <p:extLst>
      <p:ext uri="{BB962C8B-B14F-4D97-AF65-F5344CB8AC3E}">
        <p14:creationId xmlns:p14="http://schemas.microsoft.com/office/powerpoint/2010/main" val="2530163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447800"/>
            <a:ext cx="7772400" cy="4308872"/>
          </a:xfrm>
          <a:prstGeom prst="rect">
            <a:avLst/>
          </a:prstGeom>
        </p:spPr>
        <p:txBody>
          <a:bodyPr wrap="square">
            <a:spAutoFit/>
          </a:bodyPr>
          <a:lstStyle/>
          <a:p>
            <a:endParaRPr lang="en-US" sz="3200" dirty="0"/>
          </a:p>
          <a:p>
            <a:pPr algn="ctr"/>
            <a:r>
              <a:rPr lang="en-US" sz="3200" dirty="0">
                <a:cs typeface="Times New Roman" pitchFamily="18" charset="0"/>
              </a:rPr>
              <a:t>“Over the decades, individual (mental health) clinicians have made heroic efforts to save lives… but systems of care have done very little.”</a:t>
            </a:r>
            <a:r>
              <a:rPr lang="en-US" i="1" dirty="0">
                <a:cs typeface="Times New Roman" pitchFamily="18" charset="0"/>
              </a:rPr>
              <a:t/>
            </a:r>
            <a:br>
              <a:rPr lang="en-US" i="1" dirty="0">
                <a:cs typeface="Times New Roman" pitchFamily="18" charset="0"/>
              </a:rPr>
            </a:br>
            <a:endParaRPr lang="en-US" i="1" dirty="0" smtClean="0">
              <a:cs typeface="Times New Roman" pitchFamily="18" charset="0"/>
            </a:endParaRPr>
          </a:p>
          <a:p>
            <a:pPr algn="r"/>
            <a:r>
              <a:rPr lang="en-US" sz="2900" i="1" dirty="0" smtClean="0">
                <a:cs typeface="Times New Roman" pitchFamily="18" charset="0"/>
              </a:rPr>
              <a:t>Dr. Richard McKeon</a:t>
            </a:r>
          </a:p>
          <a:p>
            <a:pPr algn="r"/>
            <a:r>
              <a:rPr lang="en-US" sz="2900" i="1" dirty="0" smtClean="0">
                <a:cs typeface="Times New Roman" pitchFamily="18" charset="0"/>
              </a:rPr>
              <a:t>SAMHSA</a:t>
            </a:r>
            <a:r>
              <a:rPr lang="en-US" sz="2900" dirty="0" smtClean="0">
                <a:cs typeface="Times New Roman" pitchFamily="18" charset="0"/>
              </a:rPr>
              <a:t>                                         </a:t>
            </a:r>
          </a:p>
          <a:p>
            <a:pPr algn="ctr"/>
            <a:r>
              <a:rPr lang="en-US" sz="3200" dirty="0">
                <a:cs typeface="Times New Roman" pitchFamily="18" charset="0"/>
              </a:rPr>
              <a:t>	</a:t>
            </a:r>
            <a:r>
              <a:rPr lang="en-US" sz="3200" dirty="0" smtClean="0">
                <a:cs typeface="Times New Roman" pitchFamily="18" charset="0"/>
              </a:rPr>
              <a:t>									</a:t>
            </a:r>
            <a:endParaRPr lang="en-US" sz="3200" i="1" dirty="0">
              <a:cs typeface="Times New Roman" pitchFamily="18" charset="0"/>
            </a:endParaRPr>
          </a:p>
        </p:txBody>
      </p:sp>
    </p:spTree>
    <p:extLst>
      <p:ext uri="{BB962C8B-B14F-4D97-AF65-F5344CB8AC3E}">
        <p14:creationId xmlns:p14="http://schemas.microsoft.com/office/powerpoint/2010/main" val="1507598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744203" cy="606046"/>
          </a:xfrm>
        </p:spPr>
        <p:txBody>
          <a:bodyPr>
            <a:noAutofit/>
          </a:bodyPr>
          <a:lstStyle/>
          <a:p>
            <a:r>
              <a:rPr lang="en-US" sz="3600" b="1" dirty="0"/>
              <a:t>What is Zero Suicide?</a:t>
            </a:r>
          </a:p>
        </p:txBody>
      </p:sp>
      <p:sp>
        <p:nvSpPr>
          <p:cNvPr id="3" name="Content Placeholder 2"/>
          <p:cNvSpPr>
            <a:spLocks noGrp="1"/>
          </p:cNvSpPr>
          <p:nvPr>
            <p:ph idx="4294967295"/>
          </p:nvPr>
        </p:nvSpPr>
        <p:spPr>
          <a:xfrm>
            <a:off x="457200" y="1524000"/>
            <a:ext cx="8229600" cy="4525963"/>
          </a:xfrm>
          <a:prstGeom prst="rect">
            <a:avLst/>
          </a:prstGeom>
        </p:spPr>
        <p:txBody>
          <a:bodyPr>
            <a:normAutofit/>
          </a:bodyPr>
          <a:lstStyle/>
          <a:p>
            <a:r>
              <a:rPr lang="en-US" sz="2500" i="1" dirty="0" smtClean="0"/>
              <a:t>A </a:t>
            </a:r>
            <a:r>
              <a:rPr lang="en-US" sz="2500" i="1" dirty="0"/>
              <a:t>priority </a:t>
            </a:r>
            <a:r>
              <a:rPr lang="en-US" sz="2500" dirty="0"/>
              <a:t>of the National Action Alliance </a:t>
            </a:r>
            <a:r>
              <a:rPr lang="en-US" sz="2500" dirty="0" smtClean="0"/>
              <a:t>for </a:t>
            </a:r>
            <a:r>
              <a:rPr lang="en-US" sz="2500" dirty="0"/>
              <a:t>Suicide </a:t>
            </a:r>
            <a:r>
              <a:rPr lang="en-US" sz="2500" dirty="0" smtClean="0"/>
              <a:t>Prevention </a:t>
            </a:r>
          </a:p>
          <a:p>
            <a:r>
              <a:rPr lang="en-US" sz="2500" i="1" dirty="0" smtClean="0"/>
              <a:t>A goal </a:t>
            </a:r>
            <a:r>
              <a:rPr lang="en-US" sz="2500" dirty="0" smtClean="0"/>
              <a:t>of the National Strategy for Suicide Prevention</a:t>
            </a:r>
          </a:p>
          <a:p>
            <a:r>
              <a:rPr lang="en-US" sz="2500" dirty="0" smtClean="0"/>
              <a:t>A </a:t>
            </a:r>
            <a:r>
              <a:rPr lang="en-US" sz="2500" i="1" dirty="0" smtClean="0"/>
              <a:t>project </a:t>
            </a:r>
            <a:r>
              <a:rPr lang="en-US" sz="2500" dirty="0" smtClean="0"/>
              <a:t>of the Suicide Prevention Resource Center</a:t>
            </a:r>
            <a:endParaRPr lang="en-US" sz="2500" dirty="0"/>
          </a:p>
          <a:p>
            <a:r>
              <a:rPr lang="en-US" sz="2500" i="1" dirty="0"/>
              <a:t>A framework </a:t>
            </a:r>
            <a:r>
              <a:rPr lang="en-US" sz="2500" dirty="0"/>
              <a:t>for systematic, clinical suicide prevention in behavioral health and </a:t>
            </a:r>
            <a:r>
              <a:rPr lang="en-US" sz="2500" dirty="0" smtClean="0"/>
              <a:t>health care </a:t>
            </a:r>
            <a:r>
              <a:rPr lang="en-US" sz="2500" dirty="0"/>
              <a:t>systems</a:t>
            </a:r>
          </a:p>
          <a:p>
            <a:r>
              <a:rPr lang="en-US" sz="2500" i="1" dirty="0"/>
              <a:t>A focus </a:t>
            </a:r>
            <a:r>
              <a:rPr lang="en-US" sz="2500" dirty="0"/>
              <a:t>on safety and error reduction in healthcare</a:t>
            </a:r>
          </a:p>
          <a:p>
            <a:r>
              <a:rPr lang="en-US" sz="2500" i="1" dirty="0"/>
              <a:t>A set of best practices </a:t>
            </a:r>
            <a:r>
              <a:rPr lang="en-US" sz="2500" dirty="0"/>
              <a:t>and tools </a:t>
            </a:r>
            <a:r>
              <a:rPr lang="en-US" sz="2500" dirty="0" smtClean="0"/>
              <a:t>for </a:t>
            </a:r>
            <a:r>
              <a:rPr lang="en-US" sz="2500" dirty="0"/>
              <a:t>health systems and </a:t>
            </a:r>
            <a:r>
              <a:rPr lang="en-US" sz="2500" dirty="0" smtClean="0"/>
              <a:t>providers</a:t>
            </a:r>
          </a:p>
          <a:p>
            <a:pPr marL="0" indent="0">
              <a:buNone/>
            </a:pPr>
            <a:endParaRPr lang="en-US" sz="2500" dirty="0"/>
          </a:p>
        </p:txBody>
      </p:sp>
    </p:spTree>
    <p:extLst>
      <p:ext uri="{BB962C8B-B14F-4D97-AF65-F5344CB8AC3E}">
        <p14:creationId xmlns:p14="http://schemas.microsoft.com/office/powerpoint/2010/main" val="3735739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060450"/>
            <a:ext cx="8229600" cy="4525963"/>
          </a:xfrm>
          <a:prstGeom prst="rect">
            <a:avLst/>
          </a:prstGeom>
        </p:spPr>
        <p:txBody>
          <a:bodyPr>
            <a:normAutofit/>
          </a:bodyPr>
          <a:lstStyle/>
          <a:p>
            <a:endParaRPr lang="en-US" dirty="0"/>
          </a:p>
          <a:p>
            <a:pPr marL="0" indent="0" algn="ctr">
              <a:buNone/>
            </a:pPr>
            <a:r>
              <a:rPr lang="en-US" sz="3200" dirty="0" smtClean="0"/>
              <a:t>“It </a:t>
            </a:r>
            <a:r>
              <a:rPr lang="en-US" sz="3200" dirty="0"/>
              <a:t>is critically important to design for zero even when it may not be theoretically </a:t>
            </a:r>
            <a:r>
              <a:rPr lang="en-US" sz="3200" dirty="0" smtClean="0"/>
              <a:t>possible…It’s </a:t>
            </a:r>
            <a:r>
              <a:rPr lang="en-US" sz="3200" dirty="0"/>
              <a:t>about purposefully aiming for a higher level of performance</a:t>
            </a:r>
            <a:r>
              <a:rPr lang="en-US" sz="3200" dirty="0" smtClean="0"/>
              <a:t>.” </a:t>
            </a:r>
          </a:p>
          <a:p>
            <a:pPr marL="0" indent="0">
              <a:buNone/>
            </a:pPr>
            <a:endParaRPr lang="en-US" i="1" dirty="0"/>
          </a:p>
          <a:p>
            <a:pPr marL="0" indent="0" algn="r">
              <a:spcBef>
                <a:spcPts val="0"/>
              </a:spcBef>
              <a:buNone/>
            </a:pPr>
            <a:r>
              <a:rPr lang="en-US" i="1" dirty="0" smtClean="0"/>
              <a:t>Thomas </a:t>
            </a:r>
            <a:r>
              <a:rPr lang="en-US" i="1" dirty="0" err="1" smtClean="0"/>
              <a:t>Priselac</a:t>
            </a:r>
            <a:endParaRPr lang="en-US" i="1" dirty="0" smtClean="0"/>
          </a:p>
          <a:p>
            <a:pPr marL="0" indent="0" algn="r">
              <a:spcBef>
                <a:spcPts val="0"/>
              </a:spcBef>
              <a:buNone/>
            </a:pPr>
            <a:r>
              <a:rPr lang="en-US" i="1" dirty="0"/>
              <a:t>P</a:t>
            </a:r>
            <a:r>
              <a:rPr lang="en-US" i="1" dirty="0" smtClean="0"/>
              <a:t>resident </a:t>
            </a:r>
            <a:r>
              <a:rPr lang="en-US" i="1" dirty="0"/>
              <a:t>and CEO of Cedars-Sinai Medical Center</a:t>
            </a:r>
          </a:p>
          <a:p>
            <a:pPr marL="0" indent="0">
              <a:buNone/>
            </a:pPr>
            <a:endParaRPr lang="en-US" dirty="0"/>
          </a:p>
        </p:txBody>
      </p:sp>
    </p:spTree>
    <p:extLst>
      <p:ext uri="{BB962C8B-B14F-4D97-AF65-F5344CB8AC3E}">
        <p14:creationId xmlns:p14="http://schemas.microsoft.com/office/powerpoint/2010/main" val="721360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8229600" cy="1143000"/>
          </a:xfrm>
        </p:spPr>
        <p:txBody>
          <a:bodyPr>
            <a:normAutofit fontScale="90000"/>
          </a:bodyPr>
          <a:lstStyle/>
          <a:p>
            <a:pPr algn="ctr"/>
            <a:r>
              <a:rPr lang="en-US" sz="4000" b="1" dirty="0" smtClean="0"/>
              <a:t>Better Approaches to Suicide Care Are Available, Effective, and Fill The Cracks in Our Health Care System</a:t>
            </a:r>
            <a:r>
              <a:rPr lang="en-US" b="1" dirty="0" smtClean="0"/>
              <a:t/>
            </a:r>
            <a:br>
              <a:rPr lang="en-US" b="1" dirty="0" smtClean="0"/>
            </a:br>
            <a:endParaRPr lang="en-US" b="1" dirty="0"/>
          </a:p>
        </p:txBody>
      </p:sp>
    </p:spTree>
    <p:extLst>
      <p:ext uri="{BB962C8B-B14F-4D97-AF65-F5344CB8AC3E}">
        <p14:creationId xmlns:p14="http://schemas.microsoft.com/office/powerpoint/2010/main" val="35948267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NATCON15 Slides">
  <a:themeElements>
    <a:clrScheme name="Custom 23">
      <a:dk1>
        <a:srgbClr val="3E404A"/>
      </a:dk1>
      <a:lt1>
        <a:sysClr val="window" lastClr="FFFFFF"/>
      </a:lt1>
      <a:dk2>
        <a:srgbClr val="F5A818"/>
      </a:dk2>
      <a:lt2>
        <a:srgbClr val="CCCCCC"/>
      </a:lt2>
      <a:accent1>
        <a:srgbClr val="0E758B"/>
      </a:accent1>
      <a:accent2>
        <a:srgbClr val="CB5344"/>
      </a:accent2>
      <a:accent3>
        <a:srgbClr val="689D4F"/>
      </a:accent3>
      <a:accent4>
        <a:srgbClr val="6A3E7B"/>
      </a:accent4>
      <a:accent5>
        <a:srgbClr val="09A489"/>
      </a:accent5>
      <a:accent6>
        <a:srgbClr val="9EB138"/>
      </a:accent6>
      <a:hlink>
        <a:srgbClr val="0E758B"/>
      </a:hlink>
      <a:folHlink>
        <a:srgbClr val="6A3E7B"/>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NATCON15 Slides</Template>
  <TotalTime>9169</TotalTime>
  <Words>1722</Words>
  <Application>Microsoft Office PowerPoint</Application>
  <PresentationFormat>On-screen Show (4:3)</PresentationFormat>
  <Paragraphs>119</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NATCON15 Slides</vt:lpstr>
      <vt:lpstr>PowerPoint Presentation</vt:lpstr>
      <vt:lpstr>Can Suicide Be A Never Event?</vt:lpstr>
      <vt:lpstr>People At Risk For Suicide Are Falling Through the Cracks in Our Health Care System</vt:lpstr>
      <vt:lpstr>PowerPoint Presentation</vt:lpstr>
      <vt:lpstr>Suicide Care in Behavioral Health Care Settings</vt:lpstr>
      <vt:lpstr>PowerPoint Presentation</vt:lpstr>
      <vt:lpstr>What is Zero Suicide?</vt:lpstr>
      <vt:lpstr>PowerPoint Presentation</vt:lpstr>
      <vt:lpstr>Better Approaches to Suicide Care Are Available, Effective, and Fill The Cracks in Our Health Care System </vt:lpstr>
      <vt:lpstr>Zero Suicide Core Components</vt:lpstr>
      <vt:lpstr>Zero Suicide Is Feasible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Bernes, Sarah</dc:creator>
  <cp:lastModifiedBy>Bernes, Sarah</cp:lastModifiedBy>
  <cp:revision>42</cp:revision>
  <dcterms:created xsi:type="dcterms:W3CDTF">2015-03-13T14:21:17Z</dcterms:created>
  <dcterms:modified xsi:type="dcterms:W3CDTF">2015-04-14T13:28:08Z</dcterms:modified>
</cp:coreProperties>
</file>