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22"/>
  </p:notesMasterIdLst>
  <p:handoutMasterIdLst>
    <p:handoutMasterId r:id="rId23"/>
  </p:handoutMasterIdLst>
  <p:sldIdLst>
    <p:sldId id="658" r:id="rId2"/>
    <p:sldId id="731" r:id="rId3"/>
    <p:sldId id="735" r:id="rId4"/>
    <p:sldId id="761" r:id="rId5"/>
    <p:sldId id="734" r:id="rId6"/>
    <p:sldId id="762" r:id="rId7"/>
    <p:sldId id="740" r:id="rId8"/>
    <p:sldId id="742" r:id="rId9"/>
    <p:sldId id="743" r:id="rId10"/>
    <p:sldId id="768" r:id="rId11"/>
    <p:sldId id="730" r:id="rId12"/>
    <p:sldId id="744" r:id="rId13"/>
    <p:sldId id="763" r:id="rId14"/>
    <p:sldId id="747" r:id="rId15"/>
    <p:sldId id="755" r:id="rId16"/>
    <p:sldId id="753" r:id="rId17"/>
    <p:sldId id="758" r:id="rId18"/>
    <p:sldId id="769" r:id="rId19"/>
    <p:sldId id="759" r:id="rId20"/>
    <p:sldId id="720" r:id="rId21"/>
  </p:sldIdLst>
  <p:sldSz cx="9144000" cy="6858000" type="screen4x3"/>
  <p:notesSz cx="6797675" cy="9926638"/>
  <p:defaultTextStyle>
    <a:defPPr>
      <a:defRPr lang="en-US"/>
    </a:defPPr>
    <a:lvl1pPr marL="0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971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942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1913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5885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9856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6">
          <p15:clr>
            <a:srgbClr val="A4A3A4"/>
          </p15:clr>
        </p15:guide>
        <p15:guide id="2" orient="horz">
          <p15:clr>
            <a:srgbClr val="A4A3A4"/>
          </p15:clr>
        </p15:guide>
        <p15:guide id="3" pos="5480">
          <p15:clr>
            <a:srgbClr val="A4A3A4"/>
          </p15:clr>
        </p15:guide>
        <p15:guide id="4" pos="2792">
          <p15:clr>
            <a:srgbClr val="A4A3A4"/>
          </p15:clr>
        </p15:guide>
        <p15:guide id="5" pos="1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3A5"/>
    <a:srgbClr val="FFFFFF"/>
    <a:srgbClr val="C4D3D8"/>
    <a:srgbClr val="7494A4"/>
    <a:srgbClr val="000000"/>
    <a:srgbClr val="67635D"/>
    <a:srgbClr val="77726B"/>
    <a:srgbClr val="B78B02"/>
    <a:srgbClr val="F10F21"/>
    <a:srgbClr val="DEA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86410" autoAdjust="0"/>
  </p:normalViewPr>
  <p:slideViewPr>
    <p:cSldViewPr snapToGrid="0" snapToObjects="1">
      <p:cViewPr varScale="1">
        <p:scale>
          <a:sx n="82" d="100"/>
          <a:sy n="82" d="100"/>
        </p:scale>
        <p:origin x="234" y="96"/>
      </p:cViewPr>
      <p:guideLst>
        <p:guide orient="horz" pos="4306"/>
        <p:guide orient="horz"/>
        <p:guide pos="5480"/>
        <p:guide pos="2792"/>
        <p:guide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9619946040122808"/>
          <c:y val="0.13047132252952878"/>
          <c:w val="0.39127699266666582"/>
          <c:h val="0.7692354969038334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ERDF</c:v>
                </c:pt>
              </c:strCache>
            </c:strRef>
          </c:tx>
          <c:spPr>
            <a:solidFill>
              <a:srgbClr val="0D216C"/>
            </a:solidFill>
          </c:spPr>
          <c:explosion val="11"/>
          <c:dPt>
            <c:idx val="0"/>
            <c:bubble3D val="0"/>
            <c:spPr>
              <a:solidFill>
                <a:srgbClr val="FDC608"/>
              </a:solidFill>
            </c:spPr>
            <c:extLst>
              <c:ext xmlns:c16="http://schemas.microsoft.com/office/drawing/2014/chart" uri="{C3380CC4-5D6E-409C-BE32-E72D297353CC}">
                <c16:uniqueId val="{00000001-687B-4B0D-8135-05BEBB298781}"/>
              </c:ext>
            </c:extLst>
          </c:dPt>
          <c:dPt>
            <c:idx val="1"/>
            <c:bubble3D val="0"/>
            <c:spPr>
              <a:solidFill>
                <a:srgbClr val="159961"/>
              </a:solidFill>
            </c:spPr>
            <c:extLst>
              <c:ext xmlns:c16="http://schemas.microsoft.com/office/drawing/2014/chart" uri="{C3380CC4-5D6E-409C-BE32-E72D297353CC}">
                <c16:uniqueId val="{00000003-687B-4B0D-8135-05BEBB298781}"/>
              </c:ext>
            </c:extLst>
          </c:dPt>
          <c:dPt>
            <c:idx val="2"/>
            <c:bubble3D val="0"/>
            <c:spPr>
              <a:solidFill>
                <a:srgbClr val="98C222"/>
              </a:solidFill>
            </c:spPr>
            <c:extLst>
              <c:ext xmlns:c16="http://schemas.microsoft.com/office/drawing/2014/chart" uri="{C3380CC4-5D6E-409C-BE32-E72D297353CC}">
                <c16:uniqueId val="{00000005-687B-4B0D-8135-05BEBB298781}"/>
              </c:ext>
            </c:extLst>
          </c:dPt>
          <c:dPt>
            <c:idx val="3"/>
            <c:bubble3D val="0"/>
            <c:spPr>
              <a:solidFill>
                <a:srgbClr val="8A898C"/>
              </a:solidFill>
            </c:spPr>
            <c:extLst>
              <c:ext xmlns:c16="http://schemas.microsoft.com/office/drawing/2014/chart" uri="{C3380CC4-5D6E-409C-BE32-E72D297353CC}">
                <c16:uniqueId val="{00000007-687B-4B0D-8135-05BEBB298781}"/>
              </c:ext>
            </c:extLst>
          </c:dPt>
          <c:dLbls>
            <c:dLbl>
              <c:idx val="0"/>
              <c:layout>
                <c:manualLayout>
                  <c:x val="9.2994147945385602E-2"/>
                  <c:y val="5.0528694328002631E-2"/>
                </c:manualLayout>
              </c:layout>
              <c:tx>
                <c:rich>
                  <a:bodyPr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r>
                      <a:rPr lang="en-US" sz="1400" b="1" dirty="0" smtClean="0">
                        <a:solidFill>
                          <a:srgbClr val="FDC608"/>
                        </a:solidFill>
                        <a:latin typeface="Trebuchet MS" pitchFamily="34" charset="0"/>
                      </a:rPr>
                      <a:t>Inovace</a:t>
                    </a:r>
                    <a:r>
                      <a:rPr lang="en-US" sz="1400" dirty="0" smtClean="0">
                        <a:latin typeface="Trebuchet MS" pitchFamily="34" charset="0"/>
                      </a:rPr>
                      <a:t> </a:t>
                    </a:r>
                    <a:endParaRPr lang="en-US" sz="1400" dirty="0">
                      <a:latin typeface="Trebuchet MS" pitchFamily="34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r>
                      <a:rPr lang="en-US" sz="1600" b="1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69,0 mil.</a:t>
                    </a:r>
                    <a:r>
                      <a:rPr lang="en-US" sz="1600" b="1" baseline="0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 EUR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r>
                      <a:rPr lang="en-US" sz="1600" b="1" i="0" u="none" strike="noStrike" kern="1200" baseline="0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ERDF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endParaRPr lang="en-US" sz="1600" b="1" dirty="0">
                      <a:solidFill>
                        <a:srgbClr val="0D216C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96084184268175"/>
                      <c:h val="0.453047209516638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87B-4B0D-8135-05BEBB298781}"/>
                </c:ext>
              </c:extLst>
            </c:dLbl>
            <c:dLbl>
              <c:idx val="1"/>
              <c:layout>
                <c:manualLayout>
                  <c:x val="0.14716773343285428"/>
                  <c:y val="-7.4371356501466285E-3"/>
                </c:manualLayout>
              </c:layout>
              <c:tx>
                <c:rich>
                  <a:bodyPr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r>
                      <a:rPr lang="sv-SE" sz="1400" b="1" dirty="0" err="1" smtClean="0">
                        <a:solidFill>
                          <a:srgbClr val="159961"/>
                        </a:solidFill>
                        <a:latin typeface="Trebuchet MS" pitchFamily="34" charset="0"/>
                      </a:rPr>
                      <a:t>Nízkouh</a:t>
                    </a:r>
                    <a:r>
                      <a:rPr lang="sv-SE" sz="1400" b="1" dirty="0" smtClean="0">
                        <a:solidFill>
                          <a:srgbClr val="159961"/>
                        </a:solidFill>
                        <a:latin typeface="Trebuchet MS" pitchFamily="34" charset="0"/>
                      </a:rPr>
                      <a:t>l.</a:t>
                    </a:r>
                    <a:r>
                      <a:rPr lang="sv-SE" sz="1400" b="1" baseline="0" dirty="0" smtClean="0">
                        <a:solidFill>
                          <a:srgbClr val="159961"/>
                        </a:solidFill>
                        <a:latin typeface="Trebuchet MS" pitchFamily="34" charset="0"/>
                      </a:rPr>
                      <a:t> Ekonom.</a:t>
                    </a:r>
                    <a:r>
                      <a:rPr lang="sv-SE" sz="1400" b="1" dirty="0" smtClean="0">
                        <a:solidFill>
                          <a:srgbClr val="159961"/>
                        </a:solidFill>
                        <a:latin typeface="Trebuchet MS" pitchFamily="34" charset="0"/>
                      </a:rPr>
                      <a:t> </a:t>
                    </a:r>
                    <a:r>
                      <a:rPr lang="sv-SE" sz="1600" b="1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44,4 mil.</a:t>
                    </a:r>
                    <a:r>
                      <a:rPr lang="sv-SE" sz="1600" b="1" baseline="0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 EUR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r>
                      <a:rPr lang="sv-SE" sz="1600" b="1" i="0" u="none" strike="noStrike" kern="1200" baseline="0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ERDF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endParaRPr lang="sv-SE" sz="1600" b="1" dirty="0">
                      <a:solidFill>
                        <a:srgbClr val="0D216C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202962282992304"/>
                      <c:h val="0.4451109974573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87B-4B0D-8135-05BEBB298781}"/>
                </c:ext>
              </c:extLst>
            </c:dLbl>
            <c:dLbl>
              <c:idx val="2"/>
              <c:layout>
                <c:manualLayout>
                  <c:x val="-2.6885462702561209E-2"/>
                  <c:y val="-3.1661780323889402E-2"/>
                </c:manualLayout>
              </c:layout>
              <c:tx>
                <c:rich>
                  <a:bodyPr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r>
                      <a:rPr lang="en-US" sz="1400" b="1" dirty="0" smtClean="0">
                        <a:solidFill>
                          <a:srgbClr val="98C222"/>
                        </a:solidFill>
                        <a:latin typeface="Trebuchet MS" pitchFamily="34" charset="0"/>
                      </a:rPr>
                      <a:t>Přírodní</a:t>
                    </a:r>
                    <a:r>
                      <a:rPr lang="en-US" sz="1400" b="1" baseline="0" dirty="0" smtClean="0">
                        <a:solidFill>
                          <a:srgbClr val="98C222"/>
                        </a:solidFill>
                        <a:latin typeface="Trebuchet MS" pitchFamily="34" charset="0"/>
                      </a:rPr>
                      <a:t>  +kulturní zdroje</a:t>
                    </a:r>
                    <a:r>
                      <a:rPr lang="en-US" sz="1400" b="1" dirty="0" smtClean="0">
                        <a:solidFill>
                          <a:srgbClr val="98C222"/>
                        </a:solidFill>
                        <a:latin typeface="Trebuchet MS" pitchFamily="34" charset="0"/>
                      </a:rPr>
                      <a:t> </a:t>
                    </a:r>
                    <a:endParaRPr lang="en-US" sz="1400" b="1" dirty="0">
                      <a:solidFill>
                        <a:srgbClr val="98C222"/>
                      </a:solidFill>
                      <a:latin typeface="Trebuchet MS" pitchFamily="34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r>
                      <a:rPr lang="en-US" sz="1600" b="1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88,8 mil.</a:t>
                    </a:r>
                    <a:r>
                      <a:rPr lang="en-US" sz="1600" b="1" baseline="0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 EUR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r>
                      <a:rPr lang="en-US" sz="1600" b="1" i="0" u="none" strike="noStrike" kern="1200" baseline="0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ERDF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Trebuchet MS" pitchFamily="34" charset="0"/>
                        <a:ea typeface="+mn-ea"/>
                        <a:cs typeface="+mn-cs"/>
                      </a:defRPr>
                    </a:pPr>
                    <a:endParaRPr lang="en-US" sz="1600" b="1" dirty="0">
                      <a:solidFill>
                        <a:srgbClr val="0D216C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93179704449804"/>
                      <c:h val="0.5198430704307661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87B-4B0D-8135-05BEBB298781}"/>
                </c:ext>
              </c:extLst>
            </c:dLbl>
            <c:dLbl>
              <c:idx val="3"/>
              <c:layout>
                <c:manualLayout>
                  <c:x val="-0.16032507946554236"/>
                  <c:y val="7.0212377242758653E-2"/>
                </c:manualLayout>
              </c:layout>
              <c:tx>
                <c:rich>
                  <a:bodyPr/>
                  <a:lstStyle/>
                  <a:p>
                    <a:r>
                      <a:rPr lang="pt-BR" sz="1400" b="1" dirty="0" smtClean="0">
                        <a:solidFill>
                          <a:srgbClr val="8A898C"/>
                        </a:solidFill>
                        <a:latin typeface="Trebuchet MS" pitchFamily="34" charset="0"/>
                      </a:rPr>
                      <a:t>Doprava</a:t>
                    </a:r>
                    <a:endParaRPr lang="pt-BR" sz="1400" b="1" dirty="0">
                      <a:solidFill>
                        <a:srgbClr val="8A898C"/>
                      </a:solidFill>
                      <a:latin typeface="Trebuchet MS" pitchFamily="34" charset="0"/>
                    </a:endParaRPr>
                  </a:p>
                  <a:p>
                    <a:r>
                      <a:rPr lang="pt-BR" sz="1600" b="1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29,6</a:t>
                    </a:r>
                    <a:r>
                      <a:rPr lang="pt-BR" sz="1600" b="1" baseline="0" dirty="0" smtClean="0">
                        <a:solidFill>
                          <a:srgbClr val="0D216C"/>
                        </a:solidFill>
                        <a:latin typeface="Trebuchet MS" pitchFamily="34" charset="0"/>
                      </a:rPr>
                      <a:t> mil. EUR ERDF</a:t>
                    </a:r>
                    <a:endParaRPr lang="pt-BR" sz="1600" b="1" dirty="0">
                      <a:solidFill>
                        <a:srgbClr val="0D216C"/>
                      </a:solidFill>
                      <a:latin typeface="Trebuchet MS" pitchFamily="34" charset="0"/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53161733325731"/>
                      <c:h val="0.32411343432867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687B-4B0D-8135-05BEBB2987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latin typeface="Trebuchet MS" pitchFamily="34" charset="0"/>
                  </a:defRPr>
                </a:pPr>
                <a:endParaRPr lang="cs-CZ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Innovation</c:v>
                </c:pt>
                <c:pt idx="1">
                  <c:v>Low carbon</c:v>
                </c:pt>
                <c:pt idx="2">
                  <c:v>Natural and cultural resources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44.4</c:v>
                </c:pt>
                <c:pt idx="2">
                  <c:v>88.8</c:v>
                </c:pt>
                <c:pt idx="3">
                  <c:v>29.6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7B-4B0D-8135-05BEBB298781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317883670320913"/>
          <c:y val="0.12070445303646424"/>
          <c:w val="0.4650581852733533"/>
          <c:h val="0.75859109392707158"/>
        </c:manualLayout>
      </c:layout>
      <c:pieChart>
        <c:varyColors val="1"/>
        <c:ser>
          <c:idx val="0"/>
          <c:order val="0"/>
          <c:spPr>
            <a:solidFill>
              <a:srgbClr val="C8D3D8"/>
            </a:solidFill>
          </c:spPr>
          <c:dPt>
            <c:idx val="0"/>
            <c:bubble3D val="0"/>
            <c:spPr>
              <a:solidFill>
                <a:srgbClr val="C8D3D8">
                  <a:lumMod val="5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1-34A7-471E-B5B1-16DDA4F9C162}"/>
              </c:ext>
            </c:extLst>
          </c:dPt>
          <c:dPt>
            <c:idx val="1"/>
            <c:bubble3D val="0"/>
            <c:spPr>
              <a:solidFill>
                <a:srgbClr val="C8D3D8"/>
              </a:solidFill>
              <a:ln>
                <a:solidFill>
                  <a:srgbClr val="7E93A5">
                    <a:lumMod val="60000"/>
                    <a:lumOff val="4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4A7-471E-B5B1-16DDA4F9C162}"/>
              </c:ext>
            </c:extLst>
          </c:dPt>
          <c:dLbls>
            <c:dLbl>
              <c:idx val="0"/>
              <c:layout>
                <c:manualLayout>
                  <c:x val="-0.24009914221934034"/>
                  <c:y val="-4.379491567931296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ČR public 60%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4A7-471E-B5B1-16DDA4F9C162}"/>
                </c:ext>
              </c:extLst>
            </c:dLbl>
            <c:dLbl>
              <c:idx val="1"/>
              <c:layout>
                <c:manualLayout>
                  <c:x val="0.2073171214603555"/>
                  <c:y val="9.055489718621222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ČR </a:t>
                    </a:r>
                    <a:r>
                      <a:rPr lang="en-US" dirty="0" err="1" smtClean="0"/>
                      <a:t>private</a:t>
                    </a:r>
                    <a:endParaRPr lang="en-US" dirty="0" smtClean="0"/>
                  </a:p>
                  <a:p>
                    <a:r>
                      <a:rPr lang="en-US" dirty="0" smtClean="0"/>
                      <a:t> 40%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4A7-471E-B5B1-16DDA4F9C16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SCENARIO_1!$H$43:$H$44</c:f>
              <c:strCache>
                <c:ptCount val="2"/>
                <c:pt idx="0">
                  <c:v>public</c:v>
                </c:pt>
                <c:pt idx="1">
                  <c:v>private</c:v>
                </c:pt>
              </c:strCache>
            </c:strRef>
          </c:cat>
          <c:val>
            <c:numRef>
              <c:f>SCENARIO_1!$I$43:$I$44</c:f>
              <c:numCache>
                <c:formatCode>General</c:formatCode>
                <c:ptCount val="2"/>
                <c:pt idx="0">
                  <c:v>22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A7-471E-B5B1-16DDA4F9C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4CB2D-72F5-5C4E-93D3-E8E8F059BBA5}" type="datetimeFigureOut">
              <a:rPr lang="en-US" smtClean="0">
                <a:latin typeface="Trebuchet MS" pitchFamily="34" charset="0"/>
              </a:rPr>
              <a:t>10/6/2017</a:t>
            </a:fld>
            <a:endParaRPr lang="en-US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49E0F-067E-034A-A3D7-0C57F78FBA91}" type="slidenum">
              <a:rPr lang="en-US" smtClean="0">
                <a:latin typeface="Trebuchet MS" pitchFamily="34" charset="0"/>
              </a:rPr>
              <a:t>‹#›</a:t>
            </a:fld>
            <a:endParaRPr 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99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83971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767942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151913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535885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1919856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0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0F-9C0A-45F8-A7AE-EABCF9118898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36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9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ISTORAGE\-Print\MA27\Powerpoint\rep\Cov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 userDrawn="1"/>
        </p:nvSpPr>
        <p:spPr>
          <a:xfrm>
            <a:off x="0" y="4513081"/>
            <a:ext cx="9144000" cy="2344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Freeform 2"/>
          <p:cNvSpPr>
            <a:spLocks noChangeArrowheads="1"/>
          </p:cNvSpPr>
          <p:nvPr userDrawn="1"/>
        </p:nvSpPr>
        <p:spPr bwMode="auto">
          <a:xfrm>
            <a:off x="715716" y="4857905"/>
            <a:ext cx="164475" cy="267271"/>
          </a:xfrm>
          <a:custGeom>
            <a:avLst/>
            <a:gdLst>
              <a:gd name="T0" fmla="*/ 125 w 249"/>
              <a:gd name="T1" fmla="*/ 0 h 400"/>
              <a:gd name="T2" fmla="*/ 125 w 249"/>
              <a:gd name="T3" fmla="*/ 0 h 400"/>
              <a:gd name="T4" fmla="*/ 0 w 249"/>
              <a:gd name="T5" fmla="*/ 125 h 400"/>
              <a:gd name="T6" fmla="*/ 125 w 249"/>
              <a:gd name="T7" fmla="*/ 399 h 400"/>
              <a:gd name="T8" fmla="*/ 248 w 249"/>
              <a:gd name="T9" fmla="*/ 125 h 400"/>
              <a:gd name="T10" fmla="*/ 125 w 249"/>
              <a:gd name="T11" fmla="*/ 0 h 400"/>
              <a:gd name="T12" fmla="*/ 125 w 249"/>
              <a:gd name="T13" fmla="*/ 196 h 400"/>
              <a:gd name="T14" fmla="*/ 125 w 249"/>
              <a:gd name="T15" fmla="*/ 196 h 400"/>
              <a:gd name="T16" fmla="*/ 53 w 249"/>
              <a:gd name="T17" fmla="*/ 125 h 400"/>
              <a:gd name="T18" fmla="*/ 125 w 249"/>
              <a:gd name="T19" fmla="*/ 54 h 400"/>
              <a:gd name="T20" fmla="*/ 195 w 249"/>
              <a:gd name="T21" fmla="*/ 125 h 400"/>
              <a:gd name="T22" fmla="*/ 125 w 249"/>
              <a:gd name="T23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5" name="AutoShape 71"/>
          <p:cNvSpPr>
            <a:spLocks/>
          </p:cNvSpPr>
          <p:nvPr userDrawn="1"/>
        </p:nvSpPr>
        <p:spPr bwMode="auto">
          <a:xfrm>
            <a:off x="634536" y="5560295"/>
            <a:ext cx="326835" cy="335440"/>
          </a:xfrm>
          <a:custGeom>
            <a:avLst/>
            <a:gdLst>
              <a:gd name="T0" fmla="*/ 10800 w 21600"/>
              <a:gd name="T1" fmla="*/ 10794 h 21588"/>
              <a:gd name="T2" fmla="*/ 10800 w 21600"/>
              <a:gd name="T3" fmla="*/ 10794 h 21588"/>
              <a:gd name="T4" fmla="*/ 10800 w 21600"/>
              <a:gd name="T5" fmla="*/ 10794 h 21588"/>
              <a:gd name="T6" fmla="*/ 10800 w 21600"/>
              <a:gd name="T7" fmla="*/ 10794 h 2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88">
                <a:moveTo>
                  <a:pt x="10794" y="0"/>
                </a:moveTo>
                <a:cubicBezTo>
                  <a:pt x="12288" y="0"/>
                  <a:pt x="13689" y="251"/>
                  <a:pt x="14997" y="750"/>
                </a:cubicBezTo>
                <a:cubicBezTo>
                  <a:pt x="16304" y="1249"/>
                  <a:pt x="17445" y="1929"/>
                  <a:pt x="18422" y="2781"/>
                </a:cubicBezTo>
                <a:cubicBezTo>
                  <a:pt x="19399" y="3639"/>
                  <a:pt x="20173" y="4640"/>
                  <a:pt x="20743" y="5783"/>
                </a:cubicBezTo>
                <a:cubicBezTo>
                  <a:pt x="21315" y="6926"/>
                  <a:pt x="21599" y="8156"/>
                  <a:pt x="21599" y="9468"/>
                </a:cubicBezTo>
                <a:cubicBezTo>
                  <a:pt x="21599" y="10774"/>
                  <a:pt x="21315" y="12002"/>
                  <a:pt x="20743" y="13141"/>
                </a:cubicBezTo>
                <a:cubicBezTo>
                  <a:pt x="20173" y="14287"/>
                  <a:pt x="19399" y="15288"/>
                  <a:pt x="18422" y="16149"/>
                </a:cubicBezTo>
                <a:cubicBezTo>
                  <a:pt x="17445" y="17007"/>
                  <a:pt x="16304" y="17686"/>
                  <a:pt x="14997" y="18180"/>
                </a:cubicBezTo>
                <a:cubicBezTo>
                  <a:pt x="13689" y="18677"/>
                  <a:pt x="12288" y="18922"/>
                  <a:pt x="10794" y="18922"/>
                </a:cubicBezTo>
                <a:cubicBezTo>
                  <a:pt x="10104" y="18922"/>
                  <a:pt x="9426" y="18869"/>
                  <a:pt x="8767" y="18761"/>
                </a:cubicBezTo>
                <a:cubicBezTo>
                  <a:pt x="7444" y="20014"/>
                  <a:pt x="5900" y="20877"/>
                  <a:pt x="4135" y="21354"/>
                </a:cubicBezTo>
                <a:cubicBezTo>
                  <a:pt x="3947" y="21391"/>
                  <a:pt x="3758" y="21430"/>
                  <a:pt x="3565" y="21467"/>
                </a:cubicBezTo>
                <a:cubicBezTo>
                  <a:pt x="3375" y="21509"/>
                  <a:pt x="3170" y="21549"/>
                  <a:pt x="2951" y="21583"/>
                </a:cubicBezTo>
                <a:cubicBezTo>
                  <a:pt x="2831" y="21600"/>
                  <a:pt x="2727" y="21571"/>
                  <a:pt x="2643" y="21495"/>
                </a:cubicBezTo>
                <a:cubicBezTo>
                  <a:pt x="2556" y="21419"/>
                  <a:pt x="2497" y="21309"/>
                  <a:pt x="2466" y="21165"/>
                </a:cubicBezTo>
                <a:cubicBezTo>
                  <a:pt x="2438" y="21021"/>
                  <a:pt x="2457" y="20900"/>
                  <a:pt x="2523" y="20807"/>
                </a:cubicBezTo>
                <a:cubicBezTo>
                  <a:pt x="2591" y="20714"/>
                  <a:pt x="2666" y="20621"/>
                  <a:pt x="2749" y="20530"/>
                </a:cubicBezTo>
                <a:cubicBezTo>
                  <a:pt x="2920" y="20324"/>
                  <a:pt x="3083" y="20124"/>
                  <a:pt x="3233" y="19929"/>
                </a:cubicBezTo>
                <a:cubicBezTo>
                  <a:pt x="3384" y="19737"/>
                  <a:pt x="3521" y="19506"/>
                  <a:pt x="3645" y="19241"/>
                </a:cubicBezTo>
                <a:cubicBezTo>
                  <a:pt x="3768" y="18976"/>
                  <a:pt x="3881" y="18662"/>
                  <a:pt x="3982" y="18301"/>
                </a:cubicBezTo>
                <a:cubicBezTo>
                  <a:pt x="4083" y="17940"/>
                  <a:pt x="4173" y="17506"/>
                  <a:pt x="4248" y="16992"/>
                </a:cubicBezTo>
                <a:cubicBezTo>
                  <a:pt x="2942" y="16109"/>
                  <a:pt x="1906" y="15020"/>
                  <a:pt x="1143" y="13731"/>
                </a:cubicBezTo>
                <a:cubicBezTo>
                  <a:pt x="381" y="12436"/>
                  <a:pt x="0" y="11017"/>
                  <a:pt x="0" y="9468"/>
                </a:cubicBezTo>
                <a:cubicBezTo>
                  <a:pt x="0" y="8164"/>
                  <a:pt x="284" y="6937"/>
                  <a:pt x="856" y="5789"/>
                </a:cubicBezTo>
                <a:cubicBezTo>
                  <a:pt x="1428" y="4640"/>
                  <a:pt x="2200" y="3639"/>
                  <a:pt x="3177" y="2781"/>
                </a:cubicBezTo>
                <a:cubicBezTo>
                  <a:pt x="4154" y="1929"/>
                  <a:pt x="5293" y="1249"/>
                  <a:pt x="6597" y="750"/>
                </a:cubicBezTo>
                <a:cubicBezTo>
                  <a:pt x="7901" y="251"/>
                  <a:pt x="9299" y="0"/>
                  <a:pt x="1079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" name="AutoShape 128"/>
          <p:cNvSpPr>
            <a:spLocks/>
          </p:cNvSpPr>
          <p:nvPr userDrawn="1"/>
        </p:nvSpPr>
        <p:spPr bwMode="auto">
          <a:xfrm>
            <a:off x="692929" y="6321461"/>
            <a:ext cx="210048" cy="2301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04926" y="4732402"/>
            <a:ext cx="7754912" cy="573246"/>
          </a:xfrm>
        </p:spPr>
        <p:txBody>
          <a:bodyPr wrap="square" lIns="0" tIns="0" rIns="0" bIns="0" anchor="ctr" anchorCtr="0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Meeting </a:t>
            </a:r>
            <a:r>
              <a:rPr lang="de-DE" dirty="0" err="1" smtClean="0"/>
              <a:t>xy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Place | DD </a:t>
            </a:r>
            <a:r>
              <a:rPr lang="de-DE" dirty="0" err="1" smtClean="0"/>
              <a:t>Month</a:t>
            </a:r>
            <a:r>
              <a:rPr lang="de-DE" dirty="0" smtClean="0"/>
              <a:t> YYYY</a:t>
            </a:r>
            <a:endParaRPr lang="de-AT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4926" y="5464598"/>
            <a:ext cx="7754912" cy="712920"/>
          </a:xfrm>
        </p:spPr>
        <p:txBody>
          <a:bodyPr wrap="square" lIns="0" tIns="0" rIns="0" bIns="0" anchor="ctr" anchorCtr="0">
            <a:normAutofit/>
          </a:bodyPr>
          <a:lstStyle>
            <a:lvl1pPr marL="0" indent="0">
              <a:lnSpc>
                <a:spcPts val="2500"/>
              </a:lnSpc>
              <a:buFontTx/>
              <a:buNone/>
              <a:defRPr sz="2600" b="1"/>
            </a:lvl1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04926" y="6307559"/>
            <a:ext cx="7754912" cy="275990"/>
          </a:xfrm>
        </p:spPr>
        <p:txBody>
          <a:bodyPr wrap="square" lIns="0" tIns="0" rIns="0" bIns="0" anchor="ctr" anchorCtr="0">
            <a:noAutofit/>
          </a:bodyPr>
          <a:lstStyle>
            <a:lvl1pPr marL="0" indent="0" eaLnBrk="1" hangingPunct="1">
              <a:spcBef>
                <a:spcPct val="50000"/>
              </a:spcBef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 err="1" smtClean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Interreg</a:t>
            </a:r>
            <a:r>
              <a:rPr lang="en-US" altLang="de-DE" sz="1400" dirty="0" smtClean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 CENTRAL EUROPE | Joint Secretariat | Frank Schneider</a:t>
            </a:r>
            <a:endParaRPr lang="en-US" altLang="de-DE" sz="1400" dirty="0">
              <a:solidFill>
                <a:schemeClr val="accent6">
                  <a:lumMod val="75000"/>
                </a:schemeClr>
              </a:solidFill>
              <a:latin typeface="Trebuchet MS" pitchFamily="34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Image &gt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00039" y="1286539"/>
            <a:ext cx="2475058" cy="18181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5" name="Titelplatzhalter 3"/>
          <p:cNvSpPr>
            <a:spLocks noGrp="1"/>
          </p:cNvSpPr>
          <p:nvPr>
            <p:ph type="title"/>
          </p:nvPr>
        </p:nvSpPr>
        <p:spPr>
          <a:xfrm>
            <a:off x="-4761" y="149225"/>
            <a:ext cx="6639478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955851" y="1286540"/>
            <a:ext cx="5903987" cy="1818168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96234" y="3296093"/>
            <a:ext cx="8542338" cy="220094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32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gt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3"/>
          <p:cNvSpPr>
            <a:spLocks noGrp="1"/>
          </p:cNvSpPr>
          <p:nvPr>
            <p:ph type="title"/>
          </p:nvPr>
        </p:nvSpPr>
        <p:spPr>
          <a:xfrm>
            <a:off x="-4762" y="149225"/>
            <a:ext cx="6533153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6384780" y="1286539"/>
            <a:ext cx="2475058" cy="18181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96234" y="1286540"/>
            <a:ext cx="5903987" cy="1818168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96234" y="3296093"/>
            <a:ext cx="8542338" cy="220094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47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7"/>
          <p:cNvCxnSpPr/>
          <p:nvPr userDrawn="1"/>
        </p:nvCxnSpPr>
        <p:spPr>
          <a:xfrm flipH="1">
            <a:off x="4419600" y="1733097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14"/>
          <p:cNvSpPr>
            <a:spLocks/>
          </p:cNvSpPr>
          <p:nvPr userDrawn="1"/>
        </p:nvSpPr>
        <p:spPr bwMode="auto">
          <a:xfrm>
            <a:off x="4230925" y="975585"/>
            <a:ext cx="372112" cy="5970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917861" y="149227"/>
            <a:ext cx="6998239" cy="6860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/>
            </a:lvl1pPr>
          </a:lstStyle>
          <a:p>
            <a:r>
              <a:rPr lang="de-DE" dirty="0" smtClean="0"/>
              <a:t>Timeline </a:t>
            </a:r>
            <a:r>
              <a:rPr lang="de-DE" dirty="0" err="1" smtClean="0"/>
              <a:t>overview</a:t>
            </a:r>
            <a:endParaRPr lang="de-AT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43851" y="1836341"/>
            <a:ext cx="3924268" cy="246221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cxnSp>
        <p:nvCxnSpPr>
          <p:cNvPr id="14" name="Straight Connector 17"/>
          <p:cNvCxnSpPr/>
          <p:nvPr userDrawn="1"/>
        </p:nvCxnSpPr>
        <p:spPr>
          <a:xfrm flipH="1">
            <a:off x="4417812" y="2727278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/>
          <p:cNvCxnSpPr/>
          <p:nvPr userDrawn="1"/>
        </p:nvCxnSpPr>
        <p:spPr>
          <a:xfrm flipH="1">
            <a:off x="4417812" y="3721459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7"/>
          <p:cNvCxnSpPr/>
          <p:nvPr userDrawn="1"/>
        </p:nvCxnSpPr>
        <p:spPr>
          <a:xfrm flipH="1">
            <a:off x="4417812" y="5709820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7"/>
          <p:cNvCxnSpPr/>
          <p:nvPr userDrawn="1"/>
        </p:nvCxnSpPr>
        <p:spPr>
          <a:xfrm flipH="1">
            <a:off x="4417812" y="4715640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39"/>
          <p:cNvSpPr>
            <a:spLocks/>
          </p:cNvSpPr>
          <p:nvPr userDrawn="1"/>
        </p:nvSpPr>
        <p:spPr bwMode="auto">
          <a:xfrm>
            <a:off x="4221307" y="6239631"/>
            <a:ext cx="415390" cy="457730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42663" tIns="42663" rIns="42663" bIns="42663" anchor="ctr"/>
          <a:lstStyle/>
          <a:p>
            <a:pPr defTabSz="383962">
              <a:defRPr/>
            </a:pPr>
            <a:endParaRPr lang="es-ES" sz="2400" dirty="0">
              <a:solidFill>
                <a:schemeClr val="accent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43851" y="2833741"/>
            <a:ext cx="3924268" cy="246221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43851" y="3831141"/>
            <a:ext cx="3924268" cy="246221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343851" y="4828541"/>
            <a:ext cx="3924268" cy="246221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43851" y="5825941"/>
            <a:ext cx="3924268" cy="246221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4602428" y="2330659"/>
            <a:ext cx="3924268" cy="246221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602428" y="3337197"/>
            <a:ext cx="3924268" cy="246221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602428" y="4343735"/>
            <a:ext cx="3924268" cy="246221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602428" y="5350272"/>
            <a:ext cx="3924268" cy="246221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619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4416983" y="5078355"/>
            <a:ext cx="0" cy="1814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7"/>
          <p:cNvCxnSpPr/>
          <p:nvPr userDrawn="1"/>
        </p:nvCxnSpPr>
        <p:spPr>
          <a:xfrm flipH="1">
            <a:off x="4416983" y="1977656"/>
            <a:ext cx="2617" cy="2181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14"/>
          <p:cNvSpPr>
            <a:spLocks/>
          </p:cNvSpPr>
          <p:nvPr userDrawn="1"/>
        </p:nvSpPr>
        <p:spPr bwMode="auto">
          <a:xfrm>
            <a:off x="4230925" y="943686"/>
            <a:ext cx="372112" cy="5970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917861" y="149227"/>
            <a:ext cx="6998239" cy="6860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/>
            </a:lvl1pPr>
          </a:lstStyle>
          <a:p>
            <a:r>
              <a:rPr lang="de-DE" dirty="0" smtClean="0"/>
              <a:t>Timeline</a:t>
            </a:r>
            <a:endParaRPr lang="de-AT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03038" y="5199999"/>
            <a:ext cx="3924268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038" y="4360031"/>
            <a:ext cx="3924267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</a:t>
            </a:r>
            <a:endParaRPr lang="de-AT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603038" y="2270862"/>
            <a:ext cx="3924268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03038" y="1430894"/>
            <a:ext cx="3924267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</a:t>
            </a:r>
            <a:endParaRPr lang="de-AT" dirty="0"/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6657" y="4090625"/>
            <a:ext cx="3924268" cy="1461156"/>
          </a:xfrm>
        </p:spPr>
        <p:txBody>
          <a:bodyPr wrap="square" lIns="0" tIns="0" rIns="0" bIns="0">
            <a:noAutofit/>
          </a:bodyPr>
          <a:lstStyle>
            <a:lvl1pPr marL="0" indent="0" algn="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06657" y="3250657"/>
            <a:ext cx="3924267" cy="750724"/>
          </a:xfrm>
        </p:spPr>
        <p:txBody>
          <a:bodyPr wrap="square" lIns="0" tIns="0" rIns="0" bIns="0" anchor="b">
            <a:noAutofit/>
          </a:bodyPr>
          <a:lstStyle>
            <a:lvl1pPr marL="0" indent="0" algn="r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62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8"/>
          <p:cNvCxnSpPr/>
          <p:nvPr userDrawn="1"/>
        </p:nvCxnSpPr>
        <p:spPr>
          <a:xfrm>
            <a:off x="4416983" y="2741186"/>
            <a:ext cx="2617" cy="19816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7"/>
          <p:cNvCxnSpPr/>
          <p:nvPr userDrawn="1"/>
        </p:nvCxnSpPr>
        <p:spPr>
          <a:xfrm flipH="1">
            <a:off x="4416983" y="-203806"/>
            <a:ext cx="2617" cy="2181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03038" y="5199999"/>
            <a:ext cx="3924268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038" y="4360031"/>
            <a:ext cx="3924267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</a:t>
            </a:r>
            <a:endParaRPr lang="de-AT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603038" y="2270862"/>
            <a:ext cx="3924268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3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03038" y="1430894"/>
            <a:ext cx="3924267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</a:t>
            </a:r>
            <a:endParaRPr lang="de-AT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6657" y="4090625"/>
            <a:ext cx="3924268" cy="1461156"/>
          </a:xfrm>
        </p:spPr>
        <p:txBody>
          <a:bodyPr wrap="square" lIns="0" tIns="0" rIns="0" bIns="0">
            <a:noAutofit/>
          </a:bodyPr>
          <a:lstStyle>
            <a:lvl1pPr marL="0" indent="0" algn="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06657" y="3250657"/>
            <a:ext cx="3924267" cy="750724"/>
          </a:xfrm>
        </p:spPr>
        <p:txBody>
          <a:bodyPr wrap="square" lIns="0" tIns="0" rIns="0" bIns="0" anchor="b">
            <a:noAutofit/>
          </a:bodyPr>
          <a:lstStyle>
            <a:lvl1pPr marL="0" indent="0" algn="r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</a:t>
            </a:r>
            <a:endParaRPr lang="de-AT" dirty="0"/>
          </a:p>
        </p:txBody>
      </p:sp>
      <p:cxnSp>
        <p:nvCxnSpPr>
          <p:cNvPr id="36" name="Straight Connector 8"/>
          <p:cNvCxnSpPr/>
          <p:nvPr userDrawn="1"/>
        </p:nvCxnSpPr>
        <p:spPr>
          <a:xfrm>
            <a:off x="4416983" y="5950857"/>
            <a:ext cx="0" cy="1814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2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9"/>
          <p:cNvSpPr>
            <a:spLocks/>
          </p:cNvSpPr>
          <p:nvPr userDrawn="1"/>
        </p:nvSpPr>
        <p:spPr bwMode="auto">
          <a:xfrm>
            <a:off x="4221307" y="6239631"/>
            <a:ext cx="415390" cy="457730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42663" tIns="42663" rIns="42663" bIns="42663" anchor="ctr"/>
          <a:lstStyle/>
          <a:p>
            <a:pPr defTabSz="383962">
              <a:defRPr/>
            </a:pPr>
            <a:endParaRPr lang="es-ES" sz="2400" dirty="0">
              <a:solidFill>
                <a:schemeClr val="accent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cxnSp>
        <p:nvCxnSpPr>
          <p:cNvPr id="29" name="Straight Connector 8"/>
          <p:cNvCxnSpPr/>
          <p:nvPr userDrawn="1"/>
        </p:nvCxnSpPr>
        <p:spPr>
          <a:xfrm flipH="1">
            <a:off x="4409888" y="4121385"/>
            <a:ext cx="7096" cy="2118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7"/>
          <p:cNvCxnSpPr/>
          <p:nvPr userDrawn="1"/>
        </p:nvCxnSpPr>
        <p:spPr>
          <a:xfrm flipH="1">
            <a:off x="4416983" y="-1054446"/>
            <a:ext cx="2617" cy="2181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03038" y="4349359"/>
            <a:ext cx="3924268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038" y="3509391"/>
            <a:ext cx="3924267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</a:t>
            </a:r>
            <a:endParaRPr lang="de-AT" dirty="0"/>
          </a:p>
        </p:txBody>
      </p:sp>
      <p:sp>
        <p:nvSpPr>
          <p:cNvPr id="3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603038" y="1420222"/>
            <a:ext cx="3924268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03038" y="580254"/>
            <a:ext cx="3924267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</a:t>
            </a:r>
            <a:endParaRPr lang="de-AT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6657" y="3239985"/>
            <a:ext cx="3924268" cy="1461156"/>
          </a:xfrm>
        </p:spPr>
        <p:txBody>
          <a:bodyPr wrap="square" lIns="0" tIns="0" rIns="0" bIns="0">
            <a:noAutofit/>
          </a:bodyPr>
          <a:lstStyle>
            <a:lvl1pPr marL="0" indent="0" algn="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06657" y="2400017"/>
            <a:ext cx="3924267" cy="750724"/>
          </a:xfrm>
        </p:spPr>
        <p:txBody>
          <a:bodyPr wrap="square" lIns="0" tIns="0" rIns="0" bIns="0" anchor="b">
            <a:noAutofit/>
          </a:bodyPr>
          <a:lstStyle>
            <a:lvl1pPr marL="0" indent="0" algn="r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</a:t>
            </a:r>
            <a:endParaRPr lang="de-AT" dirty="0"/>
          </a:p>
        </p:txBody>
      </p:sp>
      <p:cxnSp>
        <p:nvCxnSpPr>
          <p:cNvPr id="37" name="Straight Connector 8"/>
          <p:cNvCxnSpPr/>
          <p:nvPr userDrawn="1"/>
        </p:nvCxnSpPr>
        <p:spPr>
          <a:xfrm>
            <a:off x="4409888" y="1849461"/>
            <a:ext cx="0" cy="1814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6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294794" y="1658672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1925220" y="3509423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3589272" y="1658672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5246234" y="3509423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6883750" y="1658672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8" name="Titelplatzhalter 3"/>
          <p:cNvSpPr>
            <a:spLocks noGrp="1"/>
          </p:cNvSpPr>
          <p:nvPr>
            <p:ph type="title"/>
          </p:nvPr>
        </p:nvSpPr>
        <p:spPr>
          <a:xfrm>
            <a:off x="-4762" y="149225"/>
            <a:ext cx="6575683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45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y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294794" y="1658672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2491113" y="1658672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4687432" y="1658672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8" name="Titelplatzhalter 3"/>
          <p:cNvSpPr>
            <a:spLocks noGrp="1"/>
          </p:cNvSpPr>
          <p:nvPr>
            <p:ph type="title"/>
          </p:nvPr>
        </p:nvSpPr>
        <p:spPr>
          <a:xfrm>
            <a:off x="-4762" y="149225"/>
            <a:ext cx="6575683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  <p:sp>
        <p:nvSpPr>
          <p:cNvPr id="9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294794" y="3509423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4"/>
          <p:cNvSpPr>
            <a:spLocks noGrp="1" noChangeAspect="1"/>
          </p:cNvSpPr>
          <p:nvPr>
            <p:ph type="pic" sz="quarter" idx="19"/>
          </p:nvPr>
        </p:nvSpPr>
        <p:spPr>
          <a:xfrm>
            <a:off x="2491113" y="3509423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11" name="Picture Placeholder 24"/>
          <p:cNvSpPr>
            <a:spLocks noGrp="1" noChangeAspect="1"/>
          </p:cNvSpPr>
          <p:nvPr>
            <p:ph type="pic" sz="quarter" idx="20"/>
          </p:nvPr>
        </p:nvSpPr>
        <p:spPr>
          <a:xfrm>
            <a:off x="4687432" y="3509423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12" name="Picture Placeholder 24"/>
          <p:cNvSpPr>
            <a:spLocks noGrp="1" noChangeAspect="1"/>
          </p:cNvSpPr>
          <p:nvPr>
            <p:ph type="pic" sz="quarter" idx="21"/>
          </p:nvPr>
        </p:nvSpPr>
        <p:spPr>
          <a:xfrm>
            <a:off x="6883750" y="1658672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13" name="Picture Placeholder 24"/>
          <p:cNvSpPr>
            <a:spLocks noGrp="1" noChangeAspect="1"/>
          </p:cNvSpPr>
          <p:nvPr>
            <p:ph type="pic" sz="quarter" idx="22"/>
          </p:nvPr>
        </p:nvSpPr>
        <p:spPr>
          <a:xfrm>
            <a:off x="6883750" y="3509423"/>
            <a:ext cx="181575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24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nitřní list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395536" y="1484784"/>
            <a:ext cx="8291264" cy="49685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1000"/>
              </a:spcBef>
              <a:spcAft>
                <a:spcPts val="1000"/>
              </a:spcAft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5pPr>
            <a:lvl6pPr>
              <a:buNone/>
              <a:defRPr/>
            </a:lvl6pPr>
          </a:lstStyle>
          <a:p>
            <a:pPr lvl="0"/>
            <a:r>
              <a:rPr lang="cs-CZ" dirty="0" smtClean="0"/>
              <a:t>Klepnutím vložíte text</a:t>
            </a:r>
          </a:p>
        </p:txBody>
      </p:sp>
      <p:pic>
        <p:nvPicPr>
          <p:cNvPr id="3" name="Obrázek 2" descr="mmr_c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20688"/>
            <a:ext cx="2016224" cy="4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67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platzhalter 3"/>
          <p:cNvSpPr>
            <a:spLocks noGrp="1"/>
          </p:cNvSpPr>
          <p:nvPr>
            <p:ph type="title"/>
          </p:nvPr>
        </p:nvSpPr>
        <p:spPr>
          <a:xfrm>
            <a:off x="-4761" y="149225"/>
            <a:ext cx="6565050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5601" y="1329278"/>
            <a:ext cx="1976216" cy="1974365"/>
          </a:xfrm>
          <a:solidFill>
            <a:schemeClr val="accent4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Part 1 Title…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479622" y="1329278"/>
            <a:ext cx="1976216" cy="1974365"/>
          </a:xfrm>
          <a:solidFill>
            <a:schemeClr val="accent4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Part 2 Title…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73643" y="1323253"/>
            <a:ext cx="1976216" cy="1974365"/>
          </a:xfrm>
          <a:solidFill>
            <a:schemeClr val="accent4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Part 3 Title…</a:t>
            </a:r>
          </a:p>
        </p:txBody>
      </p:sp>
      <p:sp>
        <p:nvSpPr>
          <p:cNvPr id="40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67664" y="1323253"/>
            <a:ext cx="1976216" cy="1974365"/>
          </a:xfrm>
          <a:solidFill>
            <a:schemeClr val="accent4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Part 4 Title…</a:t>
            </a:r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79622" y="3462068"/>
            <a:ext cx="1976216" cy="1974365"/>
          </a:xfrm>
          <a:solidFill>
            <a:schemeClr val="accent4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Part 5 Title…</a:t>
            </a: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3643" y="3456043"/>
            <a:ext cx="1976216" cy="1974365"/>
          </a:xfrm>
          <a:solidFill>
            <a:schemeClr val="accent4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Part 6 Title…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67664" y="3456043"/>
            <a:ext cx="1976216" cy="1974365"/>
          </a:xfrm>
          <a:solidFill>
            <a:schemeClr val="accent4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Part 7 Title…</a:t>
            </a:r>
          </a:p>
        </p:txBody>
      </p:sp>
    </p:spTree>
    <p:extLst>
      <p:ext uri="{BB962C8B-B14F-4D97-AF65-F5344CB8AC3E}">
        <p14:creationId xmlns:p14="http://schemas.microsoft.com/office/powerpoint/2010/main" val="17494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3"/>
          <p:cNvSpPr>
            <a:spLocks noGrp="1"/>
          </p:cNvSpPr>
          <p:nvPr>
            <p:ph type="title"/>
          </p:nvPr>
        </p:nvSpPr>
        <p:spPr>
          <a:xfrm>
            <a:off x="-4761" y="149225"/>
            <a:ext cx="6596948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err="1" smtClean="0"/>
              <a:t>Titelmasterformat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96864" y="2264735"/>
            <a:ext cx="8562974" cy="3211032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96863" y="1335217"/>
            <a:ext cx="8562975" cy="75072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500"/>
              </a:lnSpc>
              <a:buFontTx/>
              <a:buNone/>
              <a:defRPr sz="2800"/>
            </a:lvl1pPr>
          </a:lstStyle>
          <a:p>
            <a:pPr lvl="0"/>
            <a:r>
              <a:rPr lang="de-DE" dirty="0" smtClean="0"/>
              <a:t>Headlines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36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3"/>
          <p:cNvSpPr>
            <a:spLocks noGrp="1"/>
          </p:cNvSpPr>
          <p:nvPr>
            <p:ph type="title"/>
          </p:nvPr>
        </p:nvSpPr>
        <p:spPr>
          <a:xfrm>
            <a:off x="-4762" y="149225"/>
            <a:ext cx="660758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err="1" smtClean="0"/>
              <a:t>Titelmasterformat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96864" y="1307806"/>
            <a:ext cx="8562974" cy="4167962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4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3"/>
          <p:cNvSpPr>
            <a:spLocks noGrp="1"/>
          </p:cNvSpPr>
          <p:nvPr>
            <p:ph type="title"/>
          </p:nvPr>
        </p:nvSpPr>
        <p:spPr>
          <a:xfrm>
            <a:off x="-4761" y="149225"/>
            <a:ext cx="6596948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6013"/>
            <a:ext cx="9143999" cy="44132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AT" smtClean="0"/>
              <a:t>FULL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gt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sz="quarter" idx="14"/>
          </p:nvPr>
        </p:nvSpPr>
        <p:spPr>
          <a:xfrm>
            <a:off x="296234" y="1285875"/>
            <a:ext cx="4102100" cy="4381500"/>
          </a:xfrm>
        </p:spPr>
        <p:txBody>
          <a:bodyPr/>
          <a:lstStyle/>
          <a:p>
            <a:endParaRPr lang="de-AT"/>
          </a:p>
        </p:txBody>
      </p:sp>
      <p:sp>
        <p:nvSpPr>
          <p:cNvPr id="5" name="Titelplatzhalter 3"/>
          <p:cNvSpPr>
            <a:spLocks noGrp="1"/>
          </p:cNvSpPr>
          <p:nvPr>
            <p:ph type="title"/>
          </p:nvPr>
        </p:nvSpPr>
        <p:spPr>
          <a:xfrm>
            <a:off x="-4762" y="149225"/>
            <a:ext cx="6618213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08205" y="1286539"/>
            <a:ext cx="4351633" cy="4040373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65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gt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3"/>
          <p:cNvSpPr>
            <a:spLocks noGrp="1"/>
          </p:cNvSpPr>
          <p:nvPr>
            <p:ph type="title"/>
          </p:nvPr>
        </p:nvSpPr>
        <p:spPr>
          <a:xfrm>
            <a:off x="-4761" y="149225"/>
            <a:ext cx="6596948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96235" y="1286539"/>
            <a:ext cx="4102100" cy="440188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  <p:sp>
        <p:nvSpPr>
          <p:cNvPr id="6" name="Diagrammplatzhalter 2"/>
          <p:cNvSpPr>
            <a:spLocks noGrp="1"/>
          </p:cNvSpPr>
          <p:nvPr>
            <p:ph type="chart" sz="quarter" idx="14"/>
          </p:nvPr>
        </p:nvSpPr>
        <p:spPr>
          <a:xfrm>
            <a:off x="4518837" y="1285875"/>
            <a:ext cx="4330368" cy="4009139"/>
          </a:xfrm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93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gt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00039" y="1286539"/>
            <a:ext cx="4098296" cy="43806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5" name="Titelplatzhalter 3"/>
          <p:cNvSpPr>
            <a:spLocks noGrp="1"/>
          </p:cNvSpPr>
          <p:nvPr>
            <p:ph type="title"/>
          </p:nvPr>
        </p:nvSpPr>
        <p:spPr>
          <a:xfrm>
            <a:off x="-4761" y="149225"/>
            <a:ext cx="6596948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08205" y="1286539"/>
            <a:ext cx="4351633" cy="4040373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457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gt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4540102" y="1286539"/>
            <a:ext cx="4319736" cy="40403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5" name="Titelplatzhalter 3"/>
          <p:cNvSpPr>
            <a:spLocks noGrp="1"/>
          </p:cNvSpPr>
          <p:nvPr>
            <p:ph type="title"/>
          </p:nvPr>
        </p:nvSpPr>
        <p:spPr>
          <a:xfrm>
            <a:off x="-4762" y="149225"/>
            <a:ext cx="6586315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96235" y="1286539"/>
            <a:ext cx="4102100" cy="440188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47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-6889" y="6382282"/>
            <a:ext cx="45785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-1" y="1"/>
            <a:ext cx="9143275" cy="1009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99805" y="1296613"/>
            <a:ext cx="8064216" cy="4051148"/>
          </a:xfrm>
          <a:prstGeom prst="rect">
            <a:avLst/>
          </a:prstGeom>
        </p:spPr>
        <p:txBody>
          <a:bodyPr vert="horz" lIns="217590" tIns="108794" rIns="217590" bIns="108794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12" name="TextBox 35"/>
          <p:cNvSpPr txBox="1"/>
          <p:nvPr/>
        </p:nvSpPr>
        <p:spPr>
          <a:xfrm>
            <a:off x="3551950" y="6199434"/>
            <a:ext cx="4287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500" b="0" kern="1200" spc="50" baseline="0" dirty="0" smtClean="0">
                <a:solidFill>
                  <a:schemeClr val="accent1"/>
                </a:solidFill>
                <a:latin typeface="Trebuchet MS" pitchFamily="34" charset="0"/>
                <a:cs typeface="Raleway"/>
              </a:rPr>
              <a:t>TAKING </a:t>
            </a:r>
            <a:r>
              <a:rPr lang="de-AT" sz="1500" b="1" kern="1200" spc="50" baseline="0" dirty="0" smtClean="0">
                <a:solidFill>
                  <a:schemeClr val="accent1"/>
                </a:solidFill>
                <a:latin typeface="Trebuchet MS" pitchFamily="34" charset="0"/>
                <a:cs typeface="Raleway"/>
              </a:rPr>
              <a:t>COOPERATION</a:t>
            </a:r>
            <a:r>
              <a:rPr lang="de-AT" sz="1500" b="0" kern="1200" spc="50" baseline="0" dirty="0" smtClean="0">
                <a:solidFill>
                  <a:schemeClr val="accent1"/>
                </a:solidFill>
                <a:latin typeface="Trebuchet MS" pitchFamily="34" charset="0"/>
                <a:cs typeface="Raleway"/>
              </a:rPr>
              <a:t> FORWARD</a:t>
            </a:r>
            <a:endParaRPr lang="id-ID" sz="1500" b="0" kern="1200" spc="50" baseline="0" dirty="0">
              <a:solidFill>
                <a:schemeClr val="accent1"/>
              </a:solidFill>
              <a:latin typeface="Trebuchet MS" pitchFamily="34" charset="0"/>
              <a:cs typeface="Lato Light"/>
            </a:endParaRPr>
          </a:p>
        </p:txBody>
      </p:sp>
      <p:pic>
        <p:nvPicPr>
          <p:cNvPr id="13" name="Picture 2" descr="\\ISTORAGE\-Print\MA27\Report_DOC\LogoOffice.emf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90" y="220455"/>
            <a:ext cx="2177348" cy="5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\\ISTORAGE\-Print\MA27\Report_DOC\gfx.pn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49" y="5353818"/>
            <a:ext cx="1457325" cy="150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7"/>
          <p:cNvSpPr txBox="1"/>
          <p:nvPr/>
        </p:nvSpPr>
        <p:spPr>
          <a:xfrm>
            <a:off x="8220448" y="6154602"/>
            <a:ext cx="674149" cy="36929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smtClean="0">
                <a:solidFill>
                  <a:schemeClr val="accent1"/>
                </a:solidFill>
                <a:latin typeface="Trebuchet MS" pitchFamily="34" charset="0"/>
                <a:cs typeface="Raleway Light"/>
              </a:rPr>
              <a:pPr algn="ctr"/>
              <a:t>‹#›</a:t>
            </a:fld>
            <a:endParaRPr lang="id-ID" sz="1200" b="0" dirty="0">
              <a:solidFill>
                <a:schemeClr val="accent1"/>
              </a:solidFill>
              <a:latin typeface="Trebuchet MS" pitchFamily="34" charset="0"/>
              <a:cs typeface="Raleway Light"/>
            </a:endParaRPr>
          </a:p>
        </p:txBody>
      </p:sp>
      <p:pic>
        <p:nvPicPr>
          <p:cNvPr id="49" name="Picture 10" descr="\\ISTORAGE\-Print\MA27\Powerpoint\rep\icons (7).emf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80" y="6154025"/>
            <a:ext cx="480567" cy="4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\\ISTORAGE\-Print\MA27\Powerpoint\rep\icons (1).emf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47" y="6154025"/>
            <a:ext cx="485294" cy="4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\\ISTORAGE\-Print\MA27\Powerpoint\rep\icons (8).emf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1" y="6154025"/>
            <a:ext cx="486082" cy="4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" descr="\\ISTORAGE\-Print\MA27\Powerpoint\rep\icons (2).emf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51" y="6153426"/>
            <a:ext cx="486082" cy="4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itelplatzhalter 3"/>
          <p:cNvSpPr>
            <a:spLocks noGrp="1"/>
          </p:cNvSpPr>
          <p:nvPr>
            <p:ph type="title"/>
          </p:nvPr>
        </p:nvSpPr>
        <p:spPr>
          <a:xfrm>
            <a:off x="-6888" y="149227"/>
            <a:ext cx="6588442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14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49" r:id="rId2"/>
    <p:sldLayoutId id="2147483859" r:id="rId3"/>
    <p:sldLayoutId id="2147483850" r:id="rId4"/>
    <p:sldLayoutId id="2147483861" r:id="rId5"/>
    <p:sldLayoutId id="2147483847" r:id="rId6"/>
    <p:sldLayoutId id="2147483855" r:id="rId7"/>
    <p:sldLayoutId id="2147483854" r:id="rId8"/>
    <p:sldLayoutId id="2147483851" r:id="rId9"/>
    <p:sldLayoutId id="2147483852" r:id="rId10"/>
    <p:sldLayoutId id="2147483853" r:id="rId11"/>
    <p:sldLayoutId id="2147483856" r:id="rId12"/>
    <p:sldLayoutId id="2147483860" r:id="rId13"/>
    <p:sldLayoutId id="2147483857" r:id="rId14"/>
    <p:sldLayoutId id="2147483858" r:id="rId15"/>
    <p:sldLayoutId id="2147483800" r:id="rId16"/>
    <p:sldLayoutId id="2147483862" r:id="rId17"/>
    <p:sldLayoutId id="2147483863" r:id="rId18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216000" algn="l" defTabSz="913878" rtl="0" eaLnBrk="1" latinLnBrk="0" hangingPunct="1">
        <a:spcBef>
          <a:spcPct val="0"/>
        </a:spcBef>
        <a:buNone/>
        <a:defRPr sz="2800" b="1" kern="1200" cap="all" normalizeH="0" baseline="0">
          <a:solidFill>
            <a:schemeClr val="accent3">
              <a:lumMod val="75000"/>
            </a:schemeClr>
          </a:solidFill>
          <a:latin typeface="Trebuchet MS" pitchFamily="34" charset="0"/>
          <a:ea typeface="+mj-ea"/>
          <a:cs typeface="+mj-cs"/>
        </a:defRPr>
      </a:lvl1pPr>
    </p:titleStyle>
    <p:bodyStyle>
      <a:lvl1pPr marL="342705" indent="-342705" algn="l" defTabSz="913878" rtl="0" eaLnBrk="1" latinLnBrk="0" hangingPunct="1">
        <a:spcBef>
          <a:spcPct val="20000"/>
        </a:spcBef>
        <a:buClr>
          <a:schemeClr val="accent1"/>
        </a:buClr>
        <a:buSzPct val="80000"/>
        <a:buFont typeface="Wingdings 2" pitchFamily="18" charset="2"/>
        <a:buChar char=""/>
        <a:defRPr sz="2400" kern="1200">
          <a:solidFill>
            <a:schemeClr val="accent1"/>
          </a:solidFill>
          <a:latin typeface="Trebuchet MS" pitchFamily="34" charset="0"/>
          <a:ea typeface="+mn-ea"/>
          <a:cs typeface="+mn-cs"/>
        </a:defRPr>
      </a:lvl1pPr>
      <a:lvl2pPr marL="742527" indent="-285588" algn="l" defTabSz="913878" rtl="0" eaLnBrk="1" latinLnBrk="0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"/>
        <a:defRPr sz="200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2pPr>
      <a:lvl3pPr marL="1142349" indent="-228470" algn="l" defTabSz="913878" rtl="0" eaLnBrk="1" latinLnBrk="0" hangingPunct="1">
        <a:spcBef>
          <a:spcPct val="20000"/>
        </a:spcBef>
        <a:buClr>
          <a:schemeClr val="accent1"/>
        </a:buClr>
        <a:buSzPct val="100000"/>
        <a:buFont typeface="Trebuchet MS" pitchFamily="34" charset="0"/>
        <a:buChar char="&gt;"/>
        <a:defRPr sz="180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3pPr>
      <a:lvl4pPr marL="1599288" indent="-228470" algn="l" defTabSz="913878" rtl="0" eaLnBrk="1" latinLnBrk="0" hangingPunct="1">
        <a:spcBef>
          <a:spcPct val="20000"/>
        </a:spcBef>
        <a:buClr>
          <a:schemeClr val="accent1"/>
        </a:buClr>
        <a:buFont typeface="Trebuchet MS" pitchFamily="34" charset="0"/>
        <a:buChar char="&gt;"/>
        <a:defRPr sz="180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4pPr>
      <a:lvl5pPr marL="2056227" indent="-228470" algn="l" defTabSz="913878" rtl="0" eaLnBrk="1" latinLnBrk="0" hangingPunct="1">
        <a:spcBef>
          <a:spcPct val="20000"/>
        </a:spcBef>
        <a:buClr>
          <a:schemeClr val="accent1"/>
        </a:buClr>
        <a:buFont typeface="Trebuchet MS" pitchFamily="34" charset="0"/>
        <a:buChar char="&gt;"/>
        <a:defRPr sz="180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5pPr>
      <a:lvl6pPr marL="2513167" indent="-228470" algn="l" defTabSz="9138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106" indent="-228470" algn="l" defTabSz="9138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47" indent="-228470" algn="l" defTabSz="9138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86" indent="-228470" algn="l" defTabSz="9138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8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9" algn="l" defTabSz="9138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8" algn="l" defTabSz="9138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7" algn="l" defTabSz="9138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8" algn="l" defTabSz="9138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8" algn="l" defTabSz="9138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7" algn="l" defTabSz="9138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6" algn="l" defTabSz="9138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5" algn="l" defTabSz="9138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reg-central.eu/Content.Node/implement/documents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aceeu.cz/cs/Fondy-EU/2014-2020/Operacni-programy/OP-nadnarodni-spoluprace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nterreg_CZ" TargetMode="External"/><Relationship Id="rId7" Type="http://schemas.openxmlformats.org/officeDocument/2006/relationships/image" Target="../media/image11.jpeg"/><Relationship Id="rId2" Type="http://schemas.openxmlformats.org/officeDocument/2006/relationships/hyperlink" Target="http://www.dotaceeu.cz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 smtClean="0"/>
              <a:t>Finanční seminář pro příjemce</a:t>
            </a:r>
            <a:endParaRPr lang="de-AT" dirty="0" smtClean="0"/>
          </a:p>
          <a:p>
            <a:r>
              <a:rPr lang="cs-CZ" dirty="0" smtClean="0"/>
              <a:t>Praha, Hotel </a:t>
            </a:r>
            <a:r>
              <a:rPr lang="cs-CZ" dirty="0" err="1" smtClean="0"/>
              <a:t>Amarilis</a:t>
            </a:r>
            <a:r>
              <a:rPr lang="cs-CZ" dirty="0" smtClean="0"/>
              <a:t>, 12. září </a:t>
            </a:r>
            <a:r>
              <a:rPr lang="de-AT" dirty="0" smtClean="0"/>
              <a:t>201</a:t>
            </a:r>
            <a:r>
              <a:rPr lang="cs-CZ" dirty="0" smtClean="0"/>
              <a:t>7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cs-CZ" sz="3200" dirty="0" err="1" smtClean="0"/>
              <a:t>Interreg</a:t>
            </a:r>
            <a:r>
              <a:rPr lang="cs-CZ" sz="3200" dirty="0" smtClean="0"/>
              <a:t> CENTRAL EUROPE</a:t>
            </a:r>
            <a:endParaRPr lang="de-AT" sz="32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1104926" y="6336468"/>
            <a:ext cx="7754912" cy="275990"/>
          </a:xfrm>
        </p:spPr>
        <p:txBody>
          <a:bodyPr/>
          <a:lstStyle/>
          <a:p>
            <a:r>
              <a:rPr lang="cs-CZ" dirty="0" smtClean="0"/>
              <a:t>Odbor evropské </a:t>
            </a:r>
            <a:r>
              <a:rPr lang="cs-CZ" dirty="0"/>
              <a:t>ú</a:t>
            </a:r>
            <a:r>
              <a:rPr lang="cs-CZ" dirty="0" smtClean="0"/>
              <a:t>zemní spolupráce MMR I Stella Horváthová 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67" y="6447959"/>
            <a:ext cx="1634033" cy="3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8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6000" indent="0" defTabSz="913878" eaLnBrk="1" fontAlgn="auto" hangingPunct="1">
              <a:spcAft>
                <a:spcPts val="0"/>
              </a:spcAft>
              <a:defRPr/>
            </a:pPr>
            <a:r>
              <a:rPr lang="cs-CZ" dirty="0" smtClean="0">
                <a:solidFill>
                  <a:schemeClr val="bg2">
                    <a:lumMod val="75000"/>
                  </a:schemeClr>
                </a:solidFill>
              </a:rPr>
              <a:t>Legislativa a dokumenty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Obrázek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sp>
        <p:nvSpPr>
          <p:cNvPr id="5" name="Zástupný symbol pro obsah 1"/>
          <p:cNvSpPr txBox="1">
            <a:spLocks/>
          </p:cNvSpPr>
          <p:nvPr/>
        </p:nvSpPr>
        <p:spPr>
          <a:xfrm>
            <a:off x="102413" y="962763"/>
            <a:ext cx="5596258" cy="5702732"/>
          </a:xfrm>
          <a:prstGeom prst="rect">
            <a:avLst/>
          </a:prstGeom>
        </p:spPr>
        <p:txBody>
          <a:bodyPr>
            <a:noAutofit/>
          </a:bodyPr>
          <a:lstStyle>
            <a:lvl1pPr marL="342705" indent="-342705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"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527" indent="-285588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"/>
              <a:defRPr sz="20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2349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599288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6227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316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10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4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98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cs-CZ" altLang="cs-CZ" sz="1600" u="sng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cs-CZ" altLang="cs-CZ" sz="1600" u="sng" dirty="0">
                <a:solidFill>
                  <a:schemeClr val="accent1">
                    <a:lumMod val="50000"/>
                  </a:schemeClr>
                </a:solidFill>
              </a:rPr>
              <a:t>.) Programové dokumenty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err="1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s-CZ" altLang="cs-CZ" sz="1600" dirty="0" err="1">
                <a:solidFill>
                  <a:schemeClr val="accent1">
                    <a:lumMod val="50000"/>
                  </a:schemeClr>
                </a:solidFill>
              </a:rPr>
              <a:t>Manual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 2nd 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call – Příručka pro žadatele</a:t>
            </a:r>
          </a:p>
          <a:p>
            <a:pPr marL="0" indent="0">
              <a:spcBef>
                <a:spcPts val="0"/>
              </a:spcBef>
              <a:buNone/>
            </a:pPr>
            <a:endParaRPr lang="cs-CZ" altLang="cs-CZ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cs-CZ" altLang="cs-CZ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cs-CZ" altLang="cs-CZ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800" dirty="0" err="1" smtClean="0">
                <a:solidFill>
                  <a:schemeClr val="accent1">
                    <a:lumMod val="50000"/>
                  </a:schemeClr>
                </a:solidFill>
              </a:rPr>
              <a:t>Interreg</a:t>
            </a:r>
            <a:r>
              <a:rPr lang="cs-CZ" altLang="cs-CZ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s-CZ" altLang="cs-CZ" sz="1800" dirty="0">
                <a:solidFill>
                  <a:schemeClr val="accent1">
                    <a:lumMod val="50000"/>
                  </a:schemeClr>
                </a:solidFill>
              </a:rPr>
              <a:t>CENTRAL EUROPE CP - Program spolupráce </a:t>
            </a:r>
            <a:endParaRPr lang="cs-CZ" altLang="cs-CZ" sz="1800" dirty="0" smtClean="0">
              <a:solidFill>
                <a:srgbClr val="C00000"/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800" dirty="0" smtClean="0">
                <a:solidFill>
                  <a:srgbClr val="C00000"/>
                </a:solidFill>
                <a:latin typeface="+mn-lt"/>
              </a:rPr>
              <a:t>IMPLEMENTATION DOCUMENTS: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800" dirty="0" err="1" smtClean="0">
                <a:solidFill>
                  <a:srgbClr val="C00000"/>
                </a:solidFill>
                <a:latin typeface="+mn-lt"/>
              </a:rPr>
              <a:t>Implementation</a:t>
            </a:r>
            <a:r>
              <a:rPr lang="cs-CZ" altLang="cs-CZ" sz="1800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cs-CZ" altLang="cs-CZ" sz="1800" dirty="0" err="1" smtClean="0">
                <a:solidFill>
                  <a:srgbClr val="C00000"/>
                </a:solidFill>
                <a:latin typeface="+mn-lt"/>
              </a:rPr>
              <a:t>Manual</a:t>
            </a:r>
            <a:r>
              <a:rPr lang="cs-CZ" altLang="cs-CZ" sz="1800" dirty="0" smtClean="0">
                <a:solidFill>
                  <a:srgbClr val="C00000"/>
                </a:solidFill>
                <a:latin typeface="+mn-lt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800" dirty="0" smtClean="0">
                <a:solidFill>
                  <a:srgbClr val="C00000"/>
                </a:solidFill>
                <a:latin typeface="+mn-lt"/>
              </a:rPr>
              <a:t>(verze 2.1 prosinec 2016) – </a:t>
            </a:r>
            <a:r>
              <a:rPr lang="cs-CZ" altLang="cs-CZ" sz="1800" b="1" dirty="0" smtClean="0">
                <a:solidFill>
                  <a:srgbClr val="C00000"/>
                </a:solidFill>
                <a:latin typeface="+mn-lt"/>
              </a:rPr>
              <a:t>nutno znát</a:t>
            </a:r>
            <a:endParaRPr lang="cs-CZ" altLang="cs-CZ" sz="1800" b="1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://www.interreg-central.eu/Content.Node/implement/documents.html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cs-CZ" sz="1800" dirty="0" err="1">
                <a:solidFill>
                  <a:srgbClr val="C00000"/>
                </a:solidFill>
                <a:latin typeface="+mn-lt"/>
              </a:rPr>
              <a:t>Toolbox</a:t>
            </a:r>
            <a:r>
              <a:rPr lang="cs-CZ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cs-CZ" sz="1800" dirty="0" err="1">
                <a:solidFill>
                  <a:srgbClr val="C00000"/>
                </a:solidFill>
                <a:latin typeface="+mn-lt"/>
              </a:rPr>
              <a:t>for</a:t>
            </a:r>
            <a:r>
              <a:rPr lang="cs-CZ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cs-CZ" sz="1800" dirty="0" err="1">
                <a:solidFill>
                  <a:srgbClr val="C00000"/>
                </a:solidFill>
                <a:latin typeface="+mn-lt"/>
              </a:rPr>
              <a:t>implementation</a:t>
            </a:r>
            <a:r>
              <a:rPr lang="cs-CZ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cs-CZ" sz="1800" dirty="0" smtClean="0">
                <a:solidFill>
                  <a:srgbClr val="C00000"/>
                </a:solidFill>
                <a:latin typeface="+mn-lt"/>
              </a:rPr>
              <a:t>(</a:t>
            </a:r>
            <a:r>
              <a:rPr lang="cs-CZ" sz="1800" dirty="0" err="1" smtClean="0">
                <a:solidFill>
                  <a:srgbClr val="C00000"/>
                </a:solidFill>
                <a:latin typeface="+mn-lt"/>
              </a:rPr>
              <a:t>ImplemenationToolbox</a:t>
            </a:r>
            <a:r>
              <a:rPr lang="cs-CZ" sz="1800" dirty="0">
                <a:solidFill>
                  <a:srgbClr val="C00000"/>
                </a:solidFill>
                <a:latin typeface="+mn-lt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dirty="0" err="1">
                <a:solidFill>
                  <a:srgbClr val="C00000"/>
                </a:solidFill>
                <a:latin typeface="+mn-lt"/>
              </a:rPr>
              <a:t>eMS</a:t>
            </a:r>
            <a:r>
              <a:rPr lang="cs-CZ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cs-CZ" sz="1800" dirty="0" err="1">
                <a:solidFill>
                  <a:srgbClr val="C00000"/>
                </a:solidFill>
                <a:latin typeface="+mn-lt"/>
              </a:rPr>
              <a:t>guidance</a:t>
            </a:r>
            <a:r>
              <a:rPr lang="cs-CZ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cs-CZ" sz="1800" dirty="0" err="1" smtClean="0">
                <a:solidFill>
                  <a:srgbClr val="C00000"/>
                </a:solidFill>
                <a:latin typeface="+mn-lt"/>
              </a:rPr>
              <a:t>factsheets</a:t>
            </a:r>
            <a:r>
              <a:rPr lang="cs-CZ" sz="1800" dirty="0" smtClean="0">
                <a:solidFill>
                  <a:srgbClr val="C00000"/>
                </a:solidFill>
                <a:latin typeface="+mn-lt"/>
              </a:rPr>
              <a:t> </a:t>
            </a:r>
            <a:endParaRPr lang="cs-CZ" sz="1800" dirty="0">
              <a:solidFill>
                <a:srgbClr val="C00000"/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800" dirty="0">
                <a:solidFill>
                  <a:srgbClr val="C00000"/>
                </a:solidFill>
                <a:latin typeface="+mn-lt"/>
              </a:rPr>
              <a:t>Project </a:t>
            </a:r>
            <a:r>
              <a:rPr lang="cs-CZ" sz="1800" dirty="0" err="1">
                <a:solidFill>
                  <a:srgbClr val="C00000"/>
                </a:solidFill>
                <a:latin typeface="+mn-lt"/>
              </a:rPr>
              <a:t>b</a:t>
            </a:r>
            <a:r>
              <a:rPr lang="cs-CZ" sz="1800" dirty="0" err="1" smtClean="0">
                <a:solidFill>
                  <a:srgbClr val="C00000"/>
                </a:solidFill>
                <a:latin typeface="+mn-lt"/>
              </a:rPr>
              <a:t>rand</a:t>
            </a:r>
            <a:r>
              <a:rPr lang="cs-CZ" sz="1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cs-CZ" sz="1800" dirty="0" err="1">
                <a:solidFill>
                  <a:srgbClr val="C00000"/>
                </a:solidFill>
                <a:latin typeface="+mn-lt"/>
              </a:rPr>
              <a:t>manual</a:t>
            </a:r>
            <a:r>
              <a:rPr lang="cs-CZ" sz="1800" dirty="0">
                <a:solidFill>
                  <a:srgbClr val="C00000"/>
                </a:solidFill>
                <a:latin typeface="+mn-lt"/>
              </a:rPr>
              <a:t> – </a:t>
            </a:r>
            <a:r>
              <a:rPr lang="cs-CZ" sz="1800" dirty="0" err="1">
                <a:solidFill>
                  <a:srgbClr val="C00000"/>
                </a:solidFill>
                <a:latin typeface="+mn-lt"/>
              </a:rPr>
              <a:t>Version</a:t>
            </a:r>
            <a:r>
              <a:rPr lang="cs-CZ" sz="1800" dirty="0">
                <a:solidFill>
                  <a:srgbClr val="C00000"/>
                </a:solidFill>
                <a:latin typeface="+mn-lt"/>
              </a:rPr>
              <a:t>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dirty="0">
                <a:solidFill>
                  <a:srgbClr val="C00000"/>
                </a:solidFill>
                <a:latin typeface="+mn-lt"/>
              </a:rPr>
              <a:t>Project </a:t>
            </a:r>
            <a:r>
              <a:rPr lang="cs-CZ" sz="1800" dirty="0" err="1">
                <a:solidFill>
                  <a:srgbClr val="C00000"/>
                </a:solidFill>
                <a:latin typeface="+mn-lt"/>
              </a:rPr>
              <a:t>website</a:t>
            </a:r>
            <a:r>
              <a:rPr lang="cs-CZ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cs-CZ" sz="1800" dirty="0" err="1" smtClean="0">
                <a:solidFill>
                  <a:srgbClr val="C00000"/>
                </a:solidFill>
                <a:latin typeface="+mn-lt"/>
              </a:rPr>
              <a:t>manual</a:t>
            </a:r>
            <a:endParaRPr lang="cs-CZ" sz="1800" dirty="0" smtClean="0">
              <a:solidFill>
                <a:srgbClr val="C00000"/>
              </a:solidFill>
              <a:latin typeface="+mn-lt"/>
            </a:endParaRPr>
          </a:p>
          <a:p>
            <a:pPr marL="0" lvl="0" indent="0">
              <a:buClr>
                <a:srgbClr val="7E93A5"/>
              </a:buClr>
              <a:buNone/>
              <a:defRPr/>
            </a:pPr>
            <a:r>
              <a:rPr lang="cs-CZ" sz="1600" dirty="0" smtClean="0">
                <a:solidFill>
                  <a:srgbClr val="7E93A5"/>
                </a:solidFill>
              </a:rPr>
              <a:t>IM obsahuje </a:t>
            </a:r>
            <a:r>
              <a:rPr lang="cs-CZ" sz="1600" dirty="0">
                <a:solidFill>
                  <a:srgbClr val="7E93A5"/>
                </a:solidFill>
              </a:rPr>
              <a:t>informace pro všechny partnery popisující požadavky na dokladování jednotlivých typů výdajů, způsobilost, požadavky na kontrolu, harmonogram kontroly a formuláře ke kontrole v AJ </a:t>
            </a:r>
            <a:endParaRPr lang="cs-CZ" sz="1600" b="1" dirty="0">
              <a:solidFill>
                <a:srgbClr val="7E93A5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800" dirty="0">
              <a:solidFill>
                <a:srgbClr val="C00000"/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670" y="2821659"/>
            <a:ext cx="3331029" cy="3413164"/>
          </a:xfrm>
          <a:prstGeom prst="rect">
            <a:avLst/>
          </a:prstGeom>
        </p:spPr>
      </p:pic>
      <p:sp>
        <p:nvSpPr>
          <p:cNvPr id="4" name="Zahnutá šipka nahoru 3"/>
          <p:cNvSpPr/>
          <p:nvPr/>
        </p:nvSpPr>
        <p:spPr>
          <a:xfrm rot="908742">
            <a:off x="4040135" y="4436917"/>
            <a:ext cx="1707508" cy="588928"/>
          </a:xfrm>
          <a:prstGeom prst="curved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921" y="835231"/>
            <a:ext cx="2018643" cy="1998114"/>
          </a:xfrm>
          <a:prstGeom prst="rect">
            <a:avLst/>
          </a:prstGeom>
        </p:spPr>
      </p:pic>
      <p:sp>
        <p:nvSpPr>
          <p:cNvPr id="7" name="Zahnutá šipka dolů 6"/>
          <p:cNvSpPr/>
          <p:nvPr/>
        </p:nvSpPr>
        <p:spPr>
          <a:xfrm rot="21404074" flipV="1">
            <a:off x="2191765" y="1328122"/>
            <a:ext cx="5078400" cy="698054"/>
          </a:xfrm>
          <a:prstGeom prst="curved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1" name="Zahnutá šipka dolů 10"/>
          <p:cNvSpPr/>
          <p:nvPr/>
        </p:nvSpPr>
        <p:spPr>
          <a:xfrm rot="20633630" flipV="1">
            <a:off x="3522331" y="2286298"/>
            <a:ext cx="3786769" cy="514712"/>
          </a:xfrm>
          <a:prstGeom prst="curved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4300" y="149225"/>
            <a:ext cx="6488519" cy="68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cs-CZ" dirty="0" smtClean="0">
                <a:solidFill>
                  <a:schemeClr val="bg2">
                    <a:lumMod val="75000"/>
                  </a:schemeClr>
                </a:solidFill>
              </a:rPr>
              <a:t>Legislativa a dokumenty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807984"/>
            <a:ext cx="8229600" cy="53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6000" indent="0" defTabSz="913878" eaLnBrk="1" fontAlgn="auto" hangingPunct="1">
              <a:spcAft>
                <a:spcPts val="0"/>
              </a:spcAft>
              <a:defRPr/>
            </a:pPr>
            <a:r>
              <a:rPr lang="cs-CZ" dirty="0" smtClean="0">
                <a:solidFill>
                  <a:schemeClr val="bg2">
                    <a:lumMod val="75000"/>
                  </a:schemeClr>
                </a:solidFill>
              </a:rPr>
              <a:t>Legislativa a dokumenty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Obrázek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sp>
        <p:nvSpPr>
          <p:cNvPr id="7" name="Zástupný symbol pro obsah 1"/>
          <p:cNvSpPr txBox="1">
            <a:spLocks/>
          </p:cNvSpPr>
          <p:nvPr/>
        </p:nvSpPr>
        <p:spPr>
          <a:xfrm>
            <a:off x="192504" y="835231"/>
            <a:ext cx="8825618" cy="5314933"/>
          </a:xfrm>
          <a:prstGeom prst="rect">
            <a:avLst/>
          </a:prstGeom>
        </p:spPr>
        <p:txBody>
          <a:bodyPr>
            <a:noAutofit/>
          </a:bodyPr>
          <a:lstStyle>
            <a:lvl1pPr marL="342705" indent="-342705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"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527" indent="-285588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"/>
              <a:defRPr sz="20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2349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599288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6227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316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10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4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98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.) Národní dokumenty </a:t>
            </a: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Pokyny 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pro příjemce ke kontrole (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vč. příloh)!! </a:t>
            </a:r>
            <a:r>
              <a:rPr lang="cs-CZ" altLang="cs-CZ" sz="1600" b="1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</a:t>
            </a:r>
            <a:r>
              <a:rPr lang="cs-CZ" altLang="cs-CZ" sz="1600" b="1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www.dotaceeu.cz/cs/Fondy-EU/2014-2020/Operacni-programy/OP-nadnarodni-spoluprace</a:t>
            </a:r>
            <a:endParaRPr lang="cs-CZ" altLang="cs-CZ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+ Náležitosti dokladování 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+ Mzdové sazby typových pozic</a:t>
            </a:r>
          </a:p>
          <a:p>
            <a:pPr marL="0" indent="0">
              <a:spcBef>
                <a:spcPts val="0"/>
              </a:spcBef>
              <a:buNone/>
            </a:pP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zákon </a:t>
            </a:r>
            <a:r>
              <a:rPr lang="cs-CZ" sz="1600" dirty="0">
                <a:solidFill>
                  <a:schemeClr val="accent1">
                    <a:lumMod val="50000"/>
                  </a:schemeClr>
                </a:solidFill>
              </a:rPr>
              <a:t>o veřejných zakázkách </a:t>
            </a:r>
            <a:endParaRPr 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č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. 137/2006 Sb.  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pro 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zakázky 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vyhlášené </a:t>
            </a: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do 30.9.2016) </a:t>
            </a: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cs-CZ" sz="1600" dirty="0">
                <a:solidFill>
                  <a:schemeClr val="accent1">
                    <a:lumMod val="50000"/>
                  </a:schemeClr>
                </a:solidFill>
              </a:rPr>
              <a:t>zákon č. 134/2016 Sb., 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o zadávání </a:t>
            </a: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veřejných zakázek </a:t>
            </a:r>
            <a:r>
              <a:rPr lang="cs-CZ" sz="1600" dirty="0" smtClean="0">
                <a:solidFill>
                  <a:schemeClr val="accent1">
                    <a:lumMod val="50000"/>
                  </a:schemeClr>
                </a:solidFill>
              </a:rPr>
              <a:t>(pro zakázky </a:t>
            </a:r>
            <a:r>
              <a:rPr lang="cs-CZ" sz="1600" dirty="0">
                <a:solidFill>
                  <a:schemeClr val="accent1">
                    <a:lumMod val="50000"/>
                  </a:schemeClr>
                </a:solidFill>
              </a:rPr>
              <a:t>vyhlášené </a:t>
            </a:r>
            <a:endParaRPr 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dirty="0" smtClean="0">
                <a:solidFill>
                  <a:schemeClr val="accent1">
                    <a:lumMod val="50000"/>
                  </a:schemeClr>
                </a:solidFill>
              </a:rPr>
              <a:t>od </a:t>
            </a:r>
            <a:r>
              <a:rPr lang="cs-CZ" sz="1600" dirty="0">
                <a:solidFill>
                  <a:schemeClr val="accent1">
                    <a:lumMod val="50000"/>
                  </a:schemeClr>
                </a:solidFill>
              </a:rPr>
              <a:t>1.10. 2016) </a:t>
            </a: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Metod. 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pokyn pro zadávání 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zakázek 2014-2020</a:t>
            </a:r>
          </a:p>
          <a:p>
            <a:pPr marL="0" indent="0">
              <a:spcBef>
                <a:spcPts val="0"/>
              </a:spcBef>
              <a:buNone/>
            </a:pP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033" y="1693529"/>
            <a:ext cx="4165089" cy="2957536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" y="4102769"/>
            <a:ext cx="3443819" cy="2076852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3636324" y="5050198"/>
            <a:ext cx="519485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78">
              <a:spcBef>
                <a:spcPct val="20000"/>
              </a:spcBef>
              <a:buClr>
                <a:srgbClr val="7E93A5"/>
              </a:buClr>
              <a:buSzPct val="80000"/>
              <a:defRPr/>
            </a:pPr>
            <a:r>
              <a:rPr lang="cs-CZ" altLang="cs-CZ" sz="1400" i="1" dirty="0">
                <a:solidFill>
                  <a:schemeClr val="accent1">
                    <a:lumMod val="50000"/>
                  </a:schemeClr>
                </a:solidFill>
              </a:rPr>
              <a:t>Pro </a:t>
            </a:r>
            <a:r>
              <a:rPr lang="cs-CZ" altLang="cs-CZ" sz="1400" i="1" dirty="0" smtClean="0">
                <a:solidFill>
                  <a:schemeClr val="accent1">
                    <a:lumMod val="50000"/>
                  </a:schemeClr>
                </a:solidFill>
              </a:rPr>
              <a:t>oblast veřejných zakázek a další </a:t>
            </a:r>
            <a:r>
              <a:rPr lang="cs-CZ" altLang="cs-CZ" sz="1400" i="1" dirty="0" err="1" smtClean="0">
                <a:solidFill>
                  <a:schemeClr val="accent1">
                    <a:lumMod val="50000"/>
                  </a:schemeClr>
                </a:solidFill>
              </a:rPr>
              <a:t>specif.oblasti</a:t>
            </a:r>
            <a:r>
              <a:rPr lang="cs-CZ" altLang="cs-CZ" sz="1400" i="1" dirty="0" smtClean="0">
                <a:solidFill>
                  <a:schemeClr val="accent1">
                    <a:lumMod val="50000"/>
                  </a:schemeClr>
                </a:solidFill>
              </a:rPr>
              <a:t> (ŽP apod.) </a:t>
            </a:r>
            <a:r>
              <a:rPr lang="cs-CZ" altLang="cs-CZ" sz="1400" i="1" dirty="0">
                <a:solidFill>
                  <a:schemeClr val="accent1">
                    <a:lumMod val="50000"/>
                  </a:schemeClr>
                </a:solidFill>
              </a:rPr>
              <a:t>platí </a:t>
            </a:r>
            <a:r>
              <a:rPr lang="cs-CZ" altLang="cs-CZ" sz="1400" i="1" dirty="0" smtClean="0">
                <a:solidFill>
                  <a:schemeClr val="accent1">
                    <a:lumMod val="50000"/>
                  </a:schemeClr>
                </a:solidFill>
              </a:rPr>
              <a:t>hierarchie, kdy národní pravidla jsou </a:t>
            </a:r>
            <a:r>
              <a:rPr lang="cs-CZ" altLang="cs-CZ" sz="1400" i="1" dirty="0">
                <a:solidFill>
                  <a:schemeClr val="accent1">
                    <a:lumMod val="50000"/>
                  </a:schemeClr>
                </a:solidFill>
              </a:rPr>
              <a:t>nadřazena programovým pravidlům, </a:t>
            </a:r>
            <a:r>
              <a:rPr lang="cs-CZ" altLang="cs-CZ" sz="1400" i="1" dirty="0" smtClean="0">
                <a:solidFill>
                  <a:schemeClr val="accent1">
                    <a:lumMod val="50000"/>
                  </a:schemeClr>
                </a:solidFill>
              </a:rPr>
              <a:t>pokud jsou národní pravidla přísnější.</a:t>
            </a:r>
            <a:endParaRPr lang="cs-CZ" altLang="cs-CZ" sz="1400" i="1" dirty="0">
              <a:solidFill>
                <a:schemeClr val="accent1">
                  <a:lumMod val="50000"/>
                </a:schemeClr>
              </a:solidFill>
            </a:endParaRPr>
          </a:p>
          <a:p>
            <a:pPr lvl="0" defTabSz="913878">
              <a:spcBef>
                <a:spcPct val="20000"/>
              </a:spcBef>
              <a:buClr>
                <a:srgbClr val="7E93A5"/>
              </a:buClr>
              <a:buSzPct val="80000"/>
              <a:defRPr/>
            </a:pPr>
            <a:endParaRPr lang="cs-CZ" sz="1400" dirty="0">
              <a:solidFill>
                <a:srgbClr val="7E93A5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 txBox="1">
            <a:spLocks noGrp="1"/>
          </p:cNvSpPr>
          <p:nvPr>
            <p:ph type="title"/>
          </p:nvPr>
        </p:nvSpPr>
        <p:spPr>
          <a:xfrm>
            <a:off x="-4762" y="199840"/>
            <a:ext cx="6607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 smtClean="0">
                <a:solidFill>
                  <a:schemeClr val="bg2">
                    <a:lumMod val="75000"/>
                  </a:schemeClr>
                </a:solidFill>
              </a:rPr>
              <a:t>Legislativa a dokumenty </a:t>
            </a:r>
            <a:r>
              <a:rPr lang="cs-CZ" sz="3200" b="1" dirty="0" smtClean="0">
                <a:solidFill>
                  <a:srgbClr val="000099"/>
                </a:solidFill>
              </a:rPr>
              <a:t> </a:t>
            </a:r>
            <a:endParaRPr lang="cs-CZ" sz="3200" b="1" dirty="0">
              <a:solidFill>
                <a:srgbClr val="000099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sp>
        <p:nvSpPr>
          <p:cNvPr id="9" name="Zástupný symbol pro obsah 1"/>
          <p:cNvSpPr txBox="1">
            <a:spLocks/>
          </p:cNvSpPr>
          <p:nvPr/>
        </p:nvSpPr>
        <p:spPr>
          <a:xfrm>
            <a:off x="206080" y="858974"/>
            <a:ext cx="8703212" cy="56250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FontTx/>
              <a:buNone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cs-CZ" sz="1600" b="1" dirty="0" smtClean="0">
                <a:latin typeface="+mj-lt"/>
              </a:rPr>
              <a:t>Kam </a:t>
            </a:r>
            <a:r>
              <a:rPr lang="cs-CZ" altLang="cs-CZ" sz="1600" b="1" dirty="0">
                <a:latin typeface="+mj-lt"/>
              </a:rPr>
              <a:t>předložit výdaje ke kontrole</a:t>
            </a:r>
            <a:r>
              <a:rPr lang="cs-CZ" altLang="cs-CZ" sz="1600" b="1" dirty="0" smtClean="0">
                <a:latin typeface="+mj-lt"/>
              </a:rPr>
              <a:t>?: </a:t>
            </a:r>
            <a:r>
              <a:rPr lang="cs-CZ" altLang="cs-CZ" sz="1600" dirty="0" smtClean="0">
                <a:latin typeface="+mj-lt"/>
              </a:rPr>
              <a:t>Na </a:t>
            </a:r>
            <a:r>
              <a:rPr lang="cs-CZ" altLang="cs-CZ" sz="1600" dirty="0">
                <a:latin typeface="+mj-lt"/>
              </a:rPr>
              <a:t>regionální pobočky Centra dle sídla partnera (kontakty </a:t>
            </a:r>
            <a:r>
              <a:rPr lang="cs-CZ" altLang="cs-CZ" sz="1600" u="sng" dirty="0">
                <a:latin typeface="+mj-lt"/>
              </a:rPr>
              <a:t>v příloze Pokynů pro příjemce ke kontrole</a:t>
            </a:r>
            <a:r>
              <a:rPr lang="cs-CZ" altLang="cs-CZ" sz="1600" dirty="0" smtClean="0">
                <a:latin typeface="+mj-lt"/>
              </a:rPr>
              <a:t>)</a:t>
            </a:r>
            <a:endParaRPr lang="cs-CZ" altLang="cs-CZ" sz="2000" b="1" dirty="0" smtClean="0">
              <a:latin typeface="+mj-lt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cs-CZ" altLang="cs-CZ" sz="1600" b="1" dirty="0" smtClean="0">
                <a:latin typeface="+mj-lt"/>
              </a:rPr>
              <a:t>Čechy</a:t>
            </a:r>
            <a:r>
              <a:rPr lang="cs-CZ" altLang="cs-CZ" sz="1600" dirty="0" smtClean="0">
                <a:latin typeface="+mj-lt"/>
              </a:rPr>
              <a:t>	</a:t>
            </a:r>
            <a:r>
              <a:rPr lang="cs-CZ" altLang="cs-CZ" sz="1800" dirty="0" smtClean="0">
                <a:latin typeface="+mj-lt"/>
              </a:rPr>
              <a:t>			     	</a:t>
            </a:r>
            <a:r>
              <a:rPr lang="cs-CZ" altLang="cs-CZ" sz="1600" b="1" dirty="0" smtClean="0">
                <a:latin typeface="+mj-lt"/>
              </a:rPr>
              <a:t>Morava a Slezsko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cs-CZ" sz="1400" dirty="0" smtClean="0">
                <a:latin typeface="+mj-lt"/>
              </a:rPr>
              <a:t>oddělení pro NUTS II Severovýchod         		oddělení pro NUTS II </a:t>
            </a:r>
            <a:r>
              <a:rPr lang="cs-CZ" sz="1400" dirty="0" err="1" smtClean="0">
                <a:latin typeface="+mj-lt"/>
              </a:rPr>
              <a:t>Moravskoslezsko</a:t>
            </a:r>
            <a:endParaRPr lang="cs-CZ" sz="1400" dirty="0" smtClean="0">
              <a:latin typeface="+mj-lt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cs-CZ" altLang="cs-CZ" sz="1400" dirty="0" smtClean="0">
                <a:latin typeface="+mj-lt"/>
              </a:rPr>
              <a:t>Hradec Králové			      	Ostrava</a:t>
            </a:r>
            <a:r>
              <a:rPr lang="cs-CZ" altLang="cs-CZ" sz="1800" dirty="0" smtClean="0">
                <a:latin typeface="+mj-lt"/>
              </a:rPr>
              <a:t/>
            </a:r>
            <a:br>
              <a:rPr lang="cs-CZ" altLang="cs-CZ" sz="1800" dirty="0" smtClean="0">
                <a:latin typeface="+mj-lt"/>
              </a:rPr>
            </a:br>
            <a:endParaRPr lang="cs-CZ" altLang="cs-CZ" sz="1800" dirty="0" smtClean="0">
              <a:latin typeface="+mj-lt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cs-CZ" altLang="cs-CZ" sz="1400" dirty="0" smtClean="0">
                <a:latin typeface="+mj-lt"/>
              </a:rPr>
              <a:t>+ </a:t>
            </a:r>
            <a:r>
              <a:rPr lang="cs-CZ" altLang="cs-CZ" sz="1400" dirty="0">
                <a:latin typeface="+mj-lt"/>
              </a:rPr>
              <a:t>vybrané projekty podle seznamu na pobočce </a:t>
            </a:r>
            <a:r>
              <a:rPr lang="cs-CZ" altLang="cs-CZ" sz="1400" b="1" dirty="0" smtClean="0">
                <a:latin typeface="+mj-lt"/>
              </a:rPr>
              <a:t>Jihovýchod – přesun zveřejněn na webu Centra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Oznámení je v rolovacím menu EÚS/</a:t>
            </a:r>
            <a:r>
              <a:rPr lang="cs-CZ" altLang="cs-CZ" sz="1600" dirty="0" err="1" smtClean="0">
                <a:solidFill>
                  <a:schemeClr val="accent1">
                    <a:lumMod val="50000"/>
                  </a:schemeClr>
                </a:solidFill>
              </a:rPr>
              <a:t>Interreg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 CENTRAL EUROPE v Novinkách: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956" y="2862117"/>
            <a:ext cx="3925692" cy="251991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0" y="2943709"/>
            <a:ext cx="4358232" cy="3512128"/>
          </a:xfrm>
          <a:prstGeom prst="rect">
            <a:avLst/>
          </a:prstGeom>
        </p:spPr>
      </p:pic>
      <p:sp>
        <p:nvSpPr>
          <p:cNvPr id="3" name="Obdélník 2"/>
          <p:cNvSpPr/>
          <p:nvPr/>
        </p:nvSpPr>
        <p:spPr>
          <a:xfrm>
            <a:off x="4785988" y="542737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altLang="cs-CZ" sz="1400" dirty="0" smtClean="0">
                <a:solidFill>
                  <a:schemeClr val="accent1">
                    <a:lumMod val="50000"/>
                  </a:schemeClr>
                </a:solidFill>
              </a:rPr>
              <a:t>V </a:t>
            </a:r>
            <a:r>
              <a:rPr lang="cs-CZ" altLang="cs-CZ" sz="1400" dirty="0">
                <a:solidFill>
                  <a:schemeClr val="accent1">
                    <a:lumMod val="50000"/>
                  </a:schemeClr>
                </a:solidFill>
              </a:rPr>
              <a:t>rolovacím menu „EÚS“ ke stažení: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cs-CZ" altLang="cs-CZ" sz="1400" dirty="0">
                <a:solidFill>
                  <a:schemeClr val="accent1">
                    <a:lumMod val="50000"/>
                  </a:schemeClr>
                </a:solidFill>
              </a:rPr>
              <a:t>Náležitosti dokladování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cs-CZ" altLang="cs-CZ" sz="1400" dirty="0">
                <a:solidFill>
                  <a:schemeClr val="accent1">
                    <a:lumMod val="50000"/>
                  </a:schemeClr>
                </a:solidFill>
              </a:rPr>
              <a:t>Mzdové sazby typových pozic</a:t>
            </a:r>
          </a:p>
          <a:p>
            <a:r>
              <a:rPr lang="cs-CZ" altLang="cs-CZ" sz="1400" dirty="0"/>
              <a:t> 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3517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sz="2500" dirty="0" smtClean="0">
                <a:solidFill>
                  <a:schemeClr val="bg2">
                    <a:lumMod val="75000"/>
                  </a:schemeClr>
                </a:solidFill>
              </a:rPr>
              <a:t>Provádění Kontroly</a:t>
            </a:r>
            <a:endParaRPr lang="cs-CZ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type="body" sz="quarter" idx="10"/>
          </p:nvPr>
        </p:nvSpPr>
        <p:spPr>
          <a:xfrm>
            <a:off x="162131" y="769395"/>
            <a:ext cx="8649626" cy="5386965"/>
          </a:xfrm>
        </p:spPr>
        <p:txBody>
          <a:bodyPr>
            <a:normAutofit fontScale="92500" lnSpcReduction="10000"/>
          </a:bodyPr>
          <a:lstStyle/>
          <a:p>
            <a:r>
              <a:rPr lang="cs-CZ" sz="1800" dirty="0" smtClean="0"/>
              <a:t>Cílem kontroly je ověřit:</a:t>
            </a:r>
          </a:p>
          <a:p>
            <a:endParaRPr lang="cs-CZ" sz="1800" dirty="0" smtClean="0"/>
          </a:p>
          <a:p>
            <a:pPr>
              <a:buFontTx/>
              <a:buChar char="-"/>
            </a:pPr>
            <a:r>
              <a:rPr lang="cs-CZ" altLang="cs-CZ" sz="1800" b="1" u="sng" dirty="0" smtClean="0"/>
              <a:t>způsobilost příjemce/partnera</a:t>
            </a:r>
            <a:r>
              <a:rPr lang="cs-CZ" altLang="cs-CZ" sz="1800" dirty="0" smtClean="0"/>
              <a:t> </a:t>
            </a:r>
            <a:r>
              <a:rPr lang="cs-CZ" altLang="cs-CZ" sz="1800" dirty="0"/>
              <a:t>(tj. údaje uvedené o </a:t>
            </a:r>
            <a:r>
              <a:rPr lang="cs-CZ" altLang="cs-CZ" sz="1800" dirty="0" smtClean="0"/>
              <a:t>příjemci </a:t>
            </a:r>
            <a:r>
              <a:rPr lang="cs-CZ" altLang="cs-CZ" sz="1800" dirty="0"/>
              <a:t>na faktuře </a:t>
            </a:r>
            <a:r>
              <a:rPr lang="cs-CZ" altLang="cs-CZ" sz="1800" dirty="0" smtClean="0"/>
              <a:t>jsou </a:t>
            </a:r>
            <a:r>
              <a:rPr lang="cs-CZ" altLang="cs-CZ" sz="1800" dirty="0"/>
              <a:t>správné a v souladu se </a:t>
            </a:r>
            <a:r>
              <a:rPr lang="cs-CZ" altLang="cs-CZ" sz="1800" i="1" u="sng" dirty="0" err="1"/>
              <a:t>Subsidy</a:t>
            </a:r>
            <a:r>
              <a:rPr lang="cs-CZ" altLang="cs-CZ" sz="1800" i="1" u="sng" dirty="0"/>
              <a:t> </a:t>
            </a:r>
            <a:r>
              <a:rPr lang="cs-CZ" altLang="cs-CZ" sz="1800" i="1" u="sng" dirty="0" err="1"/>
              <a:t>Contract</a:t>
            </a:r>
            <a:r>
              <a:rPr lang="cs-CZ" altLang="cs-CZ" sz="1800" i="1" u="sng" dirty="0"/>
              <a:t>/</a:t>
            </a:r>
            <a:r>
              <a:rPr lang="cs-CZ" altLang="cs-CZ" sz="1800" i="1" u="sng" dirty="0" err="1"/>
              <a:t>Partnership</a:t>
            </a:r>
            <a:r>
              <a:rPr lang="cs-CZ" altLang="cs-CZ" sz="1800" i="1" u="sng" dirty="0"/>
              <a:t> </a:t>
            </a:r>
            <a:r>
              <a:rPr lang="cs-CZ" altLang="cs-CZ" sz="1800" i="1" u="sng" dirty="0" err="1"/>
              <a:t>agreement</a:t>
            </a:r>
            <a:r>
              <a:rPr lang="cs-CZ" altLang="cs-CZ" sz="1800" dirty="0"/>
              <a:t>) </a:t>
            </a:r>
            <a:endParaRPr lang="cs-CZ" altLang="cs-CZ" sz="1800" dirty="0" smtClean="0"/>
          </a:p>
          <a:p>
            <a:pPr>
              <a:buFontTx/>
              <a:buChar char="-"/>
            </a:pPr>
            <a:r>
              <a:rPr lang="cs-CZ" altLang="cs-CZ" sz="1800" b="1" u="sng" dirty="0" smtClean="0"/>
              <a:t>zda </a:t>
            </a:r>
            <a:r>
              <a:rPr lang="cs-CZ" altLang="cs-CZ" sz="1800" b="1" u="sng" dirty="0"/>
              <a:t>realizace projektu popsaná ve zprávě o průběhu projektu probíhá v souladu</a:t>
            </a:r>
            <a:r>
              <a:rPr lang="cs-CZ" altLang="cs-CZ" sz="1800" u="sng" dirty="0"/>
              <a:t> s podmínkami programové dokumentace</a:t>
            </a:r>
            <a:r>
              <a:rPr lang="cs-CZ" altLang="cs-CZ" sz="1800" u="sng" dirty="0" smtClean="0"/>
              <a:t>, projektové žádosti,  </a:t>
            </a:r>
            <a:r>
              <a:rPr lang="cs-CZ" altLang="cs-CZ" sz="1800" dirty="0"/>
              <a:t>smlouvy (</a:t>
            </a:r>
            <a:r>
              <a:rPr lang="cs-CZ" altLang="cs-CZ" sz="1800" dirty="0" smtClean="0"/>
              <a:t>rozpočet) </a:t>
            </a:r>
            <a:r>
              <a:rPr lang="cs-CZ" altLang="cs-CZ" sz="1800" dirty="0"/>
              <a:t>pokynů pro příjemce a EU/národní legislativou (výstupy projektu</a:t>
            </a:r>
            <a:r>
              <a:rPr lang="cs-CZ" altLang="cs-CZ" sz="1800" dirty="0" smtClean="0"/>
              <a:t>)</a:t>
            </a:r>
          </a:p>
          <a:p>
            <a:pPr>
              <a:buFontTx/>
              <a:buChar char="-"/>
            </a:pPr>
            <a:r>
              <a:rPr lang="cs-CZ" altLang="cs-CZ" sz="1800" b="1" u="sng" dirty="0"/>
              <a:t>d</a:t>
            </a:r>
            <a:r>
              <a:rPr lang="cs-CZ" altLang="cs-CZ" sz="1800" b="1" u="sng" dirty="0" smtClean="0"/>
              <a:t>održení pravidel pro zadávání veřejných zakázek </a:t>
            </a:r>
          </a:p>
          <a:p>
            <a:pPr>
              <a:buFontTx/>
              <a:buChar char="-"/>
            </a:pPr>
            <a:r>
              <a:rPr lang="cs-CZ" altLang="cs-CZ" sz="1800" b="1" u="sng" dirty="0"/>
              <a:t>d</a:t>
            </a:r>
            <a:r>
              <a:rPr lang="cs-CZ" altLang="cs-CZ" sz="1800" b="1" u="sng" dirty="0" smtClean="0"/>
              <a:t>održení pravidel publicity</a:t>
            </a:r>
          </a:p>
          <a:p>
            <a:pPr>
              <a:buFontTx/>
              <a:buChar char="-"/>
            </a:pPr>
            <a:r>
              <a:rPr lang="cs-CZ" altLang="cs-CZ" sz="1800" b="1" u="sng" dirty="0"/>
              <a:t>d</a:t>
            </a:r>
            <a:r>
              <a:rPr lang="cs-CZ" altLang="cs-CZ" sz="1800" b="1" u="sng" dirty="0" smtClean="0"/>
              <a:t>održení pravidel podmínek veřejné podpory, ochrany životního prostředí, rovných příležitostí a nediskriminace, </a:t>
            </a:r>
            <a:r>
              <a:rPr lang="cs-CZ" altLang="cs-CZ" sz="1800" dirty="0" smtClean="0"/>
              <a:t>tak jak  je uvedeno v žádosti</a:t>
            </a:r>
          </a:p>
          <a:p>
            <a:pPr>
              <a:buFontTx/>
              <a:buChar char="-"/>
            </a:pPr>
            <a:r>
              <a:rPr lang="cs-CZ" sz="1800" b="1" u="sng" dirty="0"/>
              <a:t>časovou a věcnou způsobilost výdajů</a:t>
            </a:r>
          </a:p>
          <a:p>
            <a:pPr lvl="1">
              <a:buFontTx/>
              <a:buChar char="-"/>
            </a:pPr>
            <a:r>
              <a:rPr lang="cs-CZ" sz="1400" dirty="0"/>
              <a:t>soulad s legislativou EU, programovou dokumentací a národní legislativou</a:t>
            </a:r>
          </a:p>
          <a:p>
            <a:pPr lvl="1">
              <a:buFontTx/>
              <a:buChar char="-"/>
            </a:pPr>
            <a:r>
              <a:rPr lang="cs-CZ" altLang="cs-CZ" sz="1400" dirty="0"/>
              <a:t>přiměřenost (výdaje musí odpovídat cenám v místě a čase obvyklém) a musí být vynaloženy v souladu s principy hospodárnosti, účelnosti, efektivnosti</a:t>
            </a:r>
          </a:p>
          <a:p>
            <a:pPr lvl="1">
              <a:buFontTx/>
              <a:buChar char="-"/>
            </a:pPr>
            <a:r>
              <a:rPr lang="cs-CZ" altLang="cs-CZ" sz="1400" dirty="0"/>
              <a:t>zda deklarované výdaje byly vynaloženy v souvislosti s projektem a aktivitami uvedené v žádosti o projekt (</a:t>
            </a:r>
            <a:r>
              <a:rPr lang="cs-CZ" altLang="cs-CZ" sz="1400" dirty="0" err="1"/>
              <a:t>Application</a:t>
            </a:r>
            <a:r>
              <a:rPr lang="cs-CZ" altLang="cs-CZ" sz="1400" dirty="0"/>
              <a:t> </a:t>
            </a:r>
            <a:r>
              <a:rPr lang="cs-CZ" altLang="cs-CZ" sz="1400" dirty="0" err="1"/>
              <a:t>form</a:t>
            </a:r>
            <a:r>
              <a:rPr lang="cs-CZ" altLang="cs-CZ" sz="1400" dirty="0"/>
              <a:t>),v souladu s platným rozpočtem projektu a se smlouvou/partnerskou dohodou (</a:t>
            </a:r>
            <a:r>
              <a:rPr lang="cs-CZ" altLang="cs-CZ" sz="1400" dirty="0" err="1"/>
              <a:t>Subsidy</a:t>
            </a:r>
            <a:r>
              <a:rPr lang="cs-CZ" altLang="cs-CZ" sz="1400" dirty="0"/>
              <a:t> </a:t>
            </a:r>
            <a:r>
              <a:rPr lang="cs-CZ" altLang="cs-CZ" sz="1400" dirty="0" err="1"/>
              <a:t>Contract</a:t>
            </a:r>
            <a:r>
              <a:rPr lang="cs-CZ" altLang="cs-CZ" sz="1400" dirty="0"/>
              <a:t>, </a:t>
            </a:r>
            <a:r>
              <a:rPr lang="cs-CZ" altLang="cs-CZ" sz="1400" dirty="0" err="1"/>
              <a:t>Partnership</a:t>
            </a:r>
            <a:r>
              <a:rPr lang="cs-CZ" altLang="cs-CZ" sz="1400" dirty="0"/>
              <a:t> </a:t>
            </a:r>
            <a:r>
              <a:rPr lang="cs-CZ" altLang="cs-CZ" sz="1400" dirty="0" err="1"/>
              <a:t>Agreement</a:t>
            </a:r>
            <a:r>
              <a:rPr lang="cs-CZ" altLang="cs-CZ" sz="1400" dirty="0"/>
              <a:t>)</a:t>
            </a:r>
          </a:p>
          <a:p>
            <a:pPr lvl="1">
              <a:buFontTx/>
              <a:buChar char="-"/>
            </a:pPr>
            <a:r>
              <a:rPr lang="cs-CZ" altLang="cs-CZ" sz="1400" dirty="0"/>
              <a:t>výdaje musí být identifikovatelné (originály dokladů projektového partnera musí být řádně označené číslem, akronymem/názvem projektu a názvem programu), prokazatelné, doložitelné potvrzenými účetními doklady, tzn. musí být definitivní, zachyceny v účetnictví partnera analyticky na projekt, uhrazeny </a:t>
            </a:r>
          </a:p>
          <a:p>
            <a:pPr lvl="1">
              <a:buFontTx/>
              <a:buChar char="-"/>
            </a:pPr>
            <a:r>
              <a:rPr lang="cs-CZ" altLang="cs-CZ" sz="1400" dirty="0"/>
              <a:t>skutečné dodání produktů a služeb (dle dodacích listů, ukázek výstupů, prezenčních listin atd.)</a:t>
            </a:r>
            <a:endParaRPr lang="cs-CZ" altLang="cs-CZ" sz="1800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2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type="body" sz="quarter" idx="10"/>
          </p:nvPr>
        </p:nvSpPr>
        <p:spPr>
          <a:xfrm>
            <a:off x="192505" y="980549"/>
            <a:ext cx="8571105" cy="40185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cs-CZ" altLang="cs-CZ" sz="2000" b="1" u="sng" dirty="0" smtClean="0"/>
              <a:t>Časový harmonogram kontroly</a:t>
            </a:r>
            <a:endParaRPr lang="cs-CZ" altLang="cs-CZ" sz="2000" b="1" dirty="0" smtClean="0"/>
          </a:p>
          <a:p>
            <a:pPr marL="0" indent="0"/>
            <a:r>
              <a:rPr lang="cs-CZ" altLang="cs-CZ" sz="1800" dirty="0" smtClean="0"/>
              <a:t>CZ partneři předkládají výdaje ke kontrole </a:t>
            </a:r>
            <a:r>
              <a:rPr lang="cs-CZ" altLang="cs-CZ" sz="1800" b="1" dirty="0" smtClean="0"/>
              <a:t>zpravidla každých 6 měsíců, </a:t>
            </a:r>
            <a:r>
              <a:rPr lang="cs-CZ" altLang="cs-CZ" sz="1800" dirty="0" smtClean="0"/>
              <a:t>pokud nárokované výdaje partnera za dané </a:t>
            </a:r>
            <a:r>
              <a:rPr lang="cs-CZ" altLang="cs-CZ" sz="1800" dirty="0" err="1" smtClean="0"/>
              <a:t>reportovací</a:t>
            </a:r>
            <a:r>
              <a:rPr lang="cs-CZ" altLang="cs-CZ" sz="1800" dirty="0" smtClean="0"/>
              <a:t> období jsou </a:t>
            </a:r>
          </a:p>
          <a:p>
            <a:pPr marL="0" indent="0"/>
            <a:r>
              <a:rPr lang="cs-CZ" altLang="cs-CZ" sz="2400" b="1" dirty="0" smtClean="0"/>
              <a:t>˃7.500 EUR</a:t>
            </a:r>
            <a:endParaRPr lang="cs-CZ" altLang="cs-CZ" sz="2400" b="1" dirty="0"/>
          </a:p>
          <a:p>
            <a:pPr marL="0" indent="0"/>
            <a:r>
              <a:rPr lang="cs-CZ" altLang="cs-CZ" sz="1800" dirty="0" smtClean="0"/>
              <a:t>Bez ohledu na tento finanční limit musí příjemci předložit výdaje ke kontrole </a:t>
            </a:r>
            <a:r>
              <a:rPr lang="cs-CZ" altLang="cs-CZ" sz="1800" b="1" dirty="0" smtClean="0"/>
              <a:t>minimálně jednou do roka</a:t>
            </a:r>
            <a:r>
              <a:rPr lang="cs-CZ" altLang="cs-CZ" sz="1800" dirty="0" smtClean="0"/>
              <a:t>. </a:t>
            </a:r>
            <a:endParaRPr lang="cs-CZ" altLang="cs-CZ" sz="1800" b="1" dirty="0" smtClean="0"/>
          </a:p>
          <a:p>
            <a:pPr marL="0" indent="0"/>
            <a:r>
              <a:rPr lang="cs-CZ" altLang="cs-CZ" sz="1800" dirty="0" smtClean="0"/>
              <a:t>Zpráva o průběhu projektu (část popisující aktivity) se předkládá za každé </a:t>
            </a:r>
            <a:r>
              <a:rPr lang="cs-CZ" altLang="cs-CZ" sz="1800" dirty="0" err="1" smtClean="0"/>
              <a:t>reportovací</a:t>
            </a:r>
            <a:r>
              <a:rPr lang="cs-CZ" altLang="cs-CZ" sz="1800" dirty="0" smtClean="0"/>
              <a:t> období, tedy v 6 měsíčních cyklech.</a:t>
            </a:r>
          </a:p>
          <a:p>
            <a:pPr>
              <a:lnSpc>
                <a:spcPct val="80000"/>
              </a:lnSpc>
            </a:pPr>
            <a:endParaRPr lang="cs-CZ" altLang="cs-CZ" sz="2000" b="1" dirty="0" smtClean="0"/>
          </a:p>
          <a:p>
            <a:pPr>
              <a:lnSpc>
                <a:spcPct val="80000"/>
              </a:lnSpc>
            </a:pPr>
            <a:r>
              <a:rPr lang="cs-CZ" altLang="cs-CZ" sz="2000" b="1" u="sng" dirty="0" smtClean="0"/>
              <a:t>Lhůty</a:t>
            </a:r>
            <a:r>
              <a:rPr lang="cs-CZ" altLang="cs-CZ" sz="2000" b="1" dirty="0" smtClean="0"/>
              <a:t> </a:t>
            </a:r>
            <a:r>
              <a:rPr lang="cs-CZ" altLang="cs-CZ" sz="2000" b="1" dirty="0"/>
              <a:t>pro předkládání dokladů ke kontrole pro příjemce:</a:t>
            </a:r>
          </a:p>
          <a:p>
            <a:pPr>
              <a:lnSpc>
                <a:spcPct val="80000"/>
              </a:lnSpc>
            </a:pPr>
            <a:endParaRPr lang="cs-CZ" altLang="cs-CZ" sz="700" dirty="0"/>
          </a:p>
          <a:p>
            <a:pPr>
              <a:lnSpc>
                <a:spcPct val="80000"/>
              </a:lnSpc>
            </a:pPr>
            <a:r>
              <a:rPr lang="cs-CZ" altLang="cs-CZ" sz="1800" dirty="0"/>
              <a:t>	</a:t>
            </a:r>
            <a:r>
              <a:rPr lang="cs-CZ" altLang="cs-CZ" sz="1800" b="1" dirty="0"/>
              <a:t>do 15 dnů </a:t>
            </a:r>
            <a:r>
              <a:rPr lang="cs-CZ" altLang="cs-CZ" sz="1800" dirty="0"/>
              <a:t>po skončení každého </a:t>
            </a:r>
            <a:r>
              <a:rPr lang="cs-CZ" altLang="cs-CZ" sz="1800" dirty="0" err="1"/>
              <a:t>reportovacího</a:t>
            </a:r>
            <a:r>
              <a:rPr lang="cs-CZ" altLang="cs-CZ" sz="1800" dirty="0"/>
              <a:t> období 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		</a:t>
            </a:r>
            <a:r>
              <a:rPr lang="cs-CZ" altLang="cs-CZ" sz="1400" dirty="0"/>
              <a:t>např. </a:t>
            </a:r>
            <a:r>
              <a:rPr lang="cs-CZ" altLang="cs-CZ" sz="1400" dirty="0" err="1"/>
              <a:t>reportovací</a:t>
            </a:r>
            <a:r>
              <a:rPr lang="cs-CZ" altLang="cs-CZ" sz="1400" dirty="0"/>
              <a:t> období od. 1.1. až 30.6. – nutno předložit do 15.7. </a:t>
            </a:r>
            <a:endParaRPr lang="cs-CZ" altLang="cs-CZ" sz="1600" dirty="0"/>
          </a:p>
          <a:p>
            <a:pPr>
              <a:lnSpc>
                <a:spcPct val="80000"/>
              </a:lnSpc>
            </a:pPr>
            <a:endParaRPr lang="cs-CZ" altLang="cs-CZ" sz="1800" dirty="0"/>
          </a:p>
          <a:p>
            <a:pPr>
              <a:lnSpc>
                <a:spcPct val="80000"/>
              </a:lnSpc>
            </a:pPr>
            <a:r>
              <a:rPr lang="cs-CZ" altLang="cs-CZ" sz="1800" dirty="0"/>
              <a:t>	Centrum má </a:t>
            </a:r>
            <a:r>
              <a:rPr lang="cs-CZ" altLang="cs-CZ" sz="1800" b="1" dirty="0"/>
              <a:t>60 dní </a:t>
            </a:r>
            <a:r>
              <a:rPr lang="cs-CZ" altLang="cs-CZ" sz="1800" dirty="0"/>
              <a:t>na kontrolu a vystavení certifikátu</a:t>
            </a:r>
          </a:p>
          <a:p>
            <a:pPr>
              <a:lnSpc>
                <a:spcPct val="80000"/>
              </a:lnSpc>
            </a:pPr>
            <a:endParaRPr lang="cs-CZ" altLang="cs-CZ" sz="1800" dirty="0"/>
          </a:p>
          <a:p>
            <a:pPr>
              <a:lnSpc>
                <a:spcPct val="80000"/>
              </a:lnSpc>
            </a:pPr>
            <a:r>
              <a:rPr lang="cs-CZ" altLang="cs-CZ" sz="1800" dirty="0"/>
              <a:t>	LP musí </a:t>
            </a:r>
            <a:r>
              <a:rPr lang="cs-CZ" altLang="cs-CZ" sz="1800" b="1" dirty="0"/>
              <a:t>do 3 měsíců </a:t>
            </a:r>
            <a:r>
              <a:rPr lang="cs-CZ" altLang="cs-CZ" sz="1800" dirty="0"/>
              <a:t>po skončení </a:t>
            </a:r>
            <a:r>
              <a:rPr lang="cs-CZ" altLang="cs-CZ" sz="1800" dirty="0" err="1"/>
              <a:t>reportovacího</a:t>
            </a:r>
            <a:r>
              <a:rPr lang="cs-CZ" altLang="cs-CZ" sz="1800" dirty="0"/>
              <a:t> období vložit souhrnnou zprávu za celý projekt a souhrnné výdaje do Monitorovacího systému.  </a:t>
            </a:r>
            <a:endParaRPr lang="cs-CZ" altLang="cs-CZ" sz="1800" dirty="0" smtClean="0"/>
          </a:p>
        </p:txBody>
      </p:sp>
      <p:sp>
        <p:nvSpPr>
          <p:cNvPr id="7" name="Nadpis 6"/>
          <p:cNvSpPr txBox="1">
            <a:spLocks noGrp="1"/>
          </p:cNvSpPr>
          <p:nvPr>
            <p:ph type="title"/>
          </p:nvPr>
        </p:nvSpPr>
        <p:spPr>
          <a:xfrm>
            <a:off x="-4762" y="253700"/>
            <a:ext cx="66075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>
                <a:solidFill>
                  <a:schemeClr val="bg2">
                    <a:lumMod val="75000"/>
                  </a:schemeClr>
                </a:solidFill>
              </a:rPr>
              <a:t>Provádění Kontroly 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1688174" y="4999096"/>
            <a:ext cx="5683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cs-CZ" altLang="cs-CZ" sz="1600" b="1" dirty="0"/>
              <a:t>Kdy je vhodné kontaktovat Kontrolora?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cs-CZ" sz="1600" dirty="0"/>
              <a:t>zadávání veřejných zakázek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cs-CZ" sz="1600" dirty="0"/>
              <a:t>pochybnosti o způsobilosti výdaje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cs-CZ" sz="1600" dirty="0"/>
              <a:t>pochybnosti o dokladování výdaje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cs-CZ" sz="1600" dirty="0"/>
              <a:t>předkládání výdajů ke kontrole (reportingu)</a:t>
            </a:r>
          </a:p>
        </p:txBody>
      </p:sp>
    </p:spTree>
    <p:extLst>
      <p:ext uri="{BB962C8B-B14F-4D97-AF65-F5344CB8AC3E}">
        <p14:creationId xmlns:p14="http://schemas.microsoft.com/office/powerpoint/2010/main" val="52657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 txBox="1">
            <a:spLocks noGrp="1"/>
          </p:cNvSpPr>
          <p:nvPr>
            <p:ph type="title"/>
          </p:nvPr>
        </p:nvSpPr>
        <p:spPr>
          <a:xfrm>
            <a:off x="-4762" y="199840"/>
            <a:ext cx="6607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smtClean="0">
                <a:solidFill>
                  <a:schemeClr val="bg2">
                    <a:lumMod val="75000"/>
                  </a:schemeClr>
                </a:solidFill>
              </a:rPr>
              <a:t>Provádění kontroly</a:t>
            </a:r>
            <a:r>
              <a:rPr lang="cs-CZ" sz="3200" b="1" dirty="0" smtClean="0">
                <a:solidFill>
                  <a:srgbClr val="000099"/>
                </a:solidFill>
              </a:rPr>
              <a:t> </a:t>
            </a:r>
            <a:endParaRPr lang="cs-CZ" sz="3200" b="1" dirty="0">
              <a:solidFill>
                <a:srgbClr val="000099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3533702" y="1010653"/>
            <a:ext cx="5345603" cy="545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78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endParaRPr lang="cs-CZ" sz="1600" dirty="0" smtClean="0">
              <a:latin typeface="+mj-lt"/>
            </a:endParaRPr>
          </a:p>
          <a:p>
            <a:pPr defTabSz="913878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cs-CZ" sz="1600" dirty="0" err="1" smtClean="0">
                <a:latin typeface="+mj-lt"/>
              </a:rPr>
              <a:t>Reportovací</a:t>
            </a:r>
            <a:r>
              <a:rPr lang="cs-CZ" sz="1600" dirty="0" smtClean="0">
                <a:latin typeface="+mj-lt"/>
              </a:rPr>
              <a:t> proces </a:t>
            </a:r>
          </a:p>
          <a:p>
            <a:pPr defTabSz="913878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cs-CZ" sz="1600" dirty="0" smtClean="0">
                <a:latin typeface="+mj-lt"/>
              </a:rPr>
              <a:t>viz kapitola B.1 </a:t>
            </a:r>
            <a:r>
              <a:rPr lang="cs-CZ" sz="1600" dirty="0" err="1" smtClean="0">
                <a:latin typeface="+mj-lt"/>
              </a:rPr>
              <a:t>Implementation</a:t>
            </a:r>
            <a:r>
              <a:rPr lang="cs-CZ" sz="1600" dirty="0" smtClean="0">
                <a:latin typeface="+mj-lt"/>
              </a:rPr>
              <a:t> </a:t>
            </a:r>
            <a:r>
              <a:rPr lang="cs-CZ" sz="1600" dirty="0" err="1" smtClean="0">
                <a:latin typeface="+mj-lt"/>
              </a:rPr>
              <a:t>manual</a:t>
            </a:r>
            <a:endParaRPr lang="cs-CZ" sz="1600" dirty="0" smtClean="0">
              <a:latin typeface="+mj-lt"/>
            </a:endParaRPr>
          </a:p>
          <a:p>
            <a:pPr defTabSz="913878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endParaRPr lang="cs-CZ" sz="1600" dirty="0">
              <a:latin typeface="+mj-lt"/>
            </a:endParaRPr>
          </a:p>
          <a:p>
            <a:pPr defTabSz="913878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endParaRPr lang="cs-CZ" sz="1600" dirty="0" smtClean="0">
              <a:latin typeface="+mj-lt"/>
            </a:endParaRPr>
          </a:p>
          <a:p>
            <a:pPr defTabSz="913878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endParaRPr lang="cs-CZ" sz="1600" dirty="0" smtClean="0">
              <a:latin typeface="+mj-lt"/>
            </a:endParaRPr>
          </a:p>
          <a:p>
            <a:pPr defTabSz="913878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cs-CZ" sz="1600" dirty="0" smtClean="0">
                <a:latin typeface="+mj-lt"/>
              </a:rPr>
              <a:t>Předkládání </a:t>
            </a:r>
            <a:r>
              <a:rPr lang="cs-CZ" sz="1600" dirty="0">
                <a:latin typeface="+mj-lt"/>
              </a:rPr>
              <a:t>výdajů </a:t>
            </a:r>
            <a:r>
              <a:rPr lang="cs-CZ" sz="1600" dirty="0" smtClean="0">
                <a:latin typeface="+mj-lt"/>
              </a:rPr>
              <a:t>kontrolorovi uskutečňuje partner prostřednictvím </a:t>
            </a:r>
            <a:r>
              <a:rPr lang="cs-CZ" sz="1600" dirty="0" err="1" smtClean="0">
                <a:latin typeface="+mj-lt"/>
              </a:rPr>
              <a:t>eMS</a:t>
            </a:r>
            <a:r>
              <a:rPr lang="cs-CZ" sz="1600" dirty="0" smtClean="0">
                <a:latin typeface="+mj-lt"/>
              </a:rPr>
              <a:t> (formulářů), </a:t>
            </a:r>
          </a:p>
          <a:p>
            <a:pPr defTabSz="913878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cs-CZ" sz="1600" dirty="0" smtClean="0">
                <a:latin typeface="+mj-lt"/>
              </a:rPr>
              <a:t>a související podpůrné dokumenty odevzdává v </a:t>
            </a:r>
            <a:r>
              <a:rPr lang="cs-CZ" sz="1600" dirty="0" err="1" smtClean="0">
                <a:latin typeface="+mj-lt"/>
              </a:rPr>
              <a:t>elektr.podobě</a:t>
            </a:r>
            <a:r>
              <a:rPr lang="cs-CZ" sz="1600" dirty="0" smtClean="0">
                <a:latin typeface="+mj-lt"/>
              </a:rPr>
              <a:t> na nosičích anebo ve vytištěné podobě. </a:t>
            </a:r>
            <a:endParaRPr lang="cs-CZ" sz="1600" dirty="0">
              <a:latin typeface="+mj-lt"/>
            </a:endParaRPr>
          </a:p>
          <a:p>
            <a:r>
              <a:rPr lang="cs-CZ" sz="1600" dirty="0" smtClean="0">
                <a:latin typeface="+mj-lt"/>
                <a:ea typeface="Times New Roman" panose="02020603050405020304" pitchFamily="18" charset="0"/>
                <a:cs typeface="Trebuchet MS" panose="020B0603020202020204" pitchFamily="34" charset="0"/>
              </a:rPr>
              <a:t>Kontrolor </a:t>
            </a:r>
            <a:r>
              <a:rPr lang="cs-CZ" sz="1600" dirty="0">
                <a:latin typeface="+mj-lt"/>
                <a:ea typeface="Times New Roman" panose="02020603050405020304" pitchFamily="18" charset="0"/>
                <a:cs typeface="Trebuchet MS" panose="020B0603020202020204" pitchFamily="34" charset="0"/>
              </a:rPr>
              <a:t>buď potvrdí, nebo odmítne (zčásti, nebo plně) výdaj, který příjemce k ověření předložil. Částka, kterou národní kontrolor ověřil a potvrdil, bude poté uvedena v „certifikátu o </a:t>
            </a:r>
            <a:r>
              <a:rPr lang="cs-CZ" sz="1600" dirty="0" smtClean="0">
                <a:latin typeface="+mj-lt"/>
                <a:ea typeface="Times New Roman" panose="02020603050405020304" pitchFamily="18" charset="0"/>
                <a:cs typeface="Trebuchet MS" panose="020B0603020202020204" pitchFamily="34" charset="0"/>
              </a:rPr>
              <a:t>výdajích“. Tuto LP zahrne </a:t>
            </a:r>
            <a:r>
              <a:rPr lang="cs-CZ" sz="1600" dirty="0">
                <a:latin typeface="+mj-lt"/>
                <a:ea typeface="Times New Roman" panose="02020603050405020304" pitchFamily="18" charset="0"/>
                <a:cs typeface="Trebuchet MS" panose="020B0603020202020204" pitchFamily="34" charset="0"/>
              </a:rPr>
              <a:t>do společné zprávy o </a:t>
            </a:r>
            <a:r>
              <a:rPr lang="cs-CZ" sz="1600" dirty="0" smtClean="0">
                <a:latin typeface="+mj-lt"/>
                <a:ea typeface="Times New Roman" panose="02020603050405020304" pitchFamily="18" charset="0"/>
                <a:cs typeface="Trebuchet MS" panose="020B0603020202020204" pitchFamily="34" charset="0"/>
              </a:rPr>
              <a:t>průběhu.</a:t>
            </a:r>
          </a:p>
          <a:p>
            <a:endParaRPr lang="cs-CZ" sz="1600" dirty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cs-CZ" altLang="cs-CZ" sz="1600" dirty="0">
                <a:latin typeface="+mj-lt"/>
              </a:rPr>
              <a:t>Po předložení všech výdajů kontrolor </a:t>
            </a:r>
            <a:r>
              <a:rPr lang="cs-CZ" altLang="cs-CZ" sz="1600" dirty="0" smtClean="0">
                <a:latin typeface="+mj-lt"/>
              </a:rPr>
              <a:t>zpracuje kontrolní dokumenty:</a:t>
            </a:r>
            <a:endParaRPr lang="cs-CZ" altLang="cs-CZ" sz="1600" dirty="0">
              <a:latin typeface="+mj-lt"/>
            </a:endParaRPr>
          </a:p>
          <a:p>
            <a:pPr marL="685800" lvl="1">
              <a:buFontTx/>
              <a:buChar char="-"/>
            </a:pPr>
            <a:r>
              <a:rPr lang="cs-CZ" altLang="cs-CZ" sz="1600" dirty="0" err="1">
                <a:latin typeface="+mj-lt"/>
              </a:rPr>
              <a:t>Certificate</a:t>
            </a:r>
            <a:r>
              <a:rPr lang="cs-CZ" altLang="cs-CZ" sz="1600" dirty="0">
                <a:latin typeface="+mj-lt"/>
              </a:rPr>
              <a:t> </a:t>
            </a:r>
            <a:r>
              <a:rPr lang="cs-CZ" altLang="cs-CZ" sz="1600" dirty="0" err="1">
                <a:latin typeface="+mj-lt"/>
              </a:rPr>
              <a:t>of</a:t>
            </a:r>
            <a:r>
              <a:rPr lang="cs-CZ" altLang="cs-CZ" sz="1600" dirty="0">
                <a:latin typeface="+mj-lt"/>
              </a:rPr>
              <a:t> </a:t>
            </a:r>
            <a:r>
              <a:rPr lang="cs-CZ" altLang="cs-CZ" sz="1600" dirty="0" err="1">
                <a:latin typeface="+mj-lt"/>
              </a:rPr>
              <a:t>Expenditures</a:t>
            </a:r>
            <a:r>
              <a:rPr lang="cs-CZ" altLang="cs-CZ" sz="1600" dirty="0">
                <a:latin typeface="+mj-lt"/>
              </a:rPr>
              <a:t>, </a:t>
            </a:r>
            <a:r>
              <a:rPr lang="cs-CZ" altLang="cs-CZ" sz="1600" dirty="0" err="1">
                <a:latin typeface="+mj-lt"/>
              </a:rPr>
              <a:t>Control</a:t>
            </a:r>
            <a:r>
              <a:rPr lang="cs-CZ" altLang="cs-CZ" sz="1600" dirty="0">
                <a:latin typeface="+mj-lt"/>
              </a:rPr>
              <a:t> </a:t>
            </a:r>
            <a:r>
              <a:rPr lang="cs-CZ" altLang="cs-CZ" sz="1600" dirty="0" err="1">
                <a:latin typeface="+mj-lt"/>
              </a:rPr>
              <a:t>Certificate</a:t>
            </a:r>
            <a:r>
              <a:rPr lang="cs-CZ" altLang="cs-CZ" sz="1600" dirty="0">
                <a:latin typeface="+mj-lt"/>
              </a:rPr>
              <a:t>, </a:t>
            </a:r>
            <a:r>
              <a:rPr lang="cs-CZ" altLang="cs-CZ" sz="1600" dirty="0" err="1">
                <a:latin typeface="+mj-lt"/>
              </a:rPr>
              <a:t>Control</a:t>
            </a:r>
            <a:r>
              <a:rPr lang="cs-CZ" altLang="cs-CZ" sz="1600" dirty="0">
                <a:latin typeface="+mj-lt"/>
              </a:rPr>
              <a:t> </a:t>
            </a:r>
            <a:r>
              <a:rPr lang="cs-CZ" altLang="cs-CZ" sz="1600" dirty="0" err="1">
                <a:latin typeface="+mj-lt"/>
              </a:rPr>
              <a:t>Check</a:t>
            </a:r>
            <a:r>
              <a:rPr lang="cs-CZ" altLang="cs-CZ" sz="1600" dirty="0">
                <a:latin typeface="+mj-lt"/>
              </a:rPr>
              <a:t> </a:t>
            </a:r>
            <a:r>
              <a:rPr lang="cs-CZ" altLang="cs-CZ" sz="1600" dirty="0" smtClean="0">
                <a:latin typeface="+mj-lt"/>
              </a:rPr>
              <a:t>List</a:t>
            </a:r>
          </a:p>
          <a:p>
            <a:pPr marL="685800" lvl="1"/>
            <a:r>
              <a:rPr lang="cs-CZ" altLang="cs-CZ" sz="1600" dirty="0" smtClean="0">
                <a:latin typeface="+mj-lt"/>
              </a:rPr>
              <a:t>Kontrolní </a:t>
            </a:r>
            <a:r>
              <a:rPr lang="cs-CZ" altLang="cs-CZ" sz="1600" dirty="0">
                <a:latin typeface="+mj-lt"/>
              </a:rPr>
              <a:t>dokumenty jsou součástí Joint </a:t>
            </a:r>
            <a:r>
              <a:rPr lang="cs-CZ" altLang="cs-CZ" sz="1600" dirty="0" err="1">
                <a:latin typeface="+mj-lt"/>
              </a:rPr>
              <a:t>Progress</a:t>
            </a:r>
            <a:r>
              <a:rPr lang="cs-CZ" altLang="cs-CZ" sz="1600" dirty="0">
                <a:latin typeface="+mj-lt"/>
              </a:rPr>
              <a:t> Report, kterou předkládá </a:t>
            </a:r>
            <a:r>
              <a:rPr lang="cs-CZ" altLang="cs-CZ" sz="1600" dirty="0" err="1">
                <a:latin typeface="+mj-lt"/>
              </a:rPr>
              <a:t>leadpartner</a:t>
            </a:r>
            <a:r>
              <a:rPr lang="cs-CZ" altLang="cs-CZ" sz="1600" dirty="0">
                <a:latin typeface="+mj-lt"/>
              </a:rPr>
              <a:t> na JS</a:t>
            </a:r>
            <a:r>
              <a:rPr lang="cs-CZ" altLang="cs-CZ" sz="1600" dirty="0" smtClean="0">
                <a:latin typeface="+mj-lt"/>
              </a:rPr>
              <a:t>.</a:t>
            </a:r>
            <a:endParaRPr lang="cs-CZ" altLang="cs-CZ" sz="1600" dirty="0">
              <a:latin typeface="+mj-lt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8" y="784615"/>
            <a:ext cx="3221705" cy="5477560"/>
          </a:xfrm>
          <a:prstGeom prst="rect">
            <a:avLst/>
          </a:prstGeom>
        </p:spPr>
      </p:pic>
      <p:sp>
        <p:nvSpPr>
          <p:cNvPr id="3" name="Šipka doprava se zářezem 2"/>
          <p:cNvSpPr/>
          <p:nvPr/>
        </p:nvSpPr>
        <p:spPr>
          <a:xfrm>
            <a:off x="3458990" y="1879928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754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type="body" sz="quarter" idx="10"/>
          </p:nvPr>
        </p:nvSpPr>
        <p:spPr>
          <a:xfrm>
            <a:off x="120316" y="1070812"/>
            <a:ext cx="8739522" cy="4678936"/>
          </a:xfrm>
        </p:spPr>
        <p:txBody>
          <a:bodyPr>
            <a:normAutofit fontScale="92500" lnSpcReduction="10000"/>
          </a:bodyPr>
          <a:lstStyle/>
          <a:p>
            <a:r>
              <a:rPr lang="cs-CZ" altLang="cs-CZ" sz="2000" b="1" dirty="0"/>
              <a:t>Jaké faktory ovlivňují průběh </a:t>
            </a:r>
            <a:r>
              <a:rPr lang="cs-CZ" altLang="cs-CZ" sz="2000" b="1" dirty="0" smtClean="0"/>
              <a:t>kontroly: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altLang="cs-CZ" sz="2000" dirty="0" smtClean="0"/>
              <a:t>kvalita </a:t>
            </a:r>
            <a:r>
              <a:rPr lang="cs-CZ" altLang="cs-CZ" sz="2000" dirty="0"/>
              <a:t>zpracování předložených podkladů (zprávy o realizaci, finanční </a:t>
            </a:r>
            <a:r>
              <a:rPr lang="cs-CZ" altLang="cs-CZ" sz="2000" dirty="0" smtClean="0"/>
              <a:t>zprávy)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altLang="cs-CZ" sz="2000" dirty="0" smtClean="0"/>
              <a:t>dodržení požadavků </a:t>
            </a:r>
            <a:r>
              <a:rPr lang="cs-CZ" altLang="cs-CZ" sz="2000" dirty="0"/>
              <a:t>v Pokynech </a:t>
            </a:r>
            <a:r>
              <a:rPr lang="cs-CZ" altLang="cs-CZ" sz="2000" dirty="0" smtClean="0"/>
              <a:t>a programové dokumentace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altLang="cs-CZ" sz="2000" dirty="0" smtClean="0"/>
              <a:t>řádné </a:t>
            </a:r>
            <a:r>
              <a:rPr lang="cs-CZ" altLang="cs-CZ" sz="2000" dirty="0"/>
              <a:t>doložení/vykázání výdajů </a:t>
            </a:r>
            <a:r>
              <a:rPr lang="cs-CZ" altLang="cs-CZ" sz="2000" dirty="0" smtClean="0"/>
              <a:t>podle program. dokumentace a Pokynů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altLang="cs-CZ" sz="2000" dirty="0" smtClean="0"/>
              <a:t>spolupráce </a:t>
            </a:r>
            <a:r>
              <a:rPr lang="cs-CZ" altLang="cs-CZ" sz="2000" dirty="0"/>
              <a:t>partnera s kontrolorem v případě doplňování požadovaných </a:t>
            </a:r>
            <a:r>
              <a:rPr lang="cs-CZ" altLang="cs-CZ" sz="2000" dirty="0" smtClean="0"/>
              <a:t>informací/podkladů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altLang="cs-CZ" sz="2000" dirty="0" smtClean="0"/>
              <a:t>termín </a:t>
            </a:r>
            <a:r>
              <a:rPr lang="cs-CZ" altLang="cs-CZ" sz="2000" dirty="0"/>
              <a:t>předložení výdajů ke </a:t>
            </a:r>
            <a:r>
              <a:rPr lang="cs-CZ" altLang="cs-CZ" sz="2000" dirty="0" smtClean="0"/>
              <a:t>kontrole</a:t>
            </a:r>
          </a:p>
          <a:p>
            <a:pPr>
              <a:lnSpc>
                <a:spcPct val="80000"/>
              </a:lnSpc>
            </a:pPr>
            <a:endParaRPr lang="cs-CZ" altLang="cs-CZ" sz="2000" b="1" dirty="0" smtClean="0"/>
          </a:p>
          <a:p>
            <a:pPr>
              <a:lnSpc>
                <a:spcPct val="80000"/>
              </a:lnSpc>
            </a:pPr>
            <a:r>
              <a:rPr lang="cs-CZ" altLang="cs-CZ" sz="2000" b="1" dirty="0" smtClean="0"/>
              <a:t>Na </a:t>
            </a:r>
            <a:r>
              <a:rPr lang="cs-CZ" altLang="cs-CZ" sz="2000" b="1" dirty="0"/>
              <a:t>co je třeba dát pozor</a:t>
            </a:r>
            <a:r>
              <a:rPr lang="cs-CZ" altLang="cs-CZ" sz="2000" b="1" dirty="0" smtClean="0"/>
              <a:t>!!!:</a:t>
            </a:r>
            <a:endParaRPr lang="cs-CZ" altLang="cs-CZ" sz="2000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cs-CZ" altLang="cs-CZ" i="1" dirty="0"/>
              <a:t>veřejné zakázky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cs-CZ" altLang="cs-CZ" dirty="0"/>
              <a:t>dodržování </a:t>
            </a:r>
            <a:r>
              <a:rPr lang="cs-CZ" altLang="cs-CZ" i="1" dirty="0"/>
              <a:t>pravidel publicity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cs-CZ" altLang="cs-CZ" dirty="0"/>
              <a:t>časová a věcná způsobilost výdajů dle </a:t>
            </a:r>
            <a:r>
              <a:rPr lang="cs-CZ" altLang="cs-CZ" dirty="0" err="1"/>
              <a:t>program.dokumentace</a:t>
            </a:r>
            <a:endParaRPr lang="cs-CZ" altLang="cs-CZ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cs-CZ" altLang="cs-CZ" i="1" dirty="0"/>
              <a:t>rozpočet projektu – budget lines, změna rozpočtu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cs-CZ" altLang="cs-CZ" dirty="0"/>
              <a:t>shoda informací předkládaných kontrolorovi s informacemi v reportingu pro LP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cs-CZ" altLang="cs-CZ" dirty="0"/>
              <a:t>příjmy projektu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cs-CZ" altLang="cs-CZ" dirty="0"/>
              <a:t>problematika dvojího </a:t>
            </a:r>
            <a:r>
              <a:rPr lang="cs-CZ" altLang="cs-CZ" dirty="0" smtClean="0"/>
              <a:t>financování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cs-CZ" altLang="cs-CZ" dirty="0"/>
          </a:p>
          <a:p>
            <a:pPr>
              <a:buFont typeface="Arial" panose="020B0604020202020204" pitchFamily="34" charset="0"/>
              <a:buChar char="•"/>
            </a:pPr>
            <a:endParaRPr lang="cs-CZ" altLang="cs-CZ" sz="2000" dirty="0"/>
          </a:p>
          <a:p>
            <a:pPr>
              <a:lnSpc>
                <a:spcPct val="80000"/>
              </a:lnSpc>
            </a:pPr>
            <a:endParaRPr lang="cs-CZ" altLang="cs-CZ" sz="2000" b="1" dirty="0" smtClean="0"/>
          </a:p>
        </p:txBody>
      </p:sp>
      <p:sp>
        <p:nvSpPr>
          <p:cNvPr id="5" name="Nadpis 4"/>
          <p:cNvSpPr txBox="1">
            <a:spLocks noGrp="1"/>
          </p:cNvSpPr>
          <p:nvPr>
            <p:ph type="title"/>
          </p:nvPr>
        </p:nvSpPr>
        <p:spPr>
          <a:xfrm>
            <a:off x="-4762" y="253700"/>
            <a:ext cx="66075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>
                <a:solidFill>
                  <a:schemeClr val="bg2">
                    <a:lumMod val="75000"/>
                  </a:schemeClr>
                </a:solidFill>
              </a:rPr>
              <a:t>Provádění Kontroly </a:t>
            </a:r>
          </a:p>
        </p:txBody>
      </p:sp>
    </p:spTree>
    <p:extLst>
      <p:ext uri="{BB962C8B-B14F-4D97-AF65-F5344CB8AC3E}">
        <p14:creationId xmlns:p14="http://schemas.microsoft.com/office/powerpoint/2010/main" val="19824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4300" y="149225"/>
            <a:ext cx="6488519" cy="68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cs-CZ" dirty="0" smtClean="0">
                <a:solidFill>
                  <a:schemeClr val="bg2">
                    <a:lumMod val="75000"/>
                  </a:schemeClr>
                </a:solidFill>
              </a:rPr>
              <a:t>základní pravidla, reportování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1" y="776711"/>
            <a:ext cx="7603585" cy="537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 txBox="1">
            <a:spLocks noGrp="1"/>
          </p:cNvSpPr>
          <p:nvPr>
            <p:ph type="title"/>
          </p:nvPr>
        </p:nvSpPr>
        <p:spPr>
          <a:xfrm>
            <a:off x="-4762" y="253700"/>
            <a:ext cx="66075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 smtClean="0">
                <a:solidFill>
                  <a:schemeClr val="bg2">
                    <a:lumMod val="75000"/>
                  </a:schemeClr>
                </a:solidFill>
              </a:rPr>
              <a:t>Reportování </a:t>
            </a:r>
            <a:endParaRPr lang="cs-CZ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770588"/>
            <a:ext cx="3347334" cy="5775158"/>
          </a:xfrm>
          <a:prstGeom prst="rect">
            <a:avLst/>
          </a:prstGeom>
        </p:spPr>
      </p:pic>
      <p:sp>
        <p:nvSpPr>
          <p:cNvPr id="4" name="Zástupný symbol pro text 3"/>
          <p:cNvSpPr>
            <a:spLocks noGrp="1"/>
          </p:cNvSpPr>
          <p:nvPr>
            <p:ph type="body" sz="quarter" idx="10"/>
          </p:nvPr>
        </p:nvSpPr>
        <p:spPr>
          <a:xfrm>
            <a:off x="153618" y="1307806"/>
            <a:ext cx="8706220" cy="990226"/>
          </a:xfrm>
        </p:spPr>
        <p:txBody>
          <a:bodyPr/>
          <a:lstStyle/>
          <a:p>
            <a:r>
              <a:rPr lang="cs-CZ" altLang="cs-CZ" sz="1600" b="1" dirty="0"/>
              <a:t>Reportování – </a:t>
            </a:r>
            <a:r>
              <a:rPr lang="cs-CZ" altLang="cs-CZ" sz="1600" b="1" dirty="0" smtClean="0"/>
              <a:t>pomůcky: </a:t>
            </a:r>
          </a:p>
          <a:p>
            <a:r>
              <a:rPr lang="cs-CZ" altLang="cs-CZ" sz="1600" b="1" dirty="0" err="1" smtClean="0"/>
              <a:t>videotutorials</a:t>
            </a:r>
            <a:r>
              <a:rPr lang="cs-CZ" altLang="cs-CZ" sz="1600" b="1" dirty="0" smtClean="0"/>
              <a:t> </a:t>
            </a:r>
            <a:r>
              <a:rPr lang="cs-CZ" altLang="cs-CZ" sz="1600" b="1" dirty="0"/>
              <a:t>na webu programu (</a:t>
            </a:r>
            <a:r>
              <a:rPr lang="cs-CZ" altLang="cs-CZ" sz="1600" b="1" dirty="0" err="1"/>
              <a:t>youtube</a:t>
            </a:r>
            <a:r>
              <a:rPr lang="cs-CZ" altLang="cs-CZ" sz="1600" b="1" dirty="0"/>
              <a:t>)</a:t>
            </a:r>
            <a:endParaRPr lang="cs-CZ" altLang="cs-CZ" sz="1600" dirty="0"/>
          </a:p>
          <a:p>
            <a:r>
              <a:rPr lang="cs-CZ" altLang="cs-CZ" sz="1600" b="1" dirty="0" err="1"/>
              <a:t>eMS</a:t>
            </a:r>
            <a:r>
              <a:rPr lang="cs-CZ" altLang="cs-CZ" sz="1600" b="1" dirty="0"/>
              <a:t> </a:t>
            </a:r>
            <a:r>
              <a:rPr lang="cs-CZ" altLang="cs-CZ" sz="1600" b="1" dirty="0" err="1"/>
              <a:t>factsheets</a:t>
            </a:r>
            <a:r>
              <a:rPr lang="cs-CZ" altLang="cs-CZ" sz="1600" b="1" dirty="0"/>
              <a:t>, </a:t>
            </a:r>
          </a:p>
          <a:p>
            <a:endParaRPr lang="cs-CZ" sz="1600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" y="2232186"/>
            <a:ext cx="6728445" cy="603064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3" y="2996087"/>
            <a:ext cx="5125165" cy="1324160"/>
          </a:xfrm>
          <a:prstGeom prst="rect">
            <a:avLst/>
          </a:prstGeom>
        </p:spPr>
      </p:pic>
      <p:sp>
        <p:nvSpPr>
          <p:cNvPr id="9" name="Šipka doprava 8"/>
          <p:cNvSpPr/>
          <p:nvPr/>
        </p:nvSpPr>
        <p:spPr>
          <a:xfrm>
            <a:off x="4506728" y="44810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58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69011" y="149225"/>
            <a:ext cx="6491278" cy="686006"/>
          </a:xfrm>
        </p:spPr>
        <p:txBody>
          <a:bodyPr/>
          <a:lstStyle/>
          <a:p>
            <a:r>
              <a:rPr lang="cs-CZ" dirty="0" smtClean="0"/>
              <a:t>PREZENTACE v kostce</a:t>
            </a:r>
            <a:endParaRPr lang="de-AT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1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cs-CZ" dirty="0" smtClean="0"/>
              <a:t>Finanční seminář pro příjemce </a:t>
            </a:r>
          </a:p>
          <a:p>
            <a:r>
              <a:rPr lang="cs-CZ" dirty="0" smtClean="0"/>
              <a:t>2. výzvy programu </a:t>
            </a:r>
            <a:r>
              <a:rPr lang="cs-CZ" dirty="0" err="1" smtClean="0"/>
              <a:t>Interreg</a:t>
            </a:r>
            <a:r>
              <a:rPr lang="cs-CZ" dirty="0" smtClean="0"/>
              <a:t> CENTRAL EUROPE</a:t>
            </a:r>
          </a:p>
          <a:p>
            <a:endParaRPr lang="de-AT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 smtClean="0"/>
              <a:t>Časový plán</a:t>
            </a:r>
          </a:p>
          <a:p>
            <a:endParaRPr lang="cs-CZ" dirty="0" smtClean="0"/>
          </a:p>
          <a:p>
            <a:r>
              <a:rPr lang="cs-CZ" dirty="0" smtClean="0"/>
              <a:t>Alokace a </a:t>
            </a:r>
            <a:r>
              <a:rPr lang="cs-CZ" dirty="0"/>
              <a:t>stav implementace </a:t>
            </a:r>
            <a:r>
              <a:rPr lang="cs-CZ" dirty="0" smtClean="0"/>
              <a:t>programu</a:t>
            </a:r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3"/>
          </p:nvPr>
        </p:nvSpPr>
        <p:spPr>
          <a:xfrm>
            <a:off x="4673643" y="1323253"/>
            <a:ext cx="1976216" cy="1980390"/>
          </a:xfrm>
        </p:spPr>
        <p:txBody>
          <a:bodyPr/>
          <a:lstStyle/>
          <a:p>
            <a:r>
              <a:rPr lang="cs-CZ" dirty="0"/>
              <a:t>3. výzva</a:t>
            </a:r>
          </a:p>
          <a:p>
            <a:endParaRPr lang="de-AT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4"/>
          </p:nvPr>
        </p:nvSpPr>
        <p:spPr>
          <a:xfrm>
            <a:off x="6867664" y="1323253"/>
            <a:ext cx="1976216" cy="1980390"/>
          </a:xfrm>
        </p:spPr>
        <p:txBody>
          <a:bodyPr/>
          <a:lstStyle/>
          <a:p>
            <a:r>
              <a:rPr lang="cs-CZ" dirty="0" smtClean="0"/>
              <a:t>Právní </a:t>
            </a:r>
            <a:r>
              <a:rPr lang="cs-CZ" dirty="0"/>
              <a:t>rámec pro výkon kontroly</a:t>
            </a:r>
          </a:p>
          <a:p>
            <a:endParaRPr lang="de-AT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cs-CZ" dirty="0" smtClean="0"/>
              <a:t>Legislativa a dokumenty</a:t>
            </a:r>
            <a:endParaRPr lang="de-AT" dirty="0"/>
          </a:p>
          <a:p>
            <a:endParaRPr lang="de-AT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cs-CZ" dirty="0" smtClean="0"/>
              <a:t>Provádění kontroly</a:t>
            </a:r>
            <a:endParaRPr lang="de-AT" dirty="0"/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cs-CZ" dirty="0" smtClean="0"/>
              <a:t>Kontakt</a:t>
            </a:r>
            <a:endParaRPr lang="de-AT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071"/>
            <a:ext cx="1591965" cy="3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4"/>
          <p:cNvSpPr txBox="1">
            <a:spLocks noChangeArrowheads="1"/>
          </p:cNvSpPr>
          <p:nvPr/>
        </p:nvSpPr>
        <p:spPr bwMode="auto">
          <a:xfrm>
            <a:off x="2154238" y="1320266"/>
            <a:ext cx="66294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67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67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Národní kontaktní místo – </a:t>
            </a:r>
            <a:r>
              <a:rPr lang="cs-CZ" altLang="de-DE" sz="1600" dirty="0" smtClean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Ministerstvo pro 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místní </a:t>
            </a:r>
            <a:r>
              <a:rPr lang="cs-CZ" altLang="de-DE" sz="1600" dirty="0" smtClean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rozvoj </a:t>
            </a:r>
          </a:p>
          <a:p>
            <a:pPr eaLnBrk="1" hangingPunct="1"/>
            <a:r>
              <a:rPr lang="cs-CZ" altLang="de-DE" sz="1600" dirty="0" smtClean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Odbor 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evropské územní </a:t>
            </a:r>
            <a:r>
              <a:rPr lang="cs-CZ" altLang="de-DE" sz="1600" dirty="0" smtClean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spolupráce </a:t>
            </a:r>
          </a:p>
          <a:p>
            <a:pPr eaLnBrk="1" hangingPunct="1"/>
            <a:r>
              <a:rPr lang="cs-CZ" altLang="de-DE" sz="1600" dirty="0" smtClean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kancelář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: Letenská 3, Praha</a:t>
            </a:r>
            <a:endParaRPr lang="de-DE" altLang="de-DE" sz="1600" dirty="0">
              <a:solidFill>
                <a:srgbClr val="4D4D4E"/>
              </a:solidFill>
              <a:latin typeface="Trebuchet MS" pitchFamily="34" charset="0"/>
              <a:ea typeface="Tahoma" pitchFamily="34" charset="0"/>
              <a:cs typeface="Raleway"/>
            </a:endParaRPr>
          </a:p>
          <a:p>
            <a:pPr eaLnBrk="1" hangingPunct="1"/>
            <a:r>
              <a:rPr lang="de-DE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Phone	</a:t>
            </a:r>
            <a:r>
              <a:rPr lang="sk-SK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 </a:t>
            </a:r>
            <a:r>
              <a:rPr lang="de-AT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+4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2</a:t>
            </a:r>
            <a:r>
              <a:rPr lang="de-AT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 (0)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 </a:t>
            </a:r>
            <a:r>
              <a:rPr lang="cs-CZ" altLang="cs-CZ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224 862 213, </a:t>
            </a:r>
            <a:r>
              <a:rPr lang="de-AT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+4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2</a:t>
            </a:r>
            <a:r>
              <a:rPr lang="de-AT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 (0)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 </a:t>
            </a:r>
            <a:r>
              <a:rPr lang="cs-CZ" altLang="cs-CZ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224 862 260</a:t>
            </a:r>
            <a:endParaRPr lang="de-DE" altLang="de-DE" sz="1600" dirty="0">
              <a:solidFill>
                <a:srgbClr val="4D4D4E"/>
              </a:solidFill>
              <a:latin typeface="Trebuchet MS" pitchFamily="34" charset="0"/>
              <a:ea typeface="Tahoma" pitchFamily="34" charset="0"/>
              <a:cs typeface="Raleway"/>
            </a:endParaRPr>
          </a:p>
          <a:p>
            <a:pPr eaLnBrk="1" hangingPunct="1"/>
            <a:r>
              <a:rPr lang="de-DE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Mail	</a:t>
            </a:r>
            <a:r>
              <a:rPr lang="sk-SK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  </a:t>
            </a:r>
            <a:r>
              <a:rPr lang="cs-CZ" altLang="de-DE" sz="1600" dirty="0" err="1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nadnarodni</a:t>
            </a:r>
            <a:r>
              <a:rPr lang="de-DE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@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mmr.cz</a:t>
            </a:r>
            <a:endParaRPr lang="de-DE" altLang="de-DE" sz="1600" dirty="0">
              <a:solidFill>
                <a:srgbClr val="4D4D4E"/>
              </a:solidFill>
              <a:latin typeface="Trebuchet MS" pitchFamily="34" charset="0"/>
              <a:ea typeface="Tahoma" pitchFamily="34" charset="0"/>
              <a:cs typeface="Raleway"/>
            </a:endParaRPr>
          </a:p>
          <a:p>
            <a:pPr eaLnBrk="1" hangingPunct="1"/>
            <a:r>
              <a:rPr lang="de-DE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Web	</a:t>
            </a:r>
            <a:r>
              <a:rPr lang="sk-SK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  </a:t>
            </a:r>
            <a:r>
              <a:rPr lang="de-DE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  <a:hlinkClick r:id="rId2"/>
              </a:rPr>
              <a:t>www.</a:t>
            </a:r>
            <a:r>
              <a:rPr lang="cs-CZ" altLang="de-DE" sz="1600" dirty="0" err="1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  <a:hlinkClick r:id="rId2"/>
              </a:rPr>
              <a:t>dotaceEU</a:t>
            </a:r>
            <a:r>
              <a:rPr lang="de-DE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  <a:hlinkClick r:id="rId2"/>
              </a:rPr>
              <a:t>.</a:t>
            </a:r>
            <a:r>
              <a:rPr lang="cs-CZ" altLang="de-DE" sz="1600" dirty="0" err="1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  <a:hlinkClick r:id="rId2"/>
              </a:rPr>
              <a:t>cz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  <a:hlinkClick r:id="rId2"/>
              </a:rPr>
              <a:t>/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 Programové období 2014-2020</a:t>
            </a:r>
            <a:r>
              <a:rPr lang="de-DE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 </a:t>
            </a:r>
            <a:r>
              <a:rPr lang="cs-CZ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/ Programy</a:t>
            </a:r>
            <a:endParaRPr lang="de-DE" altLang="de-DE" sz="1600" dirty="0">
              <a:solidFill>
                <a:srgbClr val="4D4D4E"/>
              </a:solidFill>
              <a:latin typeface="Trebuchet MS" pitchFamily="34" charset="0"/>
              <a:ea typeface="Tahoma" pitchFamily="34" charset="0"/>
              <a:cs typeface="Raleway"/>
            </a:endParaRPr>
          </a:p>
          <a:p>
            <a:pPr eaLnBrk="1" hangingPunct="1"/>
            <a:r>
              <a:rPr lang="en-US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Twitter </a:t>
            </a:r>
            <a:r>
              <a:rPr lang="sk-SK" altLang="de-DE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	  </a:t>
            </a:r>
            <a:r>
              <a:rPr lang="cs-CZ" altLang="cs-CZ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  <a:hlinkClick r:id="rId3"/>
              </a:rPr>
              <a:t>@</a:t>
            </a:r>
            <a:r>
              <a:rPr lang="cs-CZ" altLang="cs-CZ" sz="1600" dirty="0" err="1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  <a:hlinkClick r:id="rId3"/>
              </a:rPr>
              <a:t>Interreg_CZ</a:t>
            </a:r>
            <a:endParaRPr lang="cs-CZ" altLang="cs-CZ" sz="1600" dirty="0">
              <a:solidFill>
                <a:srgbClr val="4D4D4E"/>
              </a:solidFill>
              <a:latin typeface="Trebuchet MS" pitchFamily="34" charset="0"/>
              <a:ea typeface="Tahoma" pitchFamily="34" charset="0"/>
              <a:cs typeface="Raleway"/>
            </a:endParaRPr>
          </a:p>
        </p:txBody>
      </p:sp>
      <p:sp>
        <p:nvSpPr>
          <p:cNvPr id="43011" name="TextBox 16"/>
          <p:cNvSpPr txBox="1">
            <a:spLocks noChangeArrowheads="1"/>
          </p:cNvSpPr>
          <p:nvPr/>
        </p:nvSpPr>
        <p:spPr bwMode="auto">
          <a:xfrm>
            <a:off x="2154238" y="4041775"/>
            <a:ext cx="3278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67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67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cs-CZ" altLang="cs-CZ" sz="1600" dirty="0"/>
              <a:t>+43 (0) 1 8908 088 - 2403</a:t>
            </a:r>
            <a:endParaRPr lang="en-JM" altLang="cs-CZ" sz="1600" dirty="0">
              <a:solidFill>
                <a:srgbClr val="4D4D4E"/>
              </a:solidFill>
              <a:latin typeface="Trebuchet MS" pitchFamily="34" charset="0"/>
              <a:ea typeface="Raleway"/>
              <a:cs typeface="Raleway"/>
            </a:endParaRPr>
          </a:p>
        </p:txBody>
      </p:sp>
      <p:sp>
        <p:nvSpPr>
          <p:cNvPr id="43012" name="TextBox 17"/>
          <p:cNvSpPr txBox="1">
            <a:spLocks noChangeArrowheads="1"/>
          </p:cNvSpPr>
          <p:nvPr/>
        </p:nvSpPr>
        <p:spPr bwMode="auto">
          <a:xfrm>
            <a:off x="2154238" y="3645694"/>
            <a:ext cx="3378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67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67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cs-CZ" altLang="cs-CZ" sz="1600" dirty="0" err="1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info</a:t>
            </a:r>
            <a:r>
              <a:rPr lang="de-AT" altLang="cs-CZ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@interreg-central.eu</a:t>
            </a:r>
            <a:endParaRPr lang="en-JM" altLang="cs-CZ" sz="1600" dirty="0">
              <a:solidFill>
                <a:srgbClr val="4D4D4E"/>
              </a:solidFill>
              <a:latin typeface="Trebuchet MS" pitchFamily="34" charset="0"/>
              <a:ea typeface="Tahoma" pitchFamily="34" charset="0"/>
              <a:cs typeface="Raleway"/>
            </a:endParaRPr>
          </a:p>
        </p:txBody>
      </p:sp>
      <p:sp>
        <p:nvSpPr>
          <p:cNvPr id="43015" name="TextBox 20"/>
          <p:cNvSpPr txBox="1">
            <a:spLocks noChangeArrowheads="1"/>
          </p:cNvSpPr>
          <p:nvPr/>
        </p:nvSpPr>
        <p:spPr bwMode="auto">
          <a:xfrm>
            <a:off x="2190748" y="3265488"/>
            <a:ext cx="3278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67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67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AT" altLang="cs-CZ" sz="1600" dirty="0">
                <a:solidFill>
                  <a:srgbClr val="4D4D4E"/>
                </a:solidFill>
                <a:latin typeface="Trebuchet MS" pitchFamily="34" charset="0"/>
                <a:ea typeface="Tahoma" pitchFamily="34" charset="0"/>
                <a:cs typeface="Raleway"/>
              </a:rPr>
              <a:t>www.interreg-central.eu</a:t>
            </a:r>
            <a:endParaRPr lang="en-JM" altLang="cs-CZ" sz="1600" dirty="0">
              <a:solidFill>
                <a:srgbClr val="4D4D4E"/>
              </a:solidFill>
              <a:latin typeface="Trebuchet MS" pitchFamily="34" charset="0"/>
              <a:ea typeface="Tahoma" pitchFamily="34" charset="0"/>
              <a:cs typeface="Raleway"/>
            </a:endParaRPr>
          </a:p>
        </p:txBody>
      </p:sp>
      <p:sp>
        <p:nvSpPr>
          <p:cNvPr id="43016" name="Freeform 21"/>
          <p:cNvSpPr>
            <a:spLocks noEditPoints="1"/>
          </p:cNvSpPr>
          <p:nvPr/>
        </p:nvSpPr>
        <p:spPr bwMode="auto">
          <a:xfrm>
            <a:off x="1533896" y="1428305"/>
            <a:ext cx="357188" cy="361950"/>
          </a:xfrm>
          <a:custGeom>
            <a:avLst/>
            <a:gdLst>
              <a:gd name="T0" fmla="*/ 2147483647 w 1500"/>
              <a:gd name="T1" fmla="*/ 2147483647 h 1500"/>
              <a:gd name="T2" fmla="*/ 2147483647 w 1500"/>
              <a:gd name="T3" fmla="*/ 2147483647 h 1500"/>
              <a:gd name="T4" fmla="*/ 2147483647 w 1500"/>
              <a:gd name="T5" fmla="*/ 0 h 1500"/>
              <a:gd name="T6" fmla="*/ 2147483647 w 1500"/>
              <a:gd name="T7" fmla="*/ 2147483647 h 1500"/>
              <a:gd name="T8" fmla="*/ 2147483647 w 1500"/>
              <a:gd name="T9" fmla="*/ 2147483647 h 1500"/>
              <a:gd name="T10" fmla="*/ 0 w 1500"/>
              <a:gd name="T11" fmla="*/ 2147483647 h 1500"/>
              <a:gd name="T12" fmla="*/ 2147483647 w 1500"/>
              <a:gd name="T13" fmla="*/ 2147483647 h 1500"/>
              <a:gd name="T14" fmla="*/ 2147483647 w 1500"/>
              <a:gd name="T15" fmla="*/ 2147483647 h 1500"/>
              <a:gd name="T16" fmla="*/ 2147483647 w 1500"/>
              <a:gd name="T17" fmla="*/ 2147483647 h 1500"/>
              <a:gd name="T18" fmla="*/ 2147483647 w 1500"/>
              <a:gd name="T19" fmla="*/ 2147483647 h 1500"/>
              <a:gd name="T20" fmla="*/ 2147483647 w 1500"/>
              <a:gd name="T21" fmla="*/ 2147483647 h 1500"/>
              <a:gd name="T22" fmla="*/ 2147483647 w 1500"/>
              <a:gd name="T23" fmla="*/ 2147483647 h 1500"/>
              <a:gd name="T24" fmla="*/ 2147483647 w 1500"/>
              <a:gd name="T25" fmla="*/ 2147483647 h 1500"/>
              <a:gd name="T26" fmla="*/ 2147483647 w 1500"/>
              <a:gd name="T27" fmla="*/ 2147483647 h 1500"/>
              <a:gd name="T28" fmla="*/ 2147483647 w 1500"/>
              <a:gd name="T29" fmla="*/ 2147483647 h 1500"/>
              <a:gd name="T30" fmla="*/ 2147483647 w 1500"/>
              <a:gd name="T31" fmla="*/ 2147483647 h 1500"/>
              <a:gd name="T32" fmla="*/ 2147483647 w 1500"/>
              <a:gd name="T33" fmla="*/ 2147483647 h 1500"/>
              <a:gd name="T34" fmla="*/ 2147483647 w 1500"/>
              <a:gd name="T35" fmla="*/ 2147483647 h 1500"/>
              <a:gd name="T36" fmla="*/ 2147483647 w 1500"/>
              <a:gd name="T37" fmla="*/ 2147483647 h 1500"/>
              <a:gd name="T38" fmla="*/ 2147483647 w 1500"/>
              <a:gd name="T39" fmla="*/ 2147483647 h 1500"/>
              <a:gd name="T40" fmla="*/ 2147483647 w 1500"/>
              <a:gd name="T41" fmla="*/ 2147483647 h 1500"/>
              <a:gd name="T42" fmla="*/ 2147483647 w 1500"/>
              <a:gd name="T43" fmla="*/ 2147483647 h 1500"/>
              <a:gd name="T44" fmla="*/ 2147483647 w 1500"/>
              <a:gd name="T45" fmla="*/ 2147483647 h 1500"/>
              <a:gd name="T46" fmla="*/ 2147483647 w 1500"/>
              <a:gd name="T47" fmla="*/ 2147483647 h 1500"/>
              <a:gd name="T48" fmla="*/ 2147483647 w 1500"/>
              <a:gd name="T49" fmla="*/ 2147483647 h 1500"/>
              <a:gd name="T50" fmla="*/ 2147483647 w 1500"/>
              <a:gd name="T51" fmla="*/ 2147483647 h 1500"/>
              <a:gd name="T52" fmla="*/ 2147483647 w 1500"/>
              <a:gd name="T53" fmla="*/ 2147483647 h 1500"/>
              <a:gd name="T54" fmla="*/ 2147483647 w 1500"/>
              <a:gd name="T55" fmla="*/ 2147483647 h 1500"/>
              <a:gd name="T56" fmla="*/ 2147483647 w 1500"/>
              <a:gd name="T57" fmla="*/ 2147483647 h 1500"/>
              <a:gd name="T58" fmla="*/ 2147483647 w 1500"/>
              <a:gd name="T59" fmla="*/ 2147483647 h 1500"/>
              <a:gd name="T60" fmla="*/ 2147483647 w 1500"/>
              <a:gd name="T61" fmla="*/ 2147483647 h 1500"/>
              <a:gd name="T62" fmla="*/ 2147483647 w 1500"/>
              <a:gd name="T63" fmla="*/ 2147483647 h 1500"/>
              <a:gd name="T64" fmla="*/ 2147483647 w 1500"/>
              <a:gd name="T65" fmla="*/ 2147483647 h 1500"/>
              <a:gd name="T66" fmla="*/ 2147483647 w 1500"/>
              <a:gd name="T67" fmla="*/ 2147483647 h 1500"/>
              <a:gd name="T68" fmla="*/ 2147483647 w 1500"/>
              <a:gd name="T69" fmla="*/ 2147483647 h 1500"/>
              <a:gd name="T70" fmla="*/ 2147483647 w 1500"/>
              <a:gd name="T71" fmla="*/ 2147483647 h 1500"/>
              <a:gd name="T72" fmla="*/ 2147483647 w 1500"/>
              <a:gd name="T73" fmla="*/ 2147483647 h 1500"/>
              <a:gd name="T74" fmla="*/ 2147483647 w 1500"/>
              <a:gd name="T75" fmla="*/ 2147483647 h 1500"/>
              <a:gd name="T76" fmla="*/ 2147483647 w 1500"/>
              <a:gd name="T77" fmla="*/ 2147483647 h 1500"/>
              <a:gd name="T78" fmla="*/ 2147483647 w 1500"/>
              <a:gd name="T79" fmla="*/ 2147483647 h 1500"/>
              <a:gd name="T80" fmla="*/ 2147483647 w 1500"/>
              <a:gd name="T81" fmla="*/ 2147483647 h 1500"/>
              <a:gd name="T82" fmla="*/ 2147483647 w 1500"/>
              <a:gd name="T83" fmla="*/ 2147483647 h 15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500" h="1500">
                <a:moveTo>
                  <a:pt x="1472" y="525"/>
                </a:moveTo>
                <a:cubicBezTo>
                  <a:pt x="1331" y="338"/>
                  <a:pt x="1331" y="338"/>
                  <a:pt x="1331" y="338"/>
                </a:cubicBezTo>
                <a:cubicBezTo>
                  <a:pt x="1326" y="330"/>
                  <a:pt x="1319" y="324"/>
                  <a:pt x="1312" y="318"/>
                </a:cubicBezTo>
                <a:cubicBezTo>
                  <a:pt x="1312" y="94"/>
                  <a:pt x="1312" y="94"/>
                  <a:pt x="1312" y="94"/>
                </a:cubicBezTo>
                <a:cubicBezTo>
                  <a:pt x="1312" y="42"/>
                  <a:pt x="1271" y="0"/>
                  <a:pt x="1219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29" y="0"/>
                  <a:pt x="187" y="42"/>
                  <a:pt x="187" y="94"/>
                </a:cubicBezTo>
                <a:cubicBezTo>
                  <a:pt x="187" y="318"/>
                  <a:pt x="187" y="318"/>
                  <a:pt x="187" y="318"/>
                </a:cubicBezTo>
                <a:cubicBezTo>
                  <a:pt x="181" y="324"/>
                  <a:pt x="174" y="330"/>
                  <a:pt x="169" y="338"/>
                </a:cubicBezTo>
                <a:cubicBezTo>
                  <a:pt x="28" y="525"/>
                  <a:pt x="28" y="525"/>
                  <a:pt x="28" y="525"/>
                </a:cubicBezTo>
                <a:cubicBezTo>
                  <a:pt x="10" y="549"/>
                  <a:pt x="0" y="579"/>
                  <a:pt x="0" y="609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734"/>
                  <a:pt x="63" y="797"/>
                  <a:pt x="141" y="797"/>
                </a:cubicBezTo>
                <a:cubicBezTo>
                  <a:pt x="141" y="797"/>
                  <a:pt x="141" y="797"/>
                  <a:pt x="141" y="797"/>
                </a:cubicBezTo>
                <a:cubicBezTo>
                  <a:pt x="141" y="1406"/>
                  <a:pt x="141" y="1406"/>
                  <a:pt x="141" y="1406"/>
                </a:cubicBezTo>
                <a:cubicBezTo>
                  <a:pt x="141" y="1458"/>
                  <a:pt x="183" y="1500"/>
                  <a:pt x="234" y="1500"/>
                </a:cubicBezTo>
                <a:cubicBezTo>
                  <a:pt x="1266" y="1500"/>
                  <a:pt x="1266" y="1500"/>
                  <a:pt x="1266" y="1500"/>
                </a:cubicBezTo>
                <a:cubicBezTo>
                  <a:pt x="1317" y="1500"/>
                  <a:pt x="1359" y="1458"/>
                  <a:pt x="1359" y="1406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437" y="797"/>
                  <a:pt x="1500" y="734"/>
                  <a:pt x="1500" y="656"/>
                </a:cubicBezTo>
                <a:cubicBezTo>
                  <a:pt x="1500" y="609"/>
                  <a:pt x="1500" y="609"/>
                  <a:pt x="1500" y="609"/>
                </a:cubicBezTo>
                <a:cubicBezTo>
                  <a:pt x="1500" y="579"/>
                  <a:pt x="1490" y="549"/>
                  <a:pt x="1472" y="525"/>
                </a:cubicBezTo>
                <a:close/>
                <a:moveTo>
                  <a:pt x="1219" y="94"/>
                </a:moveTo>
                <a:cubicBezTo>
                  <a:pt x="1219" y="281"/>
                  <a:pt x="1219" y="281"/>
                  <a:pt x="1219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94"/>
                  <a:pt x="281" y="94"/>
                  <a:pt x="281" y="94"/>
                </a:cubicBezTo>
                <a:lnTo>
                  <a:pt x="1219" y="94"/>
                </a:lnTo>
                <a:close/>
                <a:moveTo>
                  <a:pt x="478" y="703"/>
                </a:moveTo>
                <a:cubicBezTo>
                  <a:pt x="281" y="703"/>
                  <a:pt x="281" y="703"/>
                  <a:pt x="281" y="703"/>
                </a:cubicBezTo>
                <a:cubicBezTo>
                  <a:pt x="469" y="375"/>
                  <a:pt x="469" y="375"/>
                  <a:pt x="469" y="375"/>
                </a:cubicBezTo>
                <a:cubicBezTo>
                  <a:pt x="572" y="375"/>
                  <a:pt x="572" y="375"/>
                  <a:pt x="572" y="375"/>
                </a:cubicBezTo>
                <a:lnTo>
                  <a:pt x="478" y="703"/>
                </a:lnTo>
                <a:close/>
                <a:moveTo>
                  <a:pt x="620" y="375"/>
                </a:moveTo>
                <a:cubicBezTo>
                  <a:pt x="727" y="375"/>
                  <a:pt x="727" y="375"/>
                  <a:pt x="727" y="375"/>
                </a:cubicBezTo>
                <a:cubicBezTo>
                  <a:pt x="727" y="703"/>
                  <a:pt x="727" y="703"/>
                  <a:pt x="727" y="703"/>
                </a:cubicBezTo>
                <a:cubicBezTo>
                  <a:pt x="527" y="703"/>
                  <a:pt x="527" y="703"/>
                  <a:pt x="527" y="703"/>
                </a:cubicBezTo>
                <a:lnTo>
                  <a:pt x="620" y="375"/>
                </a:lnTo>
                <a:close/>
                <a:moveTo>
                  <a:pt x="773" y="375"/>
                </a:moveTo>
                <a:cubicBezTo>
                  <a:pt x="880" y="375"/>
                  <a:pt x="880" y="375"/>
                  <a:pt x="880" y="375"/>
                </a:cubicBezTo>
                <a:cubicBezTo>
                  <a:pt x="973" y="703"/>
                  <a:pt x="973" y="703"/>
                  <a:pt x="973" y="703"/>
                </a:cubicBezTo>
                <a:cubicBezTo>
                  <a:pt x="773" y="703"/>
                  <a:pt x="773" y="703"/>
                  <a:pt x="773" y="703"/>
                </a:cubicBezTo>
                <a:lnTo>
                  <a:pt x="773" y="375"/>
                </a:lnTo>
                <a:close/>
                <a:moveTo>
                  <a:pt x="928" y="375"/>
                </a:moveTo>
                <a:cubicBezTo>
                  <a:pt x="1031" y="375"/>
                  <a:pt x="1031" y="375"/>
                  <a:pt x="1031" y="375"/>
                </a:cubicBezTo>
                <a:cubicBezTo>
                  <a:pt x="1219" y="703"/>
                  <a:pt x="1219" y="703"/>
                  <a:pt x="1219" y="703"/>
                </a:cubicBezTo>
                <a:cubicBezTo>
                  <a:pt x="1022" y="703"/>
                  <a:pt x="1022" y="703"/>
                  <a:pt x="1022" y="703"/>
                </a:cubicBezTo>
                <a:lnTo>
                  <a:pt x="928" y="375"/>
                </a:lnTo>
                <a:close/>
                <a:moveTo>
                  <a:pt x="94" y="656"/>
                </a:moveTo>
                <a:cubicBezTo>
                  <a:pt x="94" y="609"/>
                  <a:pt x="94" y="609"/>
                  <a:pt x="94" y="609"/>
                </a:cubicBezTo>
                <a:cubicBezTo>
                  <a:pt x="94" y="599"/>
                  <a:pt x="97" y="589"/>
                  <a:pt x="103" y="581"/>
                </a:cubicBezTo>
                <a:cubicBezTo>
                  <a:pt x="244" y="394"/>
                  <a:pt x="244" y="394"/>
                  <a:pt x="244" y="394"/>
                </a:cubicBezTo>
                <a:cubicBezTo>
                  <a:pt x="253" y="382"/>
                  <a:pt x="266" y="375"/>
                  <a:pt x="281" y="375"/>
                </a:cubicBezTo>
                <a:cubicBezTo>
                  <a:pt x="415" y="375"/>
                  <a:pt x="415" y="375"/>
                  <a:pt x="415" y="375"/>
                </a:cubicBezTo>
                <a:cubicBezTo>
                  <a:pt x="227" y="703"/>
                  <a:pt x="227" y="703"/>
                  <a:pt x="227" y="703"/>
                </a:cubicBezTo>
                <a:cubicBezTo>
                  <a:pt x="141" y="703"/>
                  <a:pt x="141" y="703"/>
                  <a:pt x="141" y="703"/>
                </a:cubicBezTo>
                <a:cubicBezTo>
                  <a:pt x="115" y="703"/>
                  <a:pt x="94" y="682"/>
                  <a:pt x="94" y="656"/>
                </a:cubicBezTo>
                <a:close/>
                <a:moveTo>
                  <a:pt x="937" y="1406"/>
                </a:moveTo>
                <a:cubicBezTo>
                  <a:pt x="586" y="1406"/>
                  <a:pt x="586" y="1406"/>
                  <a:pt x="586" y="1406"/>
                </a:cubicBezTo>
                <a:cubicBezTo>
                  <a:pt x="586" y="938"/>
                  <a:pt x="586" y="938"/>
                  <a:pt x="586" y="938"/>
                </a:cubicBezTo>
                <a:cubicBezTo>
                  <a:pt x="937" y="938"/>
                  <a:pt x="937" y="938"/>
                  <a:pt x="937" y="938"/>
                </a:cubicBezTo>
                <a:lnTo>
                  <a:pt x="937" y="1406"/>
                </a:lnTo>
                <a:close/>
                <a:moveTo>
                  <a:pt x="1266" y="1406"/>
                </a:moveTo>
                <a:cubicBezTo>
                  <a:pt x="984" y="1406"/>
                  <a:pt x="984" y="1406"/>
                  <a:pt x="984" y="1406"/>
                </a:cubicBezTo>
                <a:cubicBezTo>
                  <a:pt x="984" y="938"/>
                  <a:pt x="984" y="938"/>
                  <a:pt x="984" y="938"/>
                </a:cubicBezTo>
                <a:cubicBezTo>
                  <a:pt x="984" y="912"/>
                  <a:pt x="963" y="891"/>
                  <a:pt x="937" y="891"/>
                </a:cubicBezTo>
                <a:cubicBezTo>
                  <a:pt x="586" y="891"/>
                  <a:pt x="586" y="891"/>
                  <a:pt x="586" y="891"/>
                </a:cubicBezTo>
                <a:cubicBezTo>
                  <a:pt x="560" y="891"/>
                  <a:pt x="539" y="912"/>
                  <a:pt x="539" y="938"/>
                </a:cubicBezTo>
                <a:cubicBezTo>
                  <a:pt x="539" y="1406"/>
                  <a:pt x="539" y="1406"/>
                  <a:pt x="539" y="1406"/>
                </a:cubicBezTo>
                <a:cubicBezTo>
                  <a:pt x="234" y="1406"/>
                  <a:pt x="234" y="1406"/>
                  <a:pt x="234" y="1406"/>
                </a:cubicBezTo>
                <a:cubicBezTo>
                  <a:pt x="234" y="797"/>
                  <a:pt x="234" y="797"/>
                  <a:pt x="234" y="797"/>
                </a:cubicBezTo>
                <a:cubicBezTo>
                  <a:pt x="1266" y="797"/>
                  <a:pt x="1266" y="797"/>
                  <a:pt x="1266" y="797"/>
                </a:cubicBezTo>
                <a:lnTo>
                  <a:pt x="1266" y="1406"/>
                </a:lnTo>
                <a:close/>
                <a:moveTo>
                  <a:pt x="1406" y="656"/>
                </a:moveTo>
                <a:cubicBezTo>
                  <a:pt x="1406" y="682"/>
                  <a:pt x="1385" y="703"/>
                  <a:pt x="1359" y="703"/>
                </a:cubicBezTo>
                <a:cubicBezTo>
                  <a:pt x="1273" y="703"/>
                  <a:pt x="1273" y="703"/>
                  <a:pt x="1273" y="703"/>
                </a:cubicBezTo>
                <a:cubicBezTo>
                  <a:pt x="1085" y="375"/>
                  <a:pt x="1085" y="375"/>
                  <a:pt x="1085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34" y="375"/>
                  <a:pt x="1247" y="382"/>
                  <a:pt x="1256" y="394"/>
                </a:cubicBezTo>
                <a:cubicBezTo>
                  <a:pt x="1397" y="581"/>
                  <a:pt x="1397" y="581"/>
                  <a:pt x="1397" y="581"/>
                </a:cubicBezTo>
                <a:cubicBezTo>
                  <a:pt x="1403" y="589"/>
                  <a:pt x="1406" y="599"/>
                  <a:pt x="1406" y="609"/>
                </a:cubicBezTo>
                <a:lnTo>
                  <a:pt x="1406" y="6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405" tIns="19202" rIns="38405" bIns="19202"/>
          <a:lstStyle/>
          <a:p>
            <a:endParaRPr lang="cs-CZ"/>
          </a:p>
        </p:txBody>
      </p:sp>
      <p:grpSp>
        <p:nvGrpSpPr>
          <p:cNvPr id="3" name="Skupina 2"/>
          <p:cNvGrpSpPr/>
          <p:nvPr/>
        </p:nvGrpSpPr>
        <p:grpSpPr>
          <a:xfrm>
            <a:off x="1608138" y="3265488"/>
            <a:ext cx="255587" cy="1041400"/>
            <a:chOff x="1608138" y="2776538"/>
            <a:chExt cx="255587" cy="1041400"/>
          </a:xfrm>
        </p:grpSpPr>
        <p:sp>
          <p:nvSpPr>
            <p:cNvPr id="43013" name="Freeform 27"/>
            <p:cNvSpPr>
              <a:spLocks noEditPoints="1"/>
            </p:cNvSpPr>
            <p:nvPr/>
          </p:nvSpPr>
          <p:spPr bwMode="auto">
            <a:xfrm>
              <a:off x="1627188" y="3211513"/>
              <a:ext cx="223837" cy="136525"/>
            </a:xfrm>
            <a:custGeom>
              <a:avLst/>
              <a:gdLst>
                <a:gd name="T0" fmla="*/ 0 w 229"/>
                <a:gd name="T1" fmla="*/ 0 h 137"/>
                <a:gd name="T2" fmla="*/ 0 w 229"/>
                <a:gd name="T3" fmla="*/ 2147483647 h 137"/>
                <a:gd name="T4" fmla="*/ 0 w 229"/>
                <a:gd name="T5" fmla="*/ 2147483647 h 137"/>
                <a:gd name="T6" fmla="*/ 0 w 229"/>
                <a:gd name="T7" fmla="*/ 2147483647 h 137"/>
                <a:gd name="T8" fmla="*/ 2147483647 w 229"/>
                <a:gd name="T9" fmla="*/ 2147483647 h 137"/>
                <a:gd name="T10" fmla="*/ 2147483647 w 229"/>
                <a:gd name="T11" fmla="*/ 2147483647 h 137"/>
                <a:gd name="T12" fmla="*/ 2147483647 w 229"/>
                <a:gd name="T13" fmla="*/ 2147483647 h 137"/>
                <a:gd name="T14" fmla="*/ 2147483647 w 229"/>
                <a:gd name="T15" fmla="*/ 0 h 137"/>
                <a:gd name="T16" fmla="*/ 0 w 229"/>
                <a:gd name="T17" fmla="*/ 0 h 137"/>
                <a:gd name="T18" fmla="*/ 2147483647 w 229"/>
                <a:gd name="T19" fmla="*/ 2147483647 h 137"/>
                <a:gd name="T20" fmla="*/ 2147483647 w 229"/>
                <a:gd name="T21" fmla="*/ 2147483647 h 137"/>
                <a:gd name="T22" fmla="*/ 2147483647 w 229"/>
                <a:gd name="T23" fmla="*/ 2147483647 h 137"/>
                <a:gd name="T24" fmla="*/ 2147483647 w 229"/>
                <a:gd name="T25" fmla="*/ 2147483647 h 137"/>
                <a:gd name="T26" fmla="*/ 2147483647 w 229"/>
                <a:gd name="T27" fmla="*/ 2147483647 h 137"/>
                <a:gd name="T28" fmla="*/ 2147483647 w 229"/>
                <a:gd name="T29" fmla="*/ 2147483647 h 137"/>
                <a:gd name="T30" fmla="*/ 2147483647 w 229"/>
                <a:gd name="T31" fmla="*/ 2147483647 h 137"/>
                <a:gd name="T32" fmla="*/ 2147483647 w 229"/>
                <a:gd name="T33" fmla="*/ 2147483647 h 137"/>
                <a:gd name="T34" fmla="*/ 2147483647 w 229"/>
                <a:gd name="T35" fmla="*/ 2147483647 h 137"/>
                <a:gd name="T36" fmla="*/ 2147483647 w 229"/>
                <a:gd name="T37" fmla="*/ 2147483647 h 137"/>
                <a:gd name="T38" fmla="*/ 2147483647 w 229"/>
                <a:gd name="T39" fmla="*/ 2147483647 h 137"/>
                <a:gd name="T40" fmla="*/ 2147483647 w 229"/>
                <a:gd name="T41" fmla="*/ 2147483647 h 137"/>
                <a:gd name="T42" fmla="*/ 2147483647 w 229"/>
                <a:gd name="T43" fmla="*/ 2147483647 h 137"/>
                <a:gd name="T44" fmla="*/ 2147483647 w 229"/>
                <a:gd name="T45" fmla="*/ 2147483647 h 137"/>
                <a:gd name="T46" fmla="*/ 2147483647 w 229"/>
                <a:gd name="T47" fmla="*/ 2147483647 h 137"/>
                <a:gd name="T48" fmla="*/ 2147483647 w 229"/>
                <a:gd name="T49" fmla="*/ 2147483647 h 137"/>
                <a:gd name="T50" fmla="*/ 2147483647 w 229"/>
                <a:gd name="T51" fmla="*/ 2147483647 h 137"/>
                <a:gd name="T52" fmla="*/ 2147483647 w 229"/>
                <a:gd name="T53" fmla="*/ 2147483647 h 137"/>
                <a:gd name="T54" fmla="*/ 2147483647 w 229"/>
                <a:gd name="T55" fmla="*/ 2147483647 h 137"/>
                <a:gd name="T56" fmla="*/ 2147483647 w 229"/>
                <a:gd name="T57" fmla="*/ 2147483647 h 137"/>
                <a:gd name="T58" fmla="*/ 2147483647 w 229"/>
                <a:gd name="T59" fmla="*/ 2147483647 h 137"/>
                <a:gd name="T60" fmla="*/ 2147483647 w 229"/>
                <a:gd name="T61" fmla="*/ 2147483647 h 1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29" h="137">
                  <a:moveTo>
                    <a:pt x="0" y="0"/>
                  </a:moveTo>
                  <a:lnTo>
                    <a:pt x="0" y="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229" y="137"/>
                  </a:lnTo>
                  <a:lnTo>
                    <a:pt x="229" y="134"/>
                  </a:lnTo>
                  <a:lnTo>
                    <a:pt x="229" y="3"/>
                  </a:lnTo>
                  <a:lnTo>
                    <a:pt x="229" y="0"/>
                  </a:lnTo>
                  <a:lnTo>
                    <a:pt x="0" y="0"/>
                  </a:lnTo>
                  <a:close/>
                  <a:moveTo>
                    <a:pt x="209" y="121"/>
                  </a:moveTo>
                  <a:lnTo>
                    <a:pt x="153" y="69"/>
                  </a:lnTo>
                  <a:lnTo>
                    <a:pt x="209" y="16"/>
                  </a:lnTo>
                  <a:lnTo>
                    <a:pt x="209" y="121"/>
                  </a:lnTo>
                  <a:close/>
                  <a:moveTo>
                    <a:pt x="16" y="16"/>
                  </a:moveTo>
                  <a:lnTo>
                    <a:pt x="72" y="69"/>
                  </a:lnTo>
                  <a:lnTo>
                    <a:pt x="16" y="121"/>
                  </a:lnTo>
                  <a:lnTo>
                    <a:pt x="16" y="16"/>
                  </a:lnTo>
                  <a:close/>
                  <a:moveTo>
                    <a:pt x="42" y="121"/>
                  </a:moveTo>
                  <a:lnTo>
                    <a:pt x="88" y="78"/>
                  </a:lnTo>
                  <a:lnTo>
                    <a:pt x="117" y="108"/>
                  </a:lnTo>
                  <a:lnTo>
                    <a:pt x="144" y="78"/>
                  </a:lnTo>
                  <a:lnTo>
                    <a:pt x="190" y="121"/>
                  </a:lnTo>
                  <a:lnTo>
                    <a:pt x="42" y="121"/>
                  </a:lnTo>
                  <a:close/>
                  <a:moveTo>
                    <a:pt x="134" y="69"/>
                  </a:moveTo>
                  <a:lnTo>
                    <a:pt x="117" y="85"/>
                  </a:lnTo>
                  <a:lnTo>
                    <a:pt x="101" y="69"/>
                  </a:lnTo>
                  <a:lnTo>
                    <a:pt x="88" y="59"/>
                  </a:lnTo>
                  <a:lnTo>
                    <a:pt x="42" y="16"/>
                  </a:lnTo>
                  <a:lnTo>
                    <a:pt x="190" y="16"/>
                  </a:lnTo>
                  <a:lnTo>
                    <a:pt x="144" y="59"/>
                  </a:lnTo>
                  <a:lnTo>
                    <a:pt x="134" y="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6794" tIns="38397" rIns="76794" bIns="38397"/>
            <a:lstStyle/>
            <a:p>
              <a:endParaRPr lang="cs-CZ"/>
            </a:p>
          </p:txBody>
        </p:sp>
        <p:sp>
          <p:nvSpPr>
            <p:cNvPr id="43014" name="Freeform 130"/>
            <p:cNvSpPr>
              <a:spLocks noEditPoints="1"/>
            </p:cNvSpPr>
            <p:nvPr/>
          </p:nvSpPr>
          <p:spPr bwMode="auto">
            <a:xfrm>
              <a:off x="1608138" y="2776538"/>
              <a:ext cx="255587" cy="260350"/>
            </a:xfrm>
            <a:custGeom>
              <a:avLst/>
              <a:gdLst>
                <a:gd name="T0" fmla="*/ 0 w 67"/>
                <a:gd name="T1" fmla="*/ 2147483647 h 67"/>
                <a:gd name="T2" fmla="*/ 2147483647 w 67"/>
                <a:gd name="T3" fmla="*/ 2147483647 h 67"/>
                <a:gd name="T4" fmla="*/ 2147483647 w 67"/>
                <a:gd name="T5" fmla="*/ 2147483647 h 67"/>
                <a:gd name="T6" fmla="*/ 2147483647 w 67"/>
                <a:gd name="T7" fmla="*/ 2147483647 h 67"/>
                <a:gd name="T8" fmla="*/ 2147483647 w 67"/>
                <a:gd name="T9" fmla="*/ 2147483647 h 67"/>
                <a:gd name="T10" fmla="*/ 2147483647 w 67"/>
                <a:gd name="T11" fmla="*/ 2147483647 h 67"/>
                <a:gd name="T12" fmla="*/ 2147483647 w 67"/>
                <a:gd name="T13" fmla="*/ 2147483647 h 67"/>
                <a:gd name="T14" fmla="*/ 2147483647 w 67"/>
                <a:gd name="T15" fmla="*/ 2147483647 h 67"/>
                <a:gd name="T16" fmla="*/ 2147483647 w 67"/>
                <a:gd name="T17" fmla="*/ 2147483647 h 67"/>
                <a:gd name="T18" fmla="*/ 2147483647 w 67"/>
                <a:gd name="T19" fmla="*/ 2147483647 h 67"/>
                <a:gd name="T20" fmla="*/ 2147483647 w 67"/>
                <a:gd name="T21" fmla="*/ 2147483647 h 67"/>
                <a:gd name="T22" fmla="*/ 2147483647 w 67"/>
                <a:gd name="T23" fmla="*/ 2147483647 h 67"/>
                <a:gd name="T24" fmla="*/ 2147483647 w 67"/>
                <a:gd name="T25" fmla="*/ 2147483647 h 67"/>
                <a:gd name="T26" fmla="*/ 2147483647 w 67"/>
                <a:gd name="T27" fmla="*/ 2147483647 h 67"/>
                <a:gd name="T28" fmla="*/ 2147483647 w 67"/>
                <a:gd name="T29" fmla="*/ 2147483647 h 67"/>
                <a:gd name="T30" fmla="*/ 2147483647 w 67"/>
                <a:gd name="T31" fmla="*/ 2147483647 h 67"/>
                <a:gd name="T32" fmla="*/ 2147483647 w 67"/>
                <a:gd name="T33" fmla="*/ 2147483647 h 67"/>
                <a:gd name="T34" fmla="*/ 2147483647 w 67"/>
                <a:gd name="T35" fmla="*/ 2147483647 h 67"/>
                <a:gd name="T36" fmla="*/ 2147483647 w 67"/>
                <a:gd name="T37" fmla="*/ 2147483647 h 67"/>
                <a:gd name="T38" fmla="*/ 2147483647 w 67"/>
                <a:gd name="T39" fmla="*/ 2147483647 h 67"/>
                <a:gd name="T40" fmla="*/ 2147483647 w 67"/>
                <a:gd name="T41" fmla="*/ 2147483647 h 67"/>
                <a:gd name="T42" fmla="*/ 2147483647 w 67"/>
                <a:gd name="T43" fmla="*/ 2147483647 h 67"/>
                <a:gd name="T44" fmla="*/ 2147483647 w 67"/>
                <a:gd name="T45" fmla="*/ 2147483647 h 67"/>
                <a:gd name="T46" fmla="*/ 2147483647 w 67"/>
                <a:gd name="T47" fmla="*/ 2147483647 h 67"/>
                <a:gd name="T48" fmla="*/ 2147483647 w 67"/>
                <a:gd name="T49" fmla="*/ 2147483647 h 67"/>
                <a:gd name="T50" fmla="*/ 2147483647 w 67"/>
                <a:gd name="T51" fmla="*/ 2147483647 h 67"/>
                <a:gd name="T52" fmla="*/ 2147483647 w 67"/>
                <a:gd name="T53" fmla="*/ 2147483647 h 67"/>
                <a:gd name="T54" fmla="*/ 2147483647 w 67"/>
                <a:gd name="T55" fmla="*/ 2147483647 h 67"/>
                <a:gd name="T56" fmla="*/ 2147483647 w 67"/>
                <a:gd name="T57" fmla="*/ 2147483647 h 67"/>
                <a:gd name="T58" fmla="*/ 2147483647 w 67"/>
                <a:gd name="T59" fmla="*/ 2147483647 h 67"/>
                <a:gd name="T60" fmla="*/ 2147483647 w 67"/>
                <a:gd name="T61" fmla="*/ 2147483647 h 67"/>
                <a:gd name="T62" fmla="*/ 2147483647 w 67"/>
                <a:gd name="T63" fmla="*/ 2147483647 h 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7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2" y="67"/>
                    <a:pt x="67" y="52"/>
                    <a:pt x="67" y="34"/>
                  </a:cubicBezTo>
                  <a:cubicBezTo>
                    <a:pt x="67" y="15"/>
                    <a:pt x="52" y="0"/>
                    <a:pt x="34" y="0"/>
                  </a:cubicBezTo>
                  <a:close/>
                  <a:moveTo>
                    <a:pt x="34" y="63"/>
                  </a:moveTo>
                  <a:cubicBezTo>
                    <a:pt x="29" y="60"/>
                    <a:pt x="25" y="56"/>
                    <a:pt x="22" y="51"/>
                  </a:cubicBezTo>
                  <a:cubicBezTo>
                    <a:pt x="26" y="50"/>
                    <a:pt x="30" y="49"/>
                    <a:pt x="34" y="49"/>
                  </a:cubicBezTo>
                  <a:cubicBezTo>
                    <a:pt x="38" y="49"/>
                    <a:pt x="42" y="50"/>
                    <a:pt x="46" y="51"/>
                  </a:cubicBezTo>
                  <a:cubicBezTo>
                    <a:pt x="43" y="56"/>
                    <a:pt x="40" y="60"/>
                    <a:pt x="35" y="63"/>
                  </a:cubicBezTo>
                  <a:cubicBezTo>
                    <a:pt x="35" y="63"/>
                    <a:pt x="34" y="63"/>
                    <a:pt x="34" y="63"/>
                  </a:cubicBezTo>
                  <a:close/>
                  <a:moveTo>
                    <a:pt x="26" y="62"/>
                  </a:moveTo>
                  <a:cubicBezTo>
                    <a:pt x="21" y="61"/>
                    <a:pt x="17" y="59"/>
                    <a:pt x="13" y="55"/>
                  </a:cubicBezTo>
                  <a:cubicBezTo>
                    <a:pt x="15" y="54"/>
                    <a:pt x="17" y="53"/>
                    <a:pt x="19" y="53"/>
                  </a:cubicBezTo>
                  <a:cubicBezTo>
                    <a:pt x="21" y="56"/>
                    <a:pt x="23" y="60"/>
                    <a:pt x="26" y="62"/>
                  </a:cubicBezTo>
                  <a:close/>
                  <a:moveTo>
                    <a:pt x="4" y="32"/>
                  </a:moveTo>
                  <a:cubicBezTo>
                    <a:pt x="4" y="25"/>
                    <a:pt x="7" y="19"/>
                    <a:pt x="10" y="15"/>
                  </a:cubicBezTo>
                  <a:cubicBezTo>
                    <a:pt x="12" y="16"/>
                    <a:pt x="14" y="18"/>
                    <a:pt x="17" y="19"/>
                  </a:cubicBezTo>
                  <a:cubicBezTo>
                    <a:pt x="15" y="23"/>
                    <a:pt x="14" y="27"/>
                    <a:pt x="14" y="32"/>
                  </a:cubicBezTo>
                  <a:lnTo>
                    <a:pt x="4" y="32"/>
                  </a:lnTo>
                  <a:close/>
                  <a:moveTo>
                    <a:pt x="35" y="4"/>
                  </a:moveTo>
                  <a:cubicBezTo>
                    <a:pt x="40" y="7"/>
                    <a:pt x="44" y="12"/>
                    <a:pt x="46" y="17"/>
                  </a:cubicBezTo>
                  <a:cubicBezTo>
                    <a:pt x="42" y="18"/>
                    <a:pt x="38" y="19"/>
                    <a:pt x="34" y="19"/>
                  </a:cubicBezTo>
                  <a:cubicBezTo>
                    <a:pt x="30" y="19"/>
                    <a:pt x="26" y="18"/>
                    <a:pt x="22" y="17"/>
                  </a:cubicBezTo>
                  <a:cubicBezTo>
                    <a:pt x="25" y="11"/>
                    <a:pt x="29" y="7"/>
                    <a:pt x="34" y="4"/>
                  </a:cubicBezTo>
                  <a:cubicBezTo>
                    <a:pt x="34" y="4"/>
                    <a:pt x="35" y="4"/>
                    <a:pt x="35" y="4"/>
                  </a:cubicBezTo>
                  <a:close/>
                  <a:moveTo>
                    <a:pt x="43" y="5"/>
                  </a:moveTo>
                  <a:cubicBezTo>
                    <a:pt x="47" y="7"/>
                    <a:pt x="51" y="9"/>
                    <a:pt x="54" y="12"/>
                  </a:cubicBezTo>
                  <a:cubicBezTo>
                    <a:pt x="53" y="13"/>
                    <a:pt x="52" y="14"/>
                    <a:pt x="50" y="15"/>
                  </a:cubicBezTo>
                  <a:cubicBezTo>
                    <a:pt x="48" y="11"/>
                    <a:pt x="46" y="8"/>
                    <a:pt x="43" y="5"/>
                  </a:cubicBezTo>
                  <a:close/>
                  <a:moveTo>
                    <a:pt x="18" y="15"/>
                  </a:moveTo>
                  <a:cubicBezTo>
                    <a:pt x="16" y="14"/>
                    <a:pt x="15" y="13"/>
                    <a:pt x="13" y="12"/>
                  </a:cubicBezTo>
                  <a:cubicBezTo>
                    <a:pt x="17" y="8"/>
                    <a:pt x="21" y="6"/>
                    <a:pt x="26" y="5"/>
                  </a:cubicBezTo>
                  <a:cubicBezTo>
                    <a:pt x="23" y="8"/>
                    <a:pt x="20" y="11"/>
                    <a:pt x="18" y="15"/>
                  </a:cubicBezTo>
                  <a:close/>
                  <a:moveTo>
                    <a:pt x="20" y="20"/>
                  </a:moveTo>
                  <a:cubicBezTo>
                    <a:pt x="25" y="22"/>
                    <a:pt x="29" y="23"/>
                    <a:pt x="34" y="23"/>
                  </a:cubicBezTo>
                  <a:cubicBezTo>
                    <a:pt x="39" y="23"/>
                    <a:pt x="44" y="22"/>
                    <a:pt x="48" y="20"/>
                  </a:cubicBezTo>
                  <a:cubicBezTo>
                    <a:pt x="49" y="24"/>
                    <a:pt x="50" y="28"/>
                    <a:pt x="50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8"/>
                    <a:pt x="19" y="24"/>
                    <a:pt x="20" y="20"/>
                  </a:cubicBezTo>
                  <a:close/>
                  <a:moveTo>
                    <a:pt x="50" y="36"/>
                  </a:moveTo>
                  <a:cubicBezTo>
                    <a:pt x="50" y="40"/>
                    <a:pt x="49" y="44"/>
                    <a:pt x="48" y="47"/>
                  </a:cubicBezTo>
                  <a:cubicBezTo>
                    <a:pt x="43" y="46"/>
                    <a:pt x="39" y="45"/>
                    <a:pt x="34" y="45"/>
                  </a:cubicBezTo>
                  <a:cubicBezTo>
                    <a:pt x="29" y="45"/>
                    <a:pt x="25" y="46"/>
                    <a:pt x="21" y="47"/>
                  </a:cubicBezTo>
                  <a:cubicBezTo>
                    <a:pt x="19" y="44"/>
                    <a:pt x="18" y="40"/>
                    <a:pt x="18" y="36"/>
                  </a:cubicBezTo>
                  <a:lnTo>
                    <a:pt x="50" y="36"/>
                  </a:lnTo>
                  <a:close/>
                  <a:moveTo>
                    <a:pt x="50" y="53"/>
                  </a:moveTo>
                  <a:cubicBezTo>
                    <a:pt x="51" y="53"/>
                    <a:pt x="53" y="54"/>
                    <a:pt x="54" y="55"/>
                  </a:cubicBezTo>
                  <a:cubicBezTo>
                    <a:pt x="51" y="58"/>
                    <a:pt x="47" y="60"/>
                    <a:pt x="43" y="62"/>
                  </a:cubicBezTo>
                  <a:cubicBezTo>
                    <a:pt x="46" y="59"/>
                    <a:pt x="48" y="56"/>
                    <a:pt x="50" y="53"/>
                  </a:cubicBezTo>
                  <a:close/>
                  <a:moveTo>
                    <a:pt x="51" y="49"/>
                  </a:moveTo>
                  <a:cubicBezTo>
                    <a:pt x="53" y="45"/>
                    <a:pt x="54" y="40"/>
                    <a:pt x="54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42"/>
                    <a:pt x="61" y="48"/>
                    <a:pt x="57" y="52"/>
                  </a:cubicBezTo>
                  <a:cubicBezTo>
                    <a:pt x="55" y="51"/>
                    <a:pt x="53" y="50"/>
                    <a:pt x="51" y="49"/>
                  </a:cubicBezTo>
                  <a:close/>
                  <a:moveTo>
                    <a:pt x="54" y="32"/>
                  </a:moveTo>
                  <a:cubicBezTo>
                    <a:pt x="54" y="27"/>
                    <a:pt x="53" y="23"/>
                    <a:pt x="52" y="19"/>
                  </a:cubicBezTo>
                  <a:cubicBezTo>
                    <a:pt x="54" y="18"/>
                    <a:pt x="55" y="17"/>
                    <a:pt x="57" y="15"/>
                  </a:cubicBezTo>
                  <a:cubicBezTo>
                    <a:pt x="61" y="20"/>
                    <a:pt x="63" y="25"/>
                    <a:pt x="63" y="32"/>
                  </a:cubicBezTo>
                  <a:lnTo>
                    <a:pt x="54" y="32"/>
                  </a:lnTo>
                  <a:close/>
                  <a:moveTo>
                    <a:pt x="4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4" y="40"/>
                    <a:pt x="15" y="45"/>
                    <a:pt x="17" y="49"/>
                  </a:cubicBezTo>
                  <a:cubicBezTo>
                    <a:pt x="15" y="50"/>
                    <a:pt x="13" y="51"/>
                    <a:pt x="11" y="53"/>
                  </a:cubicBezTo>
                  <a:cubicBezTo>
                    <a:pt x="7" y="48"/>
                    <a:pt x="4" y="42"/>
                    <a:pt x="4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6794" tIns="38397" rIns="76794" bIns="38397"/>
            <a:lstStyle/>
            <a:p>
              <a:endParaRPr lang="cs-CZ"/>
            </a:p>
          </p:txBody>
        </p:sp>
        <p:sp>
          <p:nvSpPr>
            <p:cNvPr id="43017" name="Freeform 76"/>
            <p:cNvSpPr>
              <a:spLocks noChangeArrowheads="1"/>
            </p:cNvSpPr>
            <p:nvPr/>
          </p:nvSpPr>
          <p:spPr bwMode="auto">
            <a:xfrm>
              <a:off x="1674813" y="3552825"/>
              <a:ext cx="150812" cy="265113"/>
            </a:xfrm>
            <a:custGeom>
              <a:avLst/>
              <a:gdLst>
                <a:gd name="T0" fmla="*/ 2147483647 w 283"/>
                <a:gd name="T1" fmla="*/ 0 h 489"/>
                <a:gd name="T2" fmla="*/ 2147483647 w 283"/>
                <a:gd name="T3" fmla="*/ 0 h 489"/>
                <a:gd name="T4" fmla="*/ 2147483647 w 283"/>
                <a:gd name="T5" fmla="*/ 0 h 489"/>
                <a:gd name="T6" fmla="*/ 0 w 283"/>
                <a:gd name="T7" fmla="*/ 2147483647 h 489"/>
                <a:gd name="T8" fmla="*/ 0 w 283"/>
                <a:gd name="T9" fmla="*/ 2147483647 h 489"/>
                <a:gd name="T10" fmla="*/ 2147483647 w 283"/>
                <a:gd name="T11" fmla="*/ 2147483647 h 489"/>
                <a:gd name="T12" fmla="*/ 2147483647 w 283"/>
                <a:gd name="T13" fmla="*/ 2147483647 h 489"/>
                <a:gd name="T14" fmla="*/ 2147483647 w 283"/>
                <a:gd name="T15" fmla="*/ 2147483647 h 489"/>
                <a:gd name="T16" fmla="*/ 2147483647 w 283"/>
                <a:gd name="T17" fmla="*/ 2147483647 h 489"/>
                <a:gd name="T18" fmla="*/ 2147483647 w 283"/>
                <a:gd name="T19" fmla="*/ 0 h 489"/>
                <a:gd name="T20" fmla="*/ 2147483647 w 283"/>
                <a:gd name="T21" fmla="*/ 2147483647 h 489"/>
                <a:gd name="T22" fmla="*/ 2147483647 w 283"/>
                <a:gd name="T23" fmla="*/ 2147483647 h 489"/>
                <a:gd name="T24" fmla="*/ 2147483647 w 283"/>
                <a:gd name="T25" fmla="*/ 2147483647 h 489"/>
                <a:gd name="T26" fmla="*/ 2147483647 w 283"/>
                <a:gd name="T27" fmla="*/ 2147483647 h 489"/>
                <a:gd name="T28" fmla="*/ 2147483647 w 283"/>
                <a:gd name="T29" fmla="*/ 2147483647 h 489"/>
                <a:gd name="T30" fmla="*/ 2147483647 w 283"/>
                <a:gd name="T31" fmla="*/ 2147483647 h 489"/>
                <a:gd name="T32" fmla="*/ 2147483647 w 283"/>
                <a:gd name="T33" fmla="*/ 2147483647 h 489"/>
                <a:gd name="T34" fmla="*/ 2147483647 w 283"/>
                <a:gd name="T35" fmla="*/ 2147483647 h 489"/>
                <a:gd name="T36" fmla="*/ 2147483647 w 283"/>
                <a:gd name="T37" fmla="*/ 2147483647 h 489"/>
                <a:gd name="T38" fmla="*/ 2147483647 w 283"/>
                <a:gd name="T39" fmla="*/ 2147483647 h 489"/>
                <a:gd name="T40" fmla="*/ 2147483647 w 283"/>
                <a:gd name="T41" fmla="*/ 2147483647 h 489"/>
                <a:gd name="T42" fmla="*/ 2147483647 w 283"/>
                <a:gd name="T43" fmla="*/ 2147483647 h 48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83" h="489">
                  <a:moveTo>
                    <a:pt x="238" y="0"/>
                  </a:moveTo>
                  <a:lnTo>
                    <a:pt x="238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60"/>
                    <a:pt x="17" y="488"/>
                    <a:pt x="44" y="488"/>
                  </a:cubicBezTo>
                  <a:cubicBezTo>
                    <a:pt x="238" y="488"/>
                    <a:pt x="238" y="488"/>
                    <a:pt x="238" y="488"/>
                  </a:cubicBezTo>
                  <a:cubicBezTo>
                    <a:pt x="265" y="488"/>
                    <a:pt x="282" y="460"/>
                    <a:pt x="282" y="43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2" y="18"/>
                    <a:pt x="265" y="0"/>
                    <a:pt x="238" y="0"/>
                  </a:cubicBezTo>
                  <a:close/>
                  <a:moveTo>
                    <a:pt x="141" y="460"/>
                  </a:moveTo>
                  <a:lnTo>
                    <a:pt x="141" y="460"/>
                  </a:lnTo>
                  <a:cubicBezTo>
                    <a:pt x="123" y="460"/>
                    <a:pt x="106" y="451"/>
                    <a:pt x="106" y="443"/>
                  </a:cubicBezTo>
                  <a:cubicBezTo>
                    <a:pt x="106" y="425"/>
                    <a:pt x="123" y="416"/>
                    <a:pt x="141" y="416"/>
                  </a:cubicBezTo>
                  <a:cubicBezTo>
                    <a:pt x="159" y="416"/>
                    <a:pt x="176" y="425"/>
                    <a:pt x="176" y="443"/>
                  </a:cubicBezTo>
                  <a:cubicBezTo>
                    <a:pt x="176" y="451"/>
                    <a:pt x="159" y="460"/>
                    <a:pt x="141" y="460"/>
                  </a:cubicBezTo>
                  <a:close/>
                  <a:moveTo>
                    <a:pt x="247" y="390"/>
                  </a:moveTo>
                  <a:lnTo>
                    <a:pt x="247" y="390"/>
                  </a:lnTo>
                  <a:cubicBezTo>
                    <a:pt x="35" y="390"/>
                    <a:pt x="35" y="390"/>
                    <a:pt x="35" y="39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47" y="62"/>
                    <a:pt x="247" y="62"/>
                    <a:pt x="247" y="62"/>
                  </a:cubicBezTo>
                  <a:lnTo>
                    <a:pt x="247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8405" tIns="19202" rIns="38405" bIns="19202" anchor="ctr"/>
            <a:lstStyle/>
            <a:p>
              <a:endParaRPr lang="cs-CZ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6000" indent="0" defTabSz="913878" eaLnBrk="1" fontAlgn="auto" hangingPunct="1">
              <a:spcAft>
                <a:spcPts val="0"/>
              </a:spcAft>
              <a:defRPr/>
            </a:pPr>
            <a:r>
              <a:rPr lang="cs-CZ" dirty="0" smtClean="0">
                <a:solidFill>
                  <a:schemeClr val="bg2">
                    <a:lumMod val="75000"/>
                  </a:schemeClr>
                </a:solidFill>
              </a:rPr>
              <a:t>Kontakty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019" name="TextBox 16"/>
          <p:cNvSpPr txBox="1">
            <a:spLocks noChangeArrowheads="1"/>
          </p:cNvSpPr>
          <p:nvPr/>
        </p:nvSpPr>
        <p:spPr bwMode="auto">
          <a:xfrm>
            <a:off x="2190748" y="4727574"/>
            <a:ext cx="5338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67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67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AT" altLang="cs-CZ" sz="1600" dirty="0">
                <a:solidFill>
                  <a:srgbClr val="4D4D4E"/>
                </a:solidFill>
                <a:latin typeface="Trebuchet MS" pitchFamily="34" charset="0"/>
                <a:ea typeface="Raleway"/>
                <a:cs typeface="Raleway"/>
              </a:rPr>
              <a:t>facebook.com/</a:t>
            </a:r>
            <a:r>
              <a:rPr lang="de-AT" altLang="cs-CZ" sz="1600" dirty="0" err="1">
                <a:solidFill>
                  <a:srgbClr val="4D4D4E"/>
                </a:solidFill>
                <a:latin typeface="Trebuchet MS" pitchFamily="34" charset="0"/>
                <a:ea typeface="Raleway"/>
                <a:cs typeface="Raleway"/>
              </a:rPr>
              <a:t>CentralEuropeProgramme</a:t>
            </a:r>
            <a:endParaRPr lang="de-AT" altLang="cs-CZ" sz="1600" dirty="0">
              <a:solidFill>
                <a:srgbClr val="4D4D4E"/>
              </a:solidFill>
              <a:latin typeface="Trebuchet MS" pitchFamily="34" charset="0"/>
              <a:ea typeface="Raleway"/>
              <a:cs typeface="Raleway"/>
            </a:endParaRPr>
          </a:p>
        </p:txBody>
      </p:sp>
      <p:sp>
        <p:nvSpPr>
          <p:cNvPr id="43020" name="TextBox 16"/>
          <p:cNvSpPr txBox="1">
            <a:spLocks noChangeArrowheads="1"/>
          </p:cNvSpPr>
          <p:nvPr/>
        </p:nvSpPr>
        <p:spPr bwMode="auto">
          <a:xfrm>
            <a:off x="2190750" y="5087937"/>
            <a:ext cx="53387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67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67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AT" altLang="cs-CZ" sz="1600" dirty="0">
                <a:solidFill>
                  <a:srgbClr val="4D4D4E"/>
                </a:solidFill>
                <a:latin typeface="Trebuchet MS" pitchFamily="34" charset="0"/>
                <a:ea typeface="Raleway"/>
                <a:cs typeface="Raleway"/>
              </a:rPr>
              <a:t>linkedin.com/in/</a:t>
            </a:r>
            <a:r>
              <a:rPr lang="de-AT" altLang="cs-CZ" sz="1600" dirty="0" err="1">
                <a:solidFill>
                  <a:srgbClr val="4D4D4E"/>
                </a:solidFill>
                <a:latin typeface="Trebuchet MS" pitchFamily="34" charset="0"/>
                <a:ea typeface="Raleway"/>
                <a:cs typeface="Raleway"/>
              </a:rPr>
              <a:t>centraleuropeprogramme</a:t>
            </a:r>
            <a:endParaRPr lang="de-AT" altLang="cs-CZ" sz="1600" dirty="0">
              <a:solidFill>
                <a:srgbClr val="4D4D4E"/>
              </a:solidFill>
              <a:latin typeface="Trebuchet MS" pitchFamily="34" charset="0"/>
              <a:ea typeface="Raleway"/>
              <a:cs typeface="Raleway"/>
            </a:endParaRPr>
          </a:p>
        </p:txBody>
      </p:sp>
      <p:sp>
        <p:nvSpPr>
          <p:cNvPr id="43021" name="TextBox 16"/>
          <p:cNvSpPr txBox="1">
            <a:spLocks noChangeArrowheads="1"/>
          </p:cNvSpPr>
          <p:nvPr/>
        </p:nvSpPr>
        <p:spPr bwMode="auto">
          <a:xfrm>
            <a:off x="2190749" y="5472320"/>
            <a:ext cx="5338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67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67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676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6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AT" altLang="cs-CZ" sz="1600" dirty="0">
                <a:solidFill>
                  <a:srgbClr val="4D4D4E"/>
                </a:solidFill>
                <a:latin typeface="Trebuchet MS" pitchFamily="34" charset="0"/>
                <a:ea typeface="Raleway"/>
                <a:cs typeface="Raleway"/>
              </a:rPr>
              <a:t>twitter.com/</a:t>
            </a:r>
            <a:r>
              <a:rPr lang="de-AT" altLang="cs-CZ" sz="1600" dirty="0" err="1">
                <a:solidFill>
                  <a:srgbClr val="4D4D4E"/>
                </a:solidFill>
                <a:latin typeface="Trebuchet MS" pitchFamily="34" charset="0"/>
                <a:ea typeface="Raleway"/>
                <a:cs typeface="Raleway"/>
              </a:rPr>
              <a:t>interregce</a:t>
            </a:r>
            <a:endParaRPr lang="de-AT" altLang="cs-CZ" sz="1600" dirty="0">
              <a:solidFill>
                <a:srgbClr val="4D4D4E"/>
              </a:solidFill>
              <a:latin typeface="Trebuchet MS" pitchFamily="34" charset="0"/>
              <a:ea typeface="Raleway"/>
              <a:cs typeface="Raleway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1632321" y="4714875"/>
            <a:ext cx="269875" cy="1008062"/>
            <a:chOff x="1616075" y="4341813"/>
            <a:chExt cx="269875" cy="1008062"/>
          </a:xfrm>
        </p:grpSpPr>
        <p:pic>
          <p:nvPicPr>
            <p:cNvPr id="43022" name="Picture 12" descr="\\ISTORAGE\-Print\MA27\Powerpoint\rep\linkedin.e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188" y="5113338"/>
              <a:ext cx="258762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3" name="Picture 13" descr="\\ISTORAGE\-Print\MA27\Powerpoint\rep\twitter.e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075" y="4760913"/>
              <a:ext cx="258763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4" name="Picture 14" descr="\\ISTORAGE\-Print\MA27\Powerpoint\rep\facebook.em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100" y="4341813"/>
              <a:ext cx="1238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Obrázek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2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011" y="149225"/>
            <a:ext cx="6523176" cy="686006"/>
          </a:xfrm>
        </p:spPr>
        <p:txBody>
          <a:bodyPr>
            <a:normAutofit/>
          </a:bodyPr>
          <a:lstStyle/>
          <a:p>
            <a:r>
              <a:rPr lang="cs-CZ" dirty="0" err="1" smtClean="0">
                <a:solidFill>
                  <a:schemeClr val="accent3">
                    <a:lumMod val="75000"/>
                  </a:schemeClr>
                </a:solidFill>
              </a:rPr>
              <a:t>ČASOVý</a:t>
            </a:r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 plán </a:t>
            </a:r>
            <a:endParaRPr lang="de-AT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78634"/>
              </p:ext>
            </p:extLst>
          </p:nvPr>
        </p:nvGraphicFramePr>
        <p:xfrm>
          <a:off x="284205" y="888231"/>
          <a:ext cx="8583066" cy="5316339"/>
        </p:xfrm>
        <a:graphic>
          <a:graphicData uri="http://schemas.openxmlformats.org/drawingml/2006/table">
            <a:tbl>
              <a:tblPr/>
              <a:tblGrid>
                <a:gridCol w="653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725">
                <a:tc>
                  <a:txBody>
                    <a:bodyPr/>
                    <a:lstStyle/>
                    <a:p>
                      <a:pPr marL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Podepisování smluv projektů schválených ve 2. výzvě</a:t>
                      </a:r>
                      <a:r>
                        <a:rPr lang="en-US" sz="1600" b="0" i="0" u="none" strike="noStrik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 </a:t>
                      </a:r>
                      <a:r>
                        <a:rPr lang="cs-CZ" sz="1600" b="0" i="0" u="none" strike="noStrik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jednání</a:t>
                      </a:r>
                      <a:endParaRPr lang="en-US" sz="1600" b="0" i="0" u="none" strike="noStrik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878" rtl="0" eaLnBrk="1" fontAlgn="t" latinLnBrk="0" hangingPunct="1"/>
                      <a:r>
                        <a:rPr lang="cs-CZ" sz="16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CE area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878" rtl="0" eaLnBrk="1" fontAlgn="t" latinLnBrk="0" hangingPunct="1"/>
                      <a:r>
                        <a:rPr lang="cs-CZ" sz="16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2017_05_31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45">
                <a:tc>
                  <a:txBody>
                    <a:bodyPr/>
                    <a:lstStyle/>
                    <a:p>
                      <a:pPr marL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600" b="0" kern="1200" dirty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6. MC - 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schválení konceptu </a:t>
                      </a:r>
                      <a:r>
                        <a:rPr lang="cs-CZ" sz="1600" b="0" kern="1200" dirty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3. výzvy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6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Wien</a:t>
                      </a:r>
                      <a:endParaRPr lang="cs-CZ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6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2017_06_21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61">
                <a:tc>
                  <a:txBody>
                    <a:bodyPr/>
                    <a:lstStyle/>
                    <a:p>
                      <a:pPr marL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cs-CZ" sz="1600" b="0" i="0" u="none" strike="noStrik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cs-CZ" sz="16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u="none" strike="noStrike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  <a:r>
                        <a:rPr lang="cs-CZ" sz="1600" b="0" i="0" u="none" strike="noStrik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pro příjemce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u="none" strike="noStrik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2.výzvy</a:t>
                      </a:r>
                      <a:endParaRPr lang="cs-CZ" sz="1600" b="0" i="0" u="none" strike="noStrik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878" rtl="0" eaLnBrk="1" fontAlgn="t" latinLnBrk="0" hangingPunct="1"/>
                      <a:r>
                        <a:rPr lang="cs-CZ" sz="1600" b="0" i="0" u="none" strike="noStrik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Wien</a:t>
                      </a:r>
                      <a:endParaRPr lang="cs-CZ" sz="1600" b="0" i="0" u="none" strike="noStrik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2017_06_19</a:t>
                      </a:r>
                    </a:p>
                    <a:p>
                      <a:pPr marL="0" algn="l" defTabSz="913878" rtl="0" eaLnBrk="1" fontAlgn="t" latinLnBrk="0" hangingPunct="1"/>
                      <a:r>
                        <a:rPr lang="cs-CZ" sz="1600" b="0" i="0" u="none" strike="noStrik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2017_06_20</a:t>
                      </a:r>
                      <a:endParaRPr lang="cs-CZ" sz="1600" b="0" i="0" u="none" strike="noStrik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57"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Národní Finanční</a:t>
                      </a:r>
                      <a:r>
                        <a:rPr lang="cs-CZ" sz="1600" b="0" kern="1200" baseline="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seminář pro příjemce z 2. výzvy – např. v ČR</a:t>
                      </a:r>
                      <a:endParaRPr lang="en-US" sz="1600" b="0" kern="1200" dirty="0" smtClean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cs-CZ" sz="1600" b="0" i="0" u="none" strike="noStrik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878" rtl="0" eaLnBrk="1" fontAlgn="t" latinLnBrk="0" hangingPunct="1"/>
                      <a:r>
                        <a:rPr lang="cs-CZ" sz="1600" b="0" i="0" u="none" strike="noStrik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Praha</a:t>
                      </a:r>
                      <a:endParaRPr lang="cs-CZ" sz="1600" b="0" i="0" u="none" strike="noStrik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2017_09_12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8153"/>
                  </a:ext>
                </a:extLst>
              </a:tr>
              <a:tr h="1306649"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Nadnárodní konference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´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20 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let spolupráce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ve střední Evropě´</a:t>
                      </a:r>
                    </a:p>
                    <a:p>
                      <a:pPr marL="0" marR="0" lvl="0" indent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Vyhlášení 3. výzvy 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(D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EN 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1: p</a:t>
                      </a:r>
                      <a:r>
                        <a:rPr lang="cs-CZ" sz="1600" b="0" kern="1200" dirty="0" err="1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anelová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diskuse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, interview, </a:t>
                      </a:r>
                      <a:r>
                        <a:rPr lang="en-US" sz="1600" b="0" kern="1200" dirty="0" err="1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debat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, networking, D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EN 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2: 5 workshop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ů,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pre</a:t>
                      </a:r>
                      <a:r>
                        <a:rPr lang="cs-CZ" sz="1600" b="0" kern="1200" dirty="0" err="1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zentace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projektových záměrů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výstava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s využitím multimédií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); 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registrováno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cca 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400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účastníků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cs-CZ" sz="1600" b="0" kern="1200" dirty="0" smtClean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Zveřejnění </a:t>
                      </a:r>
                      <a:r>
                        <a:rPr lang="cs-CZ" sz="1600" b="0" kern="1200" dirty="0" err="1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Application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cs-CZ" sz="1600" b="0" kern="1200" baseline="0" dirty="0" err="1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Manual</a:t>
                      </a:r>
                      <a:endParaRPr lang="en-US" sz="1600" b="0" kern="1200" dirty="0" smtClean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600" b="0" i="0" u="none" strike="noStrik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Berlin</a:t>
                      </a:r>
                      <a:endParaRPr lang="cs-CZ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2017_09_21</a:t>
                      </a:r>
                    </a:p>
                    <a:p>
                      <a:pPr algn="l" fontAlgn="t"/>
                      <a:r>
                        <a:rPr lang="cs-CZ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2017_09_22</a:t>
                      </a:r>
                    </a:p>
                    <a:p>
                      <a:pPr algn="l" fontAlgn="t"/>
                      <a:endParaRPr lang="cs-CZ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35"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Národní </a:t>
                      </a:r>
                      <a:r>
                        <a:rPr lang="cs-CZ" sz="1600" b="0" kern="1200" dirty="0" err="1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Infodny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ke 3. výzvě – např. v ČR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Praha</a:t>
                      </a:r>
                      <a:endParaRPr lang="cs-CZ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2017_10_12</a:t>
                      </a:r>
                    </a:p>
                    <a:p>
                      <a:pPr marL="0" marR="0" lvl="0" indent="0" algn="l" defTabSz="91387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9675"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Lead Applicant Training pro </a:t>
                      </a:r>
                      <a:r>
                        <a:rPr lang="en-US" sz="1600" b="0" kern="1200" dirty="0" err="1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zájemce</a:t>
                      </a:r>
                      <a:r>
                        <a:rPr lang="en-US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 o 3. </a:t>
                      </a:r>
                      <a:r>
                        <a:rPr lang="en-US" sz="1600" b="0" kern="1200" dirty="0" err="1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výzvu</a:t>
                      </a:r>
                      <a:endParaRPr lang="en-US" sz="1600" b="0" kern="1200" dirty="0" smtClean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cs-CZ" sz="1600" b="0" kern="1200" dirty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Praha</a:t>
                      </a:r>
                      <a:endParaRPr lang="cs-CZ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2017_11_07</a:t>
                      </a:r>
                    </a:p>
                    <a:p>
                      <a:pPr algn="l" fontAlgn="t"/>
                      <a:r>
                        <a:rPr lang="cs-CZ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2017_11_08</a:t>
                      </a: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5287">
                <a:tc>
                  <a:txBody>
                    <a:bodyPr/>
                    <a:lstStyle/>
                    <a:p>
                      <a:pPr marL="0" algn="l" defTabSz="913878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600" b="1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Ukončení 3. výzvy</a:t>
                      </a:r>
                      <a:endParaRPr lang="en-US" sz="1600" b="1" kern="1200" dirty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CE</a:t>
                      </a:r>
                      <a:r>
                        <a:rPr lang="cs-CZ" sz="1600" b="0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area</a:t>
                      </a:r>
                      <a:endParaRPr lang="cs-CZ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7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2018_01_25</a:t>
                      </a:r>
                      <a:endParaRPr lang="cs-CZ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30" marR="6030" marT="60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Obráze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011" y="149225"/>
            <a:ext cx="6523176" cy="686006"/>
          </a:xfrm>
        </p:spPr>
        <p:txBody>
          <a:bodyPr>
            <a:normAutofit/>
          </a:bodyPr>
          <a:lstStyle/>
          <a:p>
            <a:r>
              <a:rPr lang="cs-CZ" dirty="0" err="1" smtClean="0">
                <a:solidFill>
                  <a:schemeClr val="accent3">
                    <a:lumMod val="75000"/>
                  </a:schemeClr>
                </a:solidFill>
              </a:rPr>
              <a:t>AlokacE</a:t>
            </a:r>
            <a:endParaRPr lang="de-AT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4248834" y="3275112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cs-CZ" sz="1400" dirty="0">
                <a:solidFill>
                  <a:srgbClr val="FFFFFF"/>
                </a:solidFill>
              </a:rPr>
              <a:t>Výzva</a:t>
            </a:r>
          </a:p>
        </p:txBody>
      </p:sp>
      <p:graphicFrame>
        <p:nvGraphicFramePr>
          <p:cNvPr id="8" name="Zástupný symbol pro obsah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761731"/>
              </p:ext>
            </p:extLst>
          </p:nvPr>
        </p:nvGraphicFramePr>
        <p:xfrm>
          <a:off x="185529" y="1034715"/>
          <a:ext cx="8645650" cy="2374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137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Trebuchet MS" panose="020B0603020202020204" pitchFamily="34" charset="0"/>
                        </a:rPr>
                        <a:t>Priority</a:t>
                      </a:r>
                      <a:r>
                        <a:rPr lang="cs-CZ" sz="1600" baseline="0" dirty="0" smtClean="0">
                          <a:latin typeface="Trebuchet MS" panose="020B0603020202020204" pitchFamily="34" charset="0"/>
                        </a:rPr>
                        <a:t>: Nadnárodní spolupráce v oblasti</a:t>
                      </a:r>
                      <a:endParaRPr lang="cs-CZ" sz="1600" dirty="0">
                        <a:latin typeface="Trebuchet MS" panose="020B0603020202020204" pitchFamily="34" charset="0"/>
                      </a:endParaRPr>
                    </a:p>
                  </a:txBody>
                  <a:tcPr marL="91424" marR="91424" marT="45528" marB="45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Trebuchet MS" panose="020B0603020202020204" pitchFamily="34" charset="0"/>
                        </a:rPr>
                        <a:t>Alokace </a:t>
                      </a:r>
                      <a:endParaRPr lang="cs-CZ" sz="1600" dirty="0">
                        <a:latin typeface="Trebuchet MS" panose="020B0603020202020204" pitchFamily="34" charset="0"/>
                      </a:endParaRPr>
                    </a:p>
                  </a:txBody>
                  <a:tcPr marL="91424" marR="91424" marT="45528" marB="45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30">
                <a:tc>
                  <a:txBody>
                    <a:bodyPr/>
                    <a:lstStyle/>
                    <a:p>
                      <a:pPr algn="l"/>
                      <a:endParaRPr lang="cs-CZ" sz="1600" b="0" kern="1200" dirty="0" smtClean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l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1: Inovace</a:t>
                      </a:r>
                    </a:p>
                    <a:p>
                      <a:pPr algn="l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2: Nízkouhlíková ekonomika</a:t>
                      </a:r>
                    </a:p>
                    <a:p>
                      <a:pPr algn="l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3: Přírodní a kulturní zdroje</a:t>
                      </a:r>
                    </a:p>
                    <a:p>
                      <a:pPr algn="l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4: Doprava</a:t>
                      </a:r>
                      <a:endParaRPr lang="cs-CZ" sz="1600" b="0" kern="1200" dirty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1424" marR="91424" marT="45528" marB="4552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Pro program = 246,5 mil. EUR ERDF</a:t>
                      </a:r>
                    </a:p>
                    <a:p>
                      <a:pPr marL="0" algn="ctr" defTabSz="914400" rtl="0" eaLnBrk="1" latinLnBrk="0" hangingPunct="1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Z toho pro projekty určeno = 231,8 mil. EUR ERDF</a:t>
                      </a:r>
                    </a:p>
                    <a:p>
                      <a:pPr marL="0" algn="ctr" defTabSz="914400" rtl="0" eaLnBrk="1" latinLnBrk="0" hangingPunct="1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(zbytek Technická Asistence)</a:t>
                      </a:r>
                    </a:p>
                    <a:p>
                      <a:pPr marL="0" algn="ctr" defTabSz="914400" rtl="0" eaLnBrk="1" latinLnBrk="0" hangingPunct="1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Projekty schváleny v objemu = 154,5 mil. EUR ERDF</a:t>
                      </a:r>
                    </a:p>
                    <a:p>
                      <a:pPr marL="0" algn="ctr" defTabSz="914400" rtl="0" eaLnBrk="1" latinLnBrk="0" hangingPunct="1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Zbývá rozdělit = 77,3 mil. EUR ERDF</a:t>
                      </a:r>
                    </a:p>
                    <a:p>
                      <a:pPr marL="0" algn="ctr" defTabSz="914400" rtl="0" eaLnBrk="1" latinLnBrk="0" hangingPunct="1"/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(v nadcházejících 2 výzvách)</a:t>
                      </a:r>
                    </a:p>
                  </a:txBody>
                  <a:tcPr marL="91424" marR="91424" marT="45528" marB="45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714296"/>
              </p:ext>
            </p:extLst>
          </p:nvPr>
        </p:nvGraphicFramePr>
        <p:xfrm>
          <a:off x="256033" y="3503981"/>
          <a:ext cx="3913272" cy="2699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bdélník 9"/>
          <p:cNvSpPr/>
          <p:nvPr/>
        </p:nvSpPr>
        <p:spPr>
          <a:xfrm>
            <a:off x="4298231" y="3502422"/>
            <a:ext cx="46602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defTabSz="914400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Rozpočty partnerů z ČR </a:t>
            </a: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v uplynulých výzvách: </a:t>
            </a:r>
            <a:endParaRPr lang="cs-CZ" sz="1600" dirty="0">
              <a:solidFill>
                <a:srgbClr val="4D4D4E"/>
              </a:solidFill>
              <a:latin typeface="Trebuchet MS" panose="020B0603020202020204" pitchFamily="34" charset="0"/>
              <a:ea typeface="Times New Roman"/>
              <a:cs typeface="Times New Roman"/>
            </a:endParaRPr>
          </a:p>
          <a:p>
            <a:pPr defTabSz="914400"/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V </a:t>
            </a:r>
            <a:r>
              <a:rPr lang="cs-CZ" sz="1600" dirty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rozmezí od 25 tis. EUR do 1 mil. EUR, </a:t>
            </a:r>
          </a:p>
          <a:p>
            <a:pPr defTabSz="914400"/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medián </a:t>
            </a:r>
            <a:r>
              <a:rPr lang="cs-CZ" sz="1600" dirty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= cca 150 tis. </a:t>
            </a: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EUR</a:t>
            </a:r>
          </a:p>
          <a:p>
            <a:pPr indent="-285750" defTabSz="914400">
              <a:buFont typeface="Arial" panose="020B0604020202020204" pitchFamily="34" charset="0"/>
              <a:buChar char="•"/>
            </a:pP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Podíl spolufinancování pro partnery z ČR:</a:t>
            </a:r>
          </a:p>
          <a:p>
            <a:pPr defTabSz="914400"/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85% způsobilých výdajů uznaných kontrolorem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Podíl partnerů z veřej./</a:t>
            </a:r>
            <a:r>
              <a:rPr lang="cs-CZ" sz="1600" dirty="0" err="1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soukr</a:t>
            </a: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. sektoru v ČR:</a:t>
            </a:r>
            <a:endParaRPr lang="cs-CZ" sz="1600" dirty="0">
              <a:solidFill>
                <a:srgbClr val="4D4D4E"/>
              </a:solidFill>
              <a:latin typeface="Trebuchet MS" panose="020B0603020202020204" pitchFamily="34" charset="0"/>
              <a:ea typeface="Times New Roman"/>
              <a:cs typeface="Times New Roman"/>
            </a:endParaRPr>
          </a:p>
        </p:txBody>
      </p:sp>
      <p:graphicFrame>
        <p:nvGraphicFramePr>
          <p:cNvPr id="11" name="Graf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872416"/>
              </p:ext>
            </p:extLst>
          </p:nvPr>
        </p:nvGraphicFramePr>
        <p:xfrm>
          <a:off x="5393482" y="4661587"/>
          <a:ext cx="2543509" cy="1978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33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011" y="149225"/>
            <a:ext cx="6523176" cy="686006"/>
          </a:xfrm>
        </p:spPr>
        <p:txBody>
          <a:bodyPr>
            <a:normAutofit/>
          </a:bodyPr>
          <a:lstStyle/>
          <a:p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Stav implementace programu</a:t>
            </a:r>
            <a:endParaRPr lang="de-AT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4248834" y="3275112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cs-CZ" sz="1400" dirty="0">
                <a:solidFill>
                  <a:srgbClr val="FFFFFF"/>
                </a:solidFill>
              </a:rPr>
              <a:t>Výzva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46693"/>
              </p:ext>
            </p:extLst>
          </p:nvPr>
        </p:nvGraphicFramePr>
        <p:xfrm>
          <a:off x="120795" y="863412"/>
          <a:ext cx="8873289" cy="332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16573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Výzva</a:t>
                      </a:r>
                      <a:endParaRPr lang="cs-CZ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Předloženo projektů</a:t>
                      </a:r>
                      <a:endParaRPr lang="cs-CZ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Schváleno projektů</a:t>
                      </a:r>
                      <a:endParaRPr lang="cs-CZ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Schváleno projektů s účastí partnerů z ČR/ partnerů z</a:t>
                      </a:r>
                      <a:r>
                        <a:rPr lang="cs-CZ" sz="1600" b="0" baseline="0" dirty="0" smtClean="0"/>
                        <a:t> ČR</a:t>
                      </a:r>
                      <a:endParaRPr lang="cs-CZ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Finance schváleno všem partnerům (mil. EUR ERDF)</a:t>
                      </a:r>
                      <a:endParaRPr lang="cs-CZ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 smtClean="0"/>
                        <a:t>Finance schváleno partnerům</a:t>
                      </a:r>
                      <a:r>
                        <a:rPr lang="cs-CZ" sz="1600" b="0" baseline="0" dirty="0" smtClean="0"/>
                        <a:t> z ČR</a:t>
                      </a:r>
                      <a:r>
                        <a:rPr lang="cs-CZ" sz="1600" b="0" dirty="0" smtClean="0"/>
                        <a:t> (mil. EUR ERDF)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057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(1.) 12.2. – 15.4. 2015</a:t>
                      </a:r>
                    </a:p>
                    <a:p>
                      <a:pPr algn="ctr"/>
                      <a:r>
                        <a:rPr lang="cs-CZ" sz="1600" dirty="0" smtClean="0"/>
                        <a:t>(dvoukolová)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620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35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23 /</a:t>
                      </a:r>
                      <a:r>
                        <a:rPr lang="cs-CZ" sz="1600" baseline="0" dirty="0" smtClean="0"/>
                        <a:t> </a:t>
                      </a:r>
                      <a:r>
                        <a:rPr lang="cs-CZ" sz="1600" dirty="0" smtClean="0"/>
                        <a:t>35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70,5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5,1</a:t>
                      </a:r>
                      <a:endParaRPr lang="cs-CZ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057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(2.) 26.4. – 23.6. 2016</a:t>
                      </a:r>
                    </a:p>
                    <a:p>
                      <a:pPr algn="ctr"/>
                      <a:r>
                        <a:rPr lang="cs-CZ" sz="1600" dirty="0" smtClean="0"/>
                        <a:t>(jednokolová)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209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50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33 /</a:t>
                      </a:r>
                      <a:r>
                        <a:rPr lang="cs-CZ" sz="1600" baseline="0" dirty="0" smtClean="0"/>
                        <a:t> </a:t>
                      </a:r>
                      <a:r>
                        <a:rPr lang="cs-CZ" sz="1600" dirty="0" smtClean="0"/>
                        <a:t>49</a:t>
                      </a:r>
                      <a:r>
                        <a:rPr lang="cs-CZ" sz="1600" baseline="0" dirty="0" smtClean="0"/>
                        <a:t> 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96,4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8,0</a:t>
                      </a:r>
                      <a:endParaRPr lang="cs-CZ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935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Celkem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85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56 / 84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166,9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13,1</a:t>
                      </a:r>
                      <a:endParaRPr lang="cs-CZ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82325"/>
              </p:ext>
            </p:extLst>
          </p:nvPr>
        </p:nvGraphicFramePr>
        <p:xfrm>
          <a:off x="156411" y="5485665"/>
          <a:ext cx="8873289" cy="6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207">
                  <a:extLst>
                    <a:ext uri="{9D8B030D-6E8A-4147-A177-3AD203B41FA5}">
                      <a16:colId xmlns:a16="http://schemas.microsoft.com/office/drawing/2014/main" val="3455969743"/>
                    </a:ext>
                  </a:extLst>
                </a:gridCol>
                <a:gridCol w="1082667">
                  <a:extLst>
                    <a:ext uri="{9D8B030D-6E8A-4147-A177-3AD203B41FA5}">
                      <a16:colId xmlns:a16="http://schemas.microsoft.com/office/drawing/2014/main" val="1335940786"/>
                    </a:ext>
                  </a:extLst>
                </a:gridCol>
                <a:gridCol w="1070811">
                  <a:extLst>
                    <a:ext uri="{9D8B030D-6E8A-4147-A177-3AD203B41FA5}">
                      <a16:colId xmlns:a16="http://schemas.microsoft.com/office/drawing/2014/main" val="62961976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850837176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3825908596"/>
                    </a:ext>
                  </a:extLst>
                </a:gridCol>
                <a:gridCol w="1437773">
                  <a:extLst>
                    <a:ext uri="{9D8B030D-6E8A-4147-A177-3AD203B41FA5}">
                      <a16:colId xmlns:a16="http://schemas.microsoft.com/office/drawing/2014/main" val="1040053175"/>
                    </a:ext>
                  </a:extLst>
                </a:gridCol>
              </a:tblGrid>
              <a:tr h="68168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(3.) 21.9.2017</a:t>
                      </a:r>
                    </a:p>
                    <a:p>
                      <a:pPr algn="ctr"/>
                      <a:r>
                        <a:rPr lang="cs-CZ" sz="1600" dirty="0" smtClean="0"/>
                        <a:t> – 25.1. 2018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 /</a:t>
                      </a:r>
                      <a:r>
                        <a:rPr lang="cs-CZ" sz="1600" baseline="0" dirty="0" smtClean="0"/>
                        <a:t> 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60,0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515"/>
                  </a:ext>
                </a:extLst>
              </a:tr>
            </a:tbl>
          </a:graphicData>
        </a:graphic>
      </p:graphicFrame>
      <p:sp>
        <p:nvSpPr>
          <p:cNvPr id="8" name="Obdélník 7"/>
          <p:cNvSpPr/>
          <p:nvPr/>
        </p:nvSpPr>
        <p:spPr>
          <a:xfrm>
            <a:off x="156412" y="4173196"/>
            <a:ext cx="86218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defTabSz="914400">
              <a:buFont typeface="Arial" panose="020B0604020202020204" pitchFamily="34" charset="0"/>
              <a:buChar char="•"/>
            </a:pPr>
            <a:r>
              <a:rPr lang="cs-CZ" sz="1600" u="sng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Projekty z 1. výzvy: </a:t>
            </a: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´</a:t>
            </a:r>
            <a:r>
              <a:rPr lang="cs-CZ" sz="1600" dirty="0" smtClean="0">
                <a:latin typeface="Trebuchet MS" panose="020B0603020202020204" pitchFamily="34" charset="0"/>
              </a:rPr>
              <a:t>start </a:t>
            </a:r>
            <a:r>
              <a:rPr lang="cs-CZ" sz="1600" dirty="0" err="1" smtClean="0">
                <a:latin typeface="Trebuchet MS" panose="020B0603020202020204" pitchFamily="34" charset="0"/>
              </a:rPr>
              <a:t>date</a:t>
            </a:r>
            <a:r>
              <a:rPr lang="cs-CZ" sz="1600" dirty="0" smtClean="0">
                <a:latin typeface="Trebuchet MS" panose="020B0603020202020204" pitchFamily="34" charset="0"/>
              </a:rPr>
              <a:t>´ </a:t>
            </a:r>
            <a:r>
              <a:rPr lang="cs-CZ" sz="1600" dirty="0">
                <a:latin typeface="Trebuchet MS" panose="020B0603020202020204" pitchFamily="34" charset="0"/>
              </a:rPr>
              <a:t>v měsících květen až září </a:t>
            </a:r>
            <a:r>
              <a:rPr lang="cs-CZ" sz="1600" dirty="0" smtClean="0">
                <a:latin typeface="Trebuchet MS" panose="020B0603020202020204" pitchFamily="34" charset="0"/>
              </a:rPr>
              <a:t>2016, 1.RP ukončeno, reporty zadány </a:t>
            </a:r>
            <a:r>
              <a:rPr lang="cs-CZ" sz="1600" dirty="0">
                <a:latin typeface="Trebuchet MS" panose="020B0603020202020204" pitchFamily="34" charset="0"/>
              </a:rPr>
              <a:t>do </a:t>
            </a:r>
            <a:r>
              <a:rPr lang="cs-CZ" sz="1600" dirty="0" err="1" smtClean="0">
                <a:latin typeface="Trebuchet MS" panose="020B0603020202020204" pitchFamily="34" charset="0"/>
              </a:rPr>
              <a:t>eMS</a:t>
            </a:r>
            <a:r>
              <a:rPr lang="cs-CZ" sz="1600" dirty="0" smtClean="0">
                <a:latin typeface="Trebuchet MS" panose="020B0603020202020204" pitchFamily="34" charset="0"/>
              </a:rPr>
              <a:t>, nadále probíhá proplácení výdajů, u projektů ještě pokračuje 2.RP anebo právě začíná 3.RP, ´end </a:t>
            </a:r>
            <a:r>
              <a:rPr lang="cs-CZ" sz="1600" dirty="0" err="1" smtClean="0">
                <a:latin typeface="Trebuchet MS" panose="020B0603020202020204" pitchFamily="34" charset="0"/>
              </a:rPr>
              <a:t>date´projektů</a:t>
            </a:r>
            <a:r>
              <a:rPr lang="cs-CZ" sz="1600" dirty="0" smtClean="0">
                <a:latin typeface="Trebuchet MS" panose="020B0603020202020204" pitchFamily="34" charset="0"/>
              </a:rPr>
              <a:t> stanoven na listopad 2018 až srpen 2019</a:t>
            </a:r>
          </a:p>
          <a:p>
            <a:pPr indent="-285750" defTabSz="914400">
              <a:buFont typeface="Arial" panose="020B0604020202020204" pitchFamily="34" charset="0"/>
              <a:buChar char="•"/>
            </a:pPr>
            <a:r>
              <a:rPr lang="cs-CZ" sz="1600" u="sng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Projekty z 2. výzvy: </a:t>
            </a: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´start </a:t>
            </a:r>
            <a:r>
              <a:rPr lang="cs-CZ" sz="1600" dirty="0" err="1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date</a:t>
            </a: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´ </a:t>
            </a:r>
            <a:r>
              <a:rPr lang="cs-CZ" sz="1600" dirty="0">
                <a:latin typeface="Trebuchet MS" panose="020B0603020202020204" pitchFamily="34" charset="0"/>
              </a:rPr>
              <a:t>v měsících květen </a:t>
            </a:r>
            <a:r>
              <a:rPr lang="cs-CZ" sz="1600" dirty="0" smtClean="0">
                <a:latin typeface="Trebuchet MS" panose="020B0603020202020204" pitchFamily="34" charset="0"/>
              </a:rPr>
              <a:t>až září 2017, </a:t>
            </a: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1. RP běží anebo právě začíná, ´end </a:t>
            </a:r>
            <a:r>
              <a:rPr lang="cs-CZ" sz="1600" dirty="0" err="1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date</a:t>
            </a:r>
            <a:r>
              <a:rPr lang="cs-CZ" sz="1600" dirty="0" smtClean="0">
                <a:solidFill>
                  <a:srgbClr val="4D4D4E"/>
                </a:solidFill>
                <a:latin typeface="Trebuchet MS" panose="020B0603020202020204" pitchFamily="34" charset="0"/>
                <a:ea typeface="Times New Roman"/>
                <a:cs typeface="Times New Roman"/>
              </a:rPr>
              <a:t>´ projektů schválen na říjen 2019 až únor 2021 </a:t>
            </a:r>
            <a:endParaRPr lang="cs-CZ" sz="1600" dirty="0">
              <a:solidFill>
                <a:srgbClr val="4D4D4E"/>
              </a:solidFill>
              <a:latin typeface="Trebuchet MS" panose="020B0603020202020204" pitchFamily="34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6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011" y="149225"/>
            <a:ext cx="6523176" cy="686006"/>
          </a:xfrm>
        </p:spPr>
        <p:txBody>
          <a:bodyPr>
            <a:normAutofit/>
          </a:bodyPr>
          <a:lstStyle/>
          <a:p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3. Výzva - Web programu</a:t>
            </a:r>
            <a:endParaRPr lang="de-AT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9" y="657666"/>
            <a:ext cx="3343658" cy="368383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931" y="1379777"/>
            <a:ext cx="4570240" cy="296172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931" y="4431477"/>
            <a:ext cx="4308908" cy="449981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601576" y="4333321"/>
            <a:ext cx="622032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cs-CZ" altLang="de-DE" sz="1800" b="1" kern="0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  <a:sym typeface="Symbol" pitchFamily="18" charset="2"/>
              </a:rPr>
              <a:t>Alokace podle priorit: </a:t>
            </a:r>
            <a:endParaRPr lang="cs-CZ" altLang="de-DE" sz="1800" b="1" kern="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  <a:sym typeface="Symbol" pitchFamily="18" charset="2"/>
            </a:endParaRPr>
          </a:p>
          <a:p>
            <a:pPr marL="0" lvl="1" indent="0">
              <a:buNone/>
            </a:pPr>
            <a:endParaRPr lang="cs-CZ" altLang="de-DE" sz="1800" b="1" kern="0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  <a:sym typeface="Symbol" pitchFamily="18" charset="2"/>
            </a:endParaRPr>
          </a:p>
          <a:p>
            <a:r>
              <a:rPr lang="cs-CZ" altLang="de-DE" sz="1600" kern="0" dirty="0">
                <a:ea typeface="ＭＳ Ｐゴシック" pitchFamily="34" charset="-128"/>
                <a:sym typeface="Symbol" pitchFamily="18" charset="2"/>
              </a:rPr>
              <a:t>P1 – 20 mil. EUR ERDF</a:t>
            </a:r>
          </a:p>
          <a:p>
            <a:r>
              <a:rPr lang="cs-CZ" sz="1600" kern="0" dirty="0">
                <a:ea typeface="ＭＳ Ｐゴシック" pitchFamily="34" charset="-128"/>
                <a:sym typeface="Symbol" pitchFamily="18" charset="2"/>
              </a:rPr>
              <a:t>P2 – 10</a:t>
            </a:r>
            <a:r>
              <a:rPr lang="cs-CZ" altLang="de-DE" sz="1600" kern="0" dirty="0">
                <a:ea typeface="ＭＳ Ｐゴシック" pitchFamily="34" charset="-128"/>
                <a:sym typeface="Symbol" pitchFamily="18" charset="2"/>
              </a:rPr>
              <a:t> mil. EUR ERDF</a:t>
            </a:r>
            <a:endParaRPr lang="cs-CZ" sz="1600" kern="0" dirty="0">
              <a:ea typeface="ＭＳ Ｐゴシック" pitchFamily="34" charset="-128"/>
              <a:sym typeface="Symbol" pitchFamily="18" charset="2"/>
            </a:endParaRPr>
          </a:p>
          <a:p>
            <a:r>
              <a:rPr lang="cs-CZ" sz="1600" kern="0" dirty="0">
                <a:ea typeface="ＭＳ Ｐゴシック" pitchFamily="34" charset="-128"/>
                <a:sym typeface="Symbol" pitchFamily="18" charset="2"/>
              </a:rPr>
              <a:t>P3 - 20 mil EUR ERDF</a:t>
            </a:r>
          </a:p>
          <a:p>
            <a:r>
              <a:rPr lang="cs-CZ" sz="1600" kern="0" dirty="0">
                <a:ea typeface="ＭＳ Ｐゴシック" pitchFamily="34" charset="-128"/>
                <a:sym typeface="Symbol" pitchFamily="18" charset="2"/>
              </a:rPr>
              <a:t>P4 – 10 mil. EUR ERDF –malý zájem -&gt; </a:t>
            </a:r>
            <a:r>
              <a:rPr lang="cs-CZ" sz="1600" kern="0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největší šance na úspěch</a:t>
            </a:r>
            <a:endParaRPr lang="cs-CZ" sz="1600" kern="0" dirty="0">
              <a:ea typeface="ＭＳ Ｐゴシック" pitchFamily="34" charset="-128"/>
              <a:sym typeface="Symbol" pitchFamily="18" charset="2"/>
            </a:endParaRPr>
          </a:p>
          <a:p>
            <a:pPr marL="457200" indent="-457200"/>
            <a:endParaRPr lang="cs-CZ" sz="1600" kern="0" dirty="0" smtClean="0">
              <a:ea typeface="ＭＳ Ｐゴシック" pitchFamily="34" charset="-128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820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011" y="149225"/>
            <a:ext cx="6523176" cy="686006"/>
          </a:xfrm>
        </p:spPr>
        <p:txBody>
          <a:bodyPr>
            <a:normAutofit/>
          </a:bodyPr>
          <a:lstStyle/>
          <a:p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3. VÝZVA - zeštíhlení</a:t>
            </a:r>
            <a:endParaRPr lang="de-AT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7001"/>
              </p:ext>
            </p:extLst>
          </p:nvPr>
        </p:nvGraphicFramePr>
        <p:xfrm>
          <a:off x="127591" y="799568"/>
          <a:ext cx="8888817" cy="3607267"/>
        </p:xfrm>
        <a:graphic>
          <a:graphicData uri="http://schemas.openxmlformats.org/drawingml/2006/table">
            <a:tbl>
              <a:tblPr firstRow="1" bandRow="1"/>
              <a:tblGrid>
                <a:gridCol w="51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582">
                <a:tc>
                  <a:txBody>
                    <a:bodyPr/>
                    <a:lstStyle/>
                    <a:p>
                      <a:r>
                        <a:rPr lang="cs-CZ" sz="1600" b="0" dirty="0" smtClean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SO</a:t>
                      </a:r>
                      <a:endParaRPr lang="cs-CZ" sz="1600" b="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22" marR="67222" marT="0" marB="0">
                    <a:lnL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AB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0" dirty="0" smtClean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Tematické zeštíhlení </a:t>
                      </a:r>
                      <a:endParaRPr lang="cs-CZ" sz="1600" b="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ABB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AB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7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600" b="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1.1</a:t>
                      </a:r>
                      <a:endParaRPr lang="cs-CZ" sz="1600" b="0" dirty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7222" marR="67222" marT="0" marB="0">
                    <a:lnL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 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by se měl zaměřit na posílení implementace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S3 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(Smart </a:t>
                      </a:r>
                      <a:r>
                        <a:rPr lang="cs-CZ" sz="1600" b="0" i="0" u="sng" strike="noStrike" kern="120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Specialization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u="sng" strike="noStrike" kern="120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Strategies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na NN úrovni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2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600" b="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1.2</a:t>
                      </a:r>
                      <a:endParaRPr lang="cs-CZ" sz="1600" b="0" dirty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7222" marR="67222" marT="0" marB="0">
                    <a:lnL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 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by se měl soustředit 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 </a:t>
                      </a:r>
                      <a:r>
                        <a:rPr lang="en-US" sz="1600" b="0" i="0" u="sng" strike="noStrike" kern="120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soci</a:t>
                      </a:r>
                      <a:r>
                        <a:rPr lang="cs-CZ" sz="1600" b="0" i="0" u="sng" strike="noStrike" kern="120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ální</a:t>
                      </a: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ovace, zejména na </a:t>
                      </a: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cs-CZ" sz="1600" b="0" i="0" u="sng" strike="noStrike" kern="120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ktivity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spojené s účastí těch/pro ty, koho se týkají - znevýhodněných</a:t>
                      </a: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a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zranitelných</a:t>
                      </a: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skupin</a:t>
                      </a: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– tak, aby vedly </a:t>
                      </a:r>
                    </a:p>
                    <a:p>
                      <a:pPr marL="0" marR="0" indent="0" algn="l" defTabSz="913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 posílení jejich pozice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 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silnější sociální soudržnosti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cs-CZ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např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cs-CZ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nezam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migrant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). </a:t>
                      </a:r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6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600" b="0" u="none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2.1</a:t>
                      </a:r>
                      <a:endParaRPr lang="cs-CZ" sz="1600" b="0" u="none" dirty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7222" marR="67222" marT="0" marB="0">
                    <a:lnL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 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by měl </a:t>
                      </a:r>
                      <a:r>
                        <a:rPr lang="cs-CZ" sz="1600" b="0" kern="1200" dirty="0" smtClean="0">
                          <a:solidFill>
                            <a:srgbClr val="4D4D4E"/>
                          </a:solidFill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zahrnovat</a:t>
                      </a:r>
                      <a:r>
                        <a:rPr lang="cs-CZ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aktivity zabývající se 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energetickou účinností veřejné infrastruktury – avšak mimo budov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600" b="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2.3</a:t>
                      </a:r>
                      <a:endParaRPr lang="cs-CZ" sz="1600" b="0" dirty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7222" marR="67222" marT="0" marB="0">
                    <a:lnL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 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uzavřen</a:t>
                      </a: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 </a:t>
                      </a:r>
                      <a:endParaRPr lang="cs-CZ" sz="1600" b="0" i="0" u="sng" strike="noStrike" kern="120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16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600" b="0" dirty="0" smtClean="0">
                          <a:solidFill>
                            <a:srgbClr val="4D4D4E"/>
                          </a:solidFill>
                          <a:effectLst/>
                          <a:latin typeface="Trebuchet MS" panose="020B0603020202020204" pitchFamily="34" charset="0"/>
                          <a:ea typeface="Times New Roman"/>
                          <a:cs typeface="Times New Roman"/>
                        </a:rPr>
                        <a:t>3.2</a:t>
                      </a:r>
                      <a:endParaRPr lang="cs-CZ" sz="1600" b="0" dirty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7222" marR="67222" marT="0" marB="0">
                    <a:lnL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 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by měl řešit pouze odvětví</a:t>
                      </a: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kulturního a kreativního průmyslu</a:t>
                      </a:r>
                      <a:r>
                        <a:rPr lang="en-US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cs-CZ" sz="1600" b="0" dirty="0">
                        <a:solidFill>
                          <a:srgbClr val="4D4D4E"/>
                        </a:solidFill>
                        <a:effectLst/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7222" marR="67222" marT="0" marB="0">
                    <a:lnL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3878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sng" strike="noStrike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Všechny ostatní SO zůstanou otevřené, více web programu banner „APPLY“</a:t>
                      </a:r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3878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7222" marR="6722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ráze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4441384"/>
            <a:ext cx="8746326" cy="1680190"/>
          </a:xfrm>
          <a:prstGeom prst="rect">
            <a:avLst/>
          </a:prstGeom>
        </p:spPr>
      </p:pic>
      <p:sp>
        <p:nvSpPr>
          <p:cNvPr id="6" name="Šipka doprava 5"/>
          <p:cNvSpPr/>
          <p:nvPr/>
        </p:nvSpPr>
        <p:spPr>
          <a:xfrm rot="8083187">
            <a:off x="7225365" y="45037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19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22377"/>
            <a:ext cx="6787305" cy="686006"/>
          </a:xfrm>
        </p:spPr>
        <p:txBody>
          <a:bodyPr>
            <a:normAutofit/>
          </a:bodyPr>
          <a:lstStyle/>
          <a:p>
            <a:pPr marL="216000" indent="0" defTabSz="913878" eaLnBrk="1" fontAlgn="auto" hangingPunct="1">
              <a:spcAft>
                <a:spcPts val="0"/>
              </a:spcAft>
              <a:defRPr/>
            </a:pPr>
            <a:r>
              <a:rPr lang="cs-CZ" sz="2400" dirty="0" smtClean="0">
                <a:solidFill>
                  <a:schemeClr val="bg2">
                    <a:lumMod val="75000"/>
                  </a:schemeClr>
                </a:solidFill>
              </a:rPr>
              <a:t>Právní rámec pro výkon kontroly</a:t>
            </a:r>
            <a:endParaRPr lang="de-AT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Obrázek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sp>
        <p:nvSpPr>
          <p:cNvPr id="21" name="Zástupný symbol pro obsah 1"/>
          <p:cNvSpPr txBox="1">
            <a:spLocks/>
          </p:cNvSpPr>
          <p:nvPr/>
        </p:nvSpPr>
        <p:spPr>
          <a:xfrm>
            <a:off x="230716" y="1324477"/>
            <a:ext cx="8798984" cy="4266158"/>
          </a:xfrm>
          <a:prstGeom prst="rect">
            <a:avLst/>
          </a:prstGeom>
        </p:spPr>
        <p:txBody>
          <a:bodyPr>
            <a:noAutofit/>
          </a:bodyPr>
          <a:lstStyle>
            <a:lvl1pPr marL="342705" indent="-342705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"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527" indent="-285588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"/>
              <a:defRPr sz="20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2349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599288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6227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316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10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4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98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Podle 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Nařízení EU č. 1299/2013 čl. 23:	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Zodpovídají za kontrolu výdajů členské státy na jejichž území má sídlo 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příjemce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cs-CZ" altLang="cs-CZ" sz="1600" u="sng" dirty="0" smtClean="0">
                <a:solidFill>
                  <a:schemeClr val="accent1">
                    <a:lumMod val="50000"/>
                  </a:schemeClr>
                </a:solidFill>
              </a:rPr>
              <a:t>Kontrolní </a:t>
            </a:r>
            <a:r>
              <a:rPr lang="cs-CZ" altLang="cs-CZ" sz="1600" u="sng" dirty="0">
                <a:solidFill>
                  <a:schemeClr val="accent1">
                    <a:lumMod val="50000"/>
                  </a:schemeClr>
                </a:solidFill>
              </a:rPr>
              <a:t>systém v ČR je centralizovaný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, tzn. kontrolu vykonává jedna pověřená organizace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= Centrum 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pro regionální rozvoj České republiky (dále jen „Centrum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“), </a:t>
            </a:r>
            <a:r>
              <a:rPr lang="cs-CZ" altLang="cs-CZ" sz="1600" dirty="0" err="1" smtClean="0">
                <a:solidFill>
                  <a:schemeClr val="accent1">
                    <a:lumMod val="50000"/>
                  </a:schemeClr>
                </a:solidFill>
              </a:rPr>
              <a:t>kt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. svou činnost zajišťuje prostřednictvím svých poboček</a:t>
            </a:r>
          </a:p>
          <a:p>
            <a:pPr marL="0" indent="0">
              <a:spcBef>
                <a:spcPts val="0"/>
              </a:spcBef>
              <a:buNone/>
            </a:pP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</a:pP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Na základě rozhodnutí ministryně pro místní rozvoj č. 142/2015 je kontrolou výdajů u programů Evropská územní spolupráce (tedy i </a:t>
            </a:r>
            <a:r>
              <a:rPr lang="cs-CZ" altLang="cs-CZ" sz="1600" dirty="0" err="1">
                <a:solidFill>
                  <a:schemeClr val="accent1">
                    <a:lumMod val="50000"/>
                  </a:schemeClr>
                </a:solidFill>
              </a:rPr>
              <a:t>Interreg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 CENTRAL EUROPE) pověřeno 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Centrum</a:t>
            </a:r>
          </a:p>
          <a:p>
            <a:pPr marL="0">
              <a:spcBef>
                <a:spcPts val="0"/>
              </a:spcBef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Jenom 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Centrum může v ČR vykonávat kontrolu výdajů u programů 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EÚS</a:t>
            </a: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</a:pPr>
            <a:r>
              <a:rPr lang="cs-CZ" altLang="cs-CZ" sz="1600" u="sng" dirty="0">
                <a:solidFill>
                  <a:schemeClr val="accent1">
                    <a:lumMod val="50000"/>
                  </a:schemeClr>
                </a:solidFill>
              </a:rPr>
              <a:t>Výkon kontroly </a:t>
            </a:r>
            <a:r>
              <a:rPr lang="cs-CZ" altLang="cs-CZ" sz="1600" u="sng" dirty="0" smtClean="0">
                <a:solidFill>
                  <a:schemeClr val="accent1">
                    <a:lumMod val="50000"/>
                  </a:schemeClr>
                </a:solidFill>
              </a:rPr>
              <a:t>je </a:t>
            </a:r>
            <a:r>
              <a:rPr lang="cs-CZ" altLang="cs-CZ" sz="1600" u="sng" dirty="0">
                <a:solidFill>
                  <a:schemeClr val="accent1">
                    <a:lumMod val="50000"/>
                  </a:schemeClr>
                </a:solidFill>
              </a:rPr>
              <a:t>pro české příjemce bezplatný!!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</a:pP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cs-CZ" sz="1600" i="1" dirty="0"/>
              <a:t>Úkolem kontrolora je:</a:t>
            </a:r>
          </a:p>
          <a:p>
            <a:pPr marL="0" indent="0">
              <a:buNone/>
            </a:pPr>
            <a:r>
              <a:rPr lang="cs-CZ" sz="1600" i="1" dirty="0"/>
              <a:t>„Ověřit, že spolufinancované produkty a služby byly dodány a že výdaje, jež příjemci vykázali, byly skutečně zaplaceny a že je dodržen soulad s platnými právními předpisy, programem a jsou splněny podmínky podpory operace.“ </a:t>
            </a:r>
          </a:p>
          <a:p>
            <a:pPr marL="0" indent="0">
              <a:spcBef>
                <a:spcPts val="0"/>
              </a:spcBef>
              <a:buNone/>
            </a:pP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6000" indent="0" defTabSz="913878" eaLnBrk="1" fontAlgn="auto" hangingPunct="1">
              <a:spcAft>
                <a:spcPts val="0"/>
              </a:spcAft>
              <a:defRPr/>
            </a:pPr>
            <a:r>
              <a:rPr lang="cs-CZ" dirty="0" smtClean="0">
                <a:solidFill>
                  <a:schemeClr val="bg2">
                    <a:lumMod val="75000"/>
                  </a:schemeClr>
                </a:solidFill>
              </a:rPr>
              <a:t>Legislativa a dokumenty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Obrázek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3" y="6455837"/>
            <a:ext cx="1597457" cy="344068"/>
          </a:xfrm>
          <a:prstGeom prst="rect">
            <a:avLst/>
          </a:prstGeom>
        </p:spPr>
      </p:pic>
      <p:sp>
        <p:nvSpPr>
          <p:cNvPr id="5" name="Zástupný symbol pro obsah 1"/>
          <p:cNvSpPr txBox="1">
            <a:spLocks/>
          </p:cNvSpPr>
          <p:nvPr/>
        </p:nvSpPr>
        <p:spPr>
          <a:xfrm>
            <a:off x="344904" y="3042598"/>
            <a:ext cx="8470231" cy="1348928"/>
          </a:xfrm>
          <a:prstGeom prst="rect">
            <a:avLst/>
          </a:prstGeom>
        </p:spPr>
        <p:txBody>
          <a:bodyPr>
            <a:noAutofit/>
          </a:bodyPr>
          <a:lstStyle>
            <a:lvl1pPr marL="342705" indent="-342705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"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527" indent="-285588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"/>
              <a:defRPr sz="20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2349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599288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6227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316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10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4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98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cs-CZ" altLang="cs-CZ" sz="1600" i="1" dirty="0" smtClean="0">
                <a:solidFill>
                  <a:schemeClr val="accent1">
                    <a:lumMod val="50000"/>
                  </a:schemeClr>
                </a:solidFill>
              </a:rPr>
              <a:t>Pro způsobilost výdajů platí tato hierarchie: Pravidla EU jsou nadřazena programovým pravidlům, </a:t>
            </a:r>
            <a:r>
              <a:rPr lang="cs-CZ" altLang="cs-CZ" sz="1600" i="1" dirty="0" err="1" smtClean="0">
                <a:solidFill>
                  <a:schemeClr val="accent1">
                    <a:lumMod val="50000"/>
                  </a:schemeClr>
                </a:solidFill>
              </a:rPr>
              <a:t>kt</a:t>
            </a:r>
            <a:r>
              <a:rPr lang="cs-CZ" altLang="cs-CZ" sz="1600" i="1" dirty="0" smtClean="0">
                <a:solidFill>
                  <a:schemeClr val="accent1">
                    <a:lumMod val="50000"/>
                  </a:schemeClr>
                </a:solidFill>
              </a:rPr>
              <a:t>. jsou nadřazena pravidlům národním.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Pak např. programové dokumenty upravují oblasti, které nejsou přesné specifikované na úrovni EU a národní pravidla upravují jen ty postupy, které nejsou přesné stanoveny v programových dokumentech.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</a:br>
            <a:endParaRPr lang="cs-CZ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58" y="759608"/>
            <a:ext cx="3499711" cy="2282990"/>
          </a:xfrm>
          <a:prstGeom prst="rect">
            <a:avLst/>
          </a:prstGeom>
        </p:spPr>
      </p:pic>
      <p:sp>
        <p:nvSpPr>
          <p:cNvPr id="13" name="Zástupný symbol pro obsah 1"/>
          <p:cNvSpPr txBox="1">
            <a:spLocks/>
          </p:cNvSpPr>
          <p:nvPr/>
        </p:nvSpPr>
        <p:spPr>
          <a:xfrm>
            <a:off x="344904" y="4541918"/>
            <a:ext cx="5680479" cy="1696453"/>
          </a:xfrm>
          <a:prstGeom prst="rect">
            <a:avLst/>
          </a:prstGeom>
        </p:spPr>
        <p:txBody>
          <a:bodyPr>
            <a:noAutofit/>
          </a:bodyPr>
          <a:lstStyle>
            <a:lvl1pPr marL="342705" indent="-342705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"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527" indent="-285588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"/>
              <a:defRPr sz="20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2349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599288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6227" indent="-228470" algn="l" defTabSz="913878" rtl="0" eaLnBrk="1" latinLnBrk="0" hangingPunct="1">
              <a:spcBef>
                <a:spcPct val="20000"/>
              </a:spcBef>
              <a:buClr>
                <a:schemeClr val="accent1"/>
              </a:buClr>
              <a:buFont typeface="Trebuchet MS" pitchFamily="34" charset="0"/>
              <a:buChar char="&gt;"/>
              <a:defRPr sz="1800" kern="120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316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10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47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986" indent="-228470" algn="l" defTabSz="9138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cs-CZ" altLang="cs-CZ" sz="1600" u="sng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cs-CZ" altLang="cs-CZ" sz="1600" u="sng" dirty="0">
                <a:solidFill>
                  <a:schemeClr val="accent1">
                    <a:lumMod val="50000"/>
                  </a:schemeClr>
                </a:solidFill>
              </a:rPr>
              <a:t>.) Nařízení EU zvláště: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č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. 1303/2013 – 	tzv. obecné nařízení</a:t>
            </a:r>
            <a:b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č. 1299/2013 – 	nařízení o Evropské územní spolupráci</a:t>
            </a:r>
            <a:b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č. 1301/2013 – 	nařízení o ERDF</a:t>
            </a:r>
            <a:b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č. 481/2014   – 	nařízení </a:t>
            </a: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EK v 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přenesené pravomoci </a:t>
            </a:r>
            <a:endParaRPr lang="cs-CZ" altLang="cs-CZ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altLang="cs-CZ" sz="16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cs-CZ" altLang="cs-CZ" sz="1600" dirty="0" err="1">
                <a:solidFill>
                  <a:schemeClr val="accent1">
                    <a:lumMod val="50000"/>
                  </a:schemeClr>
                </a:solidFill>
              </a:rPr>
              <a:t>Delegated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s-CZ" altLang="cs-CZ" sz="1600" dirty="0" err="1">
                <a:solidFill>
                  <a:schemeClr val="accent1">
                    <a:lumMod val="50000"/>
                  </a:schemeClr>
                </a:solidFill>
              </a:rPr>
              <a:t>Regulation</a:t>
            </a:r>
            <a: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  <a:t>) o způsobilosti výdajů</a:t>
            </a:r>
            <a:br>
              <a:rPr lang="cs-CZ" altLang="cs-CZ" sz="1600" dirty="0">
                <a:solidFill>
                  <a:schemeClr val="accent1">
                    <a:lumMod val="50000"/>
                  </a:schemeClr>
                </a:solidFill>
              </a:rPr>
            </a:br>
            <a:endParaRPr lang="cs-CZ" altLang="cs-CZ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3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CentralEurope_iService">
  <a:themeElements>
    <a:clrScheme name="Central Europe">
      <a:dk1>
        <a:srgbClr val="4D4D4E"/>
      </a:dk1>
      <a:lt1>
        <a:sysClr val="window" lastClr="FFFFFF"/>
      </a:lt1>
      <a:dk2>
        <a:srgbClr val="7B7B7B"/>
      </a:dk2>
      <a:lt2>
        <a:srgbClr val="A6A6A6"/>
      </a:lt2>
      <a:accent1>
        <a:srgbClr val="7E93A5"/>
      </a:accent1>
      <a:accent2>
        <a:srgbClr val="7D8B8A"/>
      </a:accent2>
      <a:accent3>
        <a:srgbClr val="8A8A8A"/>
      </a:accent3>
      <a:accent4>
        <a:srgbClr val="90ABAB"/>
      </a:accent4>
      <a:accent5>
        <a:srgbClr val="C8D3D8"/>
      </a:accent5>
      <a:accent6>
        <a:srgbClr val="4D4933"/>
      </a:accent6>
      <a:hlink>
        <a:srgbClr val="7E93A5"/>
      </a:hlink>
      <a:folHlink>
        <a:srgbClr val="7E93A5"/>
      </a:folHlink>
    </a:clrScheme>
    <a:fontScheme name="Central Europ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6794" tIns="38397" rIns="76794" bIns="38397" rtlCol="0">
        <a:spAutoFit/>
      </a:bodyPr>
      <a:lstStyle>
        <a:defPPr>
          <a:defRPr sz="2200" b="1" dirty="0" smtClean="0">
            <a:solidFill>
              <a:schemeClr val="accent1"/>
            </a:solidFill>
            <a:latin typeface="Trebuchet MS" pitchFamily="34" charset="0"/>
            <a:cs typeface="Raleway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entral Europe">
    <a:dk1>
      <a:srgbClr val="0C0C0C"/>
    </a:dk1>
    <a:lt1>
      <a:sysClr val="window" lastClr="FFFFFF"/>
    </a:lt1>
    <a:dk2>
      <a:srgbClr val="4D4D4E"/>
    </a:dk2>
    <a:lt2>
      <a:srgbClr val="7E93A5"/>
    </a:lt2>
    <a:accent1>
      <a:srgbClr val="7D8B8A"/>
    </a:accent1>
    <a:accent2>
      <a:srgbClr val="90ABB1"/>
    </a:accent2>
    <a:accent3>
      <a:srgbClr val="C8D3D8"/>
    </a:accent3>
    <a:accent4>
      <a:srgbClr val="7B7B7D"/>
    </a:accent4>
    <a:accent5>
      <a:srgbClr val="A6A7A9"/>
    </a:accent5>
    <a:accent6>
      <a:srgbClr val="4D4933"/>
    </a:accent6>
    <a:hlink>
      <a:srgbClr val="7B7B7D"/>
    </a:hlink>
    <a:folHlink>
      <a:srgbClr val="BFBFBF"/>
    </a:folHlink>
  </a:clrScheme>
  <a:fontScheme name="CE-Interreg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Ion">
    <a:fillStyleLst>
      <a:solidFill>
        <a:schemeClr val="phClr"/>
      </a:solidFill>
      <a:gradFill rotWithShape="1">
        <a:gsLst>
          <a:gs pos="0">
            <a:schemeClr val="phClr">
              <a:tint val="64000"/>
              <a:lumMod val="118000"/>
            </a:schemeClr>
          </a:gs>
          <a:gs pos="100000">
            <a:schemeClr val="phClr">
              <a:tint val="92000"/>
              <a:alpha val="100000"/>
              <a:lumMod val="110000"/>
            </a:schemeClr>
          </a:gs>
        </a:gsLst>
        <a:lin ang="5400000" scaled="0"/>
      </a:gradFill>
      <a:gradFill rotWithShape="1">
        <a:gsLst>
          <a:gs pos="0">
            <a:schemeClr val="phClr">
              <a:tint val="98000"/>
              <a:lumMod val="114000"/>
            </a:schemeClr>
          </a:gs>
          <a:gs pos="100000">
            <a:schemeClr val="phClr">
              <a:shade val="90000"/>
              <a:lumMod val="84000"/>
            </a:schemeClr>
          </a:gs>
        </a:gsLst>
        <a:lin ang="5400000" scaled="0"/>
      </a:gradFill>
    </a:fillStyleLst>
    <a:lnStyleLst>
      <a:ln w="9525" cap="rnd" cmpd="sng" algn="ctr">
        <a:solidFill>
          <a:schemeClr val="phClr"/>
        </a:solidFill>
        <a:prstDash val="solid"/>
      </a:ln>
      <a:ln w="19050" cap="rnd" cmpd="sng" algn="ctr">
        <a:solidFill>
          <a:schemeClr val="phClr"/>
        </a:solidFill>
        <a:prstDash val="solid"/>
      </a:ln>
      <a:ln w="28575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7000"/>
              <a:hueMod val="88000"/>
              <a:satMod val="130000"/>
              <a:lumMod val="124000"/>
            </a:schemeClr>
          </a:gs>
          <a:gs pos="100000">
            <a:schemeClr val="phClr">
              <a:tint val="96000"/>
              <a:shade val="88000"/>
              <a:hueMod val="108000"/>
              <a:satMod val="164000"/>
              <a:lumMod val="76000"/>
            </a:schemeClr>
          </a:gs>
        </a:gsLst>
        <a:path path="circle">
          <a:fillToRect l="45000" t="65000" r="125000" b="10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69000"/>
              <a:hueMod val="108000"/>
              <a:satMod val="164000"/>
              <a:lumMod val="74000"/>
            </a:schemeClr>
            <a:schemeClr val="phClr">
              <a:tint val="96000"/>
              <a:hueMod val="88000"/>
              <a:satMod val="140000"/>
              <a:lumMod val="132000"/>
            </a:schemeClr>
          </a:duotone>
        </a:blip>
        <a:stretch/>
      </a:blipFill>
    </a:bgFillStyleLst>
  </a:fmtScheme>
</a:themeOverride>
</file>

<file path=ppt/theme/themeOverride3.xml><?xml version="1.0" encoding="utf-8"?>
<a:themeOverride xmlns:a="http://schemas.openxmlformats.org/drawingml/2006/main">
  <a:clrScheme name="Central Europe">
    <a:dk1>
      <a:srgbClr val="4D4D4E"/>
    </a:dk1>
    <a:lt1>
      <a:sysClr val="window" lastClr="FFFFFF"/>
    </a:lt1>
    <a:dk2>
      <a:srgbClr val="7B7B7B"/>
    </a:dk2>
    <a:lt2>
      <a:srgbClr val="A6A6A6"/>
    </a:lt2>
    <a:accent1>
      <a:srgbClr val="7E93A5"/>
    </a:accent1>
    <a:accent2>
      <a:srgbClr val="7D8B8A"/>
    </a:accent2>
    <a:accent3>
      <a:srgbClr val="8A8A8A"/>
    </a:accent3>
    <a:accent4>
      <a:srgbClr val="90ABAB"/>
    </a:accent4>
    <a:accent5>
      <a:srgbClr val="C8D3D8"/>
    </a:accent5>
    <a:accent6>
      <a:srgbClr val="4D4933"/>
    </a:accent6>
    <a:hlink>
      <a:srgbClr val="7E93A5"/>
    </a:hlink>
    <a:folHlink>
      <a:srgbClr val="7E93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1467</Words>
  <Application>Microsoft Office PowerPoint</Application>
  <PresentationFormat>Předvádění na obrazovce (4:3)</PresentationFormat>
  <Paragraphs>292</Paragraphs>
  <Slides>20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12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33" baseType="lpstr">
      <vt:lpstr>ＭＳ Ｐゴシック</vt:lpstr>
      <vt:lpstr>Arial</vt:lpstr>
      <vt:lpstr>Gill Sans</vt:lpstr>
      <vt:lpstr>Lato Light</vt:lpstr>
      <vt:lpstr>Raleway</vt:lpstr>
      <vt:lpstr>Raleway Light</vt:lpstr>
      <vt:lpstr>Symbol</vt:lpstr>
      <vt:lpstr>Tahoma</vt:lpstr>
      <vt:lpstr>Times New Roman</vt:lpstr>
      <vt:lpstr>Trebuchet MS</vt:lpstr>
      <vt:lpstr>Wingdings</vt:lpstr>
      <vt:lpstr>Wingdings 2</vt:lpstr>
      <vt:lpstr>CentralEurope_iService</vt:lpstr>
      <vt:lpstr>Prezentace aplikace PowerPoint</vt:lpstr>
      <vt:lpstr>PREZENTACE v kostce</vt:lpstr>
      <vt:lpstr>ČASOVý plán </vt:lpstr>
      <vt:lpstr>AlokacE</vt:lpstr>
      <vt:lpstr>Stav implementace programu</vt:lpstr>
      <vt:lpstr>3. Výzva - Web programu</vt:lpstr>
      <vt:lpstr>3. VÝZVA - zeštíhlení</vt:lpstr>
      <vt:lpstr>Právní rámec pro výkon kontroly</vt:lpstr>
      <vt:lpstr>Legislativa a dokumenty </vt:lpstr>
      <vt:lpstr>Legislativa a dokumenty </vt:lpstr>
      <vt:lpstr>Legislativa a dokumenty</vt:lpstr>
      <vt:lpstr>Legislativa a dokumenty </vt:lpstr>
      <vt:lpstr>Legislativa a dokumenty  </vt:lpstr>
      <vt:lpstr>Provádění Kontroly</vt:lpstr>
      <vt:lpstr>Provádění Kontroly </vt:lpstr>
      <vt:lpstr>Provádění kontroly </vt:lpstr>
      <vt:lpstr>Provádění Kontroly </vt:lpstr>
      <vt:lpstr>základní pravidla, reportování</vt:lpstr>
      <vt:lpstr>Reportování </vt:lpstr>
      <vt:lpstr>Kontakty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Phunk</dc:creator>
  <cp:lastModifiedBy>Stella Horváthová</cp:lastModifiedBy>
  <cp:revision>2376</cp:revision>
  <cp:lastPrinted>2017-09-12T06:47:04Z</cp:lastPrinted>
  <dcterms:created xsi:type="dcterms:W3CDTF">2014-11-12T21:47:38Z</dcterms:created>
  <dcterms:modified xsi:type="dcterms:W3CDTF">2017-10-06T13:16:48Z</dcterms:modified>
</cp:coreProperties>
</file>