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76" r:id="rId2"/>
    <p:sldId id="27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91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ichalkubelka:Documents:Dokumenty:PUBLIKACE:Scientometrie%20-%20&#250;stav:KIF%20a%20%25%20n&#225;klad&#367;+201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2082081780241"/>
          <c:y val="9.85310079189997E-2"/>
          <c:w val="0.74050419526304201"/>
          <c:h val="0.82392979871399497"/>
        </c:manualLayout>
      </c:layout>
      <c:lineChart>
        <c:grouping val="standard"/>
        <c:varyColors val="0"/>
        <c:ser>
          <c:idx val="0"/>
          <c:order val="0"/>
          <c:tx>
            <c:strRef>
              <c:f>'Grafy celk.'!$A$3</c:f>
              <c:strCache>
                <c:ptCount val="1"/>
                <c:pt idx="0">
                  <c:v>Celkem</c:v>
                </c:pt>
              </c:strCache>
            </c:strRef>
          </c:tx>
          <c:marker>
            <c:symbol val="none"/>
          </c:marker>
          <c:cat>
            <c:strRef>
              <c:f>'Grafy celk.'!$B$1:$H$2</c:f>
              <c:strCache>
                <c:ptCount val="6"/>
                <c:pt idx="0">
                  <c:v>IF 2009</c:v>
                </c:pt>
                <c:pt idx="1">
                  <c:v>IF 2010</c:v>
                </c:pt>
                <c:pt idx="2">
                  <c:v>IF 2011</c:v>
                </c:pt>
                <c:pt idx="3">
                  <c:v>IF 2012</c:v>
                </c:pt>
                <c:pt idx="4">
                  <c:v>IF 2013</c:v>
                </c:pt>
                <c:pt idx="5">
                  <c:v>IF 2014</c:v>
                </c:pt>
              </c:strCache>
            </c:strRef>
          </c:cat>
          <c:val>
            <c:numRef>
              <c:f>'Grafy celk.'!$B$3:$H$3</c:f>
              <c:numCache>
                <c:formatCode>0.000</c:formatCode>
                <c:ptCount val="7"/>
                <c:pt idx="0">
                  <c:v>111.063</c:v>
                </c:pt>
                <c:pt idx="1">
                  <c:v>127.98</c:v>
                </c:pt>
                <c:pt idx="2">
                  <c:v>153.35499999999999</c:v>
                </c:pt>
                <c:pt idx="3">
                  <c:v>152.97300000000001</c:v>
                </c:pt>
                <c:pt idx="4">
                  <c:v>149.274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576192"/>
        <c:axId val="153577728"/>
      </c:lineChart>
      <c:catAx>
        <c:axId val="15357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3577728"/>
        <c:crosses val="autoZero"/>
        <c:auto val="1"/>
        <c:lblAlgn val="ctr"/>
        <c:lblOffset val="100"/>
        <c:noMultiLvlLbl val="0"/>
      </c:catAx>
      <c:valAx>
        <c:axId val="153577728"/>
        <c:scaling>
          <c:orientation val="minMax"/>
          <c:min val="100"/>
        </c:scaling>
        <c:delete val="0"/>
        <c:axPos val="l"/>
        <c:majorGridlines/>
        <c:numFmt formatCode="0.000" sourceLinked="1"/>
        <c:majorTickMark val="out"/>
        <c:minorTickMark val="none"/>
        <c:tickLblPos val="nextTo"/>
        <c:crossAx val="153576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87B-F177-9244-9D20-BCBFA63E32A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87B-F177-9244-9D20-BCBFA63E32A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D28-1DD1-B44A-BBA6-1A297D87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87B-F177-9244-9D20-BCBFA63E32A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D28-1DD1-B44A-BBA6-1A297D87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cs-CZ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87B-F177-9244-9D20-BCBFA63E32A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D28-1DD1-B44A-BBA6-1A297D87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87B-F177-9244-9D20-BCBFA63E32A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D28-1DD1-B44A-BBA6-1A297D87C44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cs-CZ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cs-CZ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87B-F177-9244-9D20-BCBFA63E32A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D28-1DD1-B44A-BBA6-1A297D87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87B-F177-9244-9D20-BCBFA63E32A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D28-1DD1-B44A-BBA6-1A297D87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87B-F177-9244-9D20-BCBFA63E32A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D28-1DD1-B44A-BBA6-1A297D87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077687B-F177-9244-9D20-BCBFA63E32A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D4CFD28-1DD1-B44A-BBA6-1A297D87C4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cs-CZ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cs-CZ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cs-CZ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77687B-F177-9244-9D20-BCBFA63E32A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87B-F177-9244-9D20-BCBFA63E32A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D28-1DD1-B44A-BBA6-1A297D87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87B-F177-9244-9D20-BCBFA63E32A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D28-1DD1-B44A-BBA6-1A297D87C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87B-F177-9244-9D20-BCBFA63E32A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D28-1DD1-B44A-BBA6-1A297D87C4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87B-F177-9244-9D20-BCBFA63E32A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D28-1DD1-B44A-BBA6-1A297D87C4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687B-F177-9244-9D20-BCBFA63E32A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D28-1DD1-B44A-BBA6-1A297D87C4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77687B-F177-9244-9D20-BCBFA63E32A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4CFD28-1DD1-B44A-BBA6-1A297D87C4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55024" y="1600203"/>
          <a:ext cx="7433952" cy="4525956"/>
        </p:xfrm>
        <a:graphic>
          <a:graphicData uri="http://schemas.openxmlformats.org/drawingml/2006/table">
            <a:tbl>
              <a:tblPr/>
              <a:tblGrid>
                <a:gridCol w="929244"/>
                <a:gridCol w="929244"/>
                <a:gridCol w="929244"/>
                <a:gridCol w="929244"/>
                <a:gridCol w="929244"/>
                <a:gridCol w="929244"/>
                <a:gridCol w="929244"/>
                <a:gridCol w="929244"/>
              </a:tblGrid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 CE"/>
                        </a:rPr>
                        <a:t>Skupina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 CE"/>
                        </a:rPr>
                        <a:t>Vedoucí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 CE"/>
                        </a:rPr>
                        <a:t>IF 2010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 CE"/>
                        </a:rPr>
                        <a:t>IF 2011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 CE"/>
                        </a:rPr>
                        <a:t>IF 2012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 CE"/>
                        </a:rPr>
                        <a:t>IF 2013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 CE"/>
                        </a:rPr>
                        <a:t>Suma IF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 CE"/>
                        </a:rPr>
                        <a:t>Počty lidí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LPMT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Anger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4.999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4.411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5.243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10.416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25.069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 (2)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LVB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Kaňka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10.074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7.489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12.776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4.174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34.513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3 (5)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LBMBZB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Kubelka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16.289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20.676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18.968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26.571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82.504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7 (12)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LBRP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Juhas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23.216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23.042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35.901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23.950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106.109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8 (15)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LEŽ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Míšek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17.347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10.102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14.006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15.303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56.758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6 (19)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LID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Šolc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2.812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2.812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1(3)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LBN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Janda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8.775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3.109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11.295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2.657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25.836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6 (10)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LME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Kotlik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9.919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16.350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26.269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3 (4)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LGR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Ráb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34.288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56.949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19.052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32.793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143.082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10 (14)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LEGS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Macholáň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2.166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21.336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18.304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6.999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48.805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4 (5)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A6A6A6"/>
                          </a:solidFill>
                          <a:effectLst/>
                          <a:latin typeface="Arial CE"/>
                        </a:rPr>
                        <a:t>LGŽ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A6A6A6"/>
                          </a:solidFill>
                          <a:effectLst/>
                          <a:latin typeface="Arial CE"/>
                        </a:rPr>
                        <a:t>Stratil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A6A6A6"/>
                          </a:solidFill>
                          <a:effectLst/>
                          <a:latin typeface="Arial CE"/>
                        </a:rPr>
                        <a:t>10.732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Arial CE"/>
                        </a:rPr>
                        <a:t>5.256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A6A6A6"/>
                          </a:solidFill>
                          <a:effectLst/>
                          <a:latin typeface="Arial CE"/>
                        </a:rPr>
                        <a:t>10.408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A6A6A6"/>
                          </a:solidFill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A6A6A6"/>
                          </a:solidFill>
                          <a:effectLst/>
                          <a:latin typeface="Arial CE"/>
                        </a:rPr>
                        <a:t>26.396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A6A6A6"/>
                          </a:solidFill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Arial CE"/>
                        </a:rPr>
                        <a:t>LFV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Arial CE"/>
                        </a:rPr>
                        <a:t>Marounek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Arial CE"/>
                        </a:rPr>
                        <a:t>5.471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Arial CE"/>
                        </a:rPr>
                        <a:t>7.681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A6A6A6"/>
                          </a:solidFill>
                          <a:effectLst/>
                          <a:latin typeface="Arial CE"/>
                        </a:rPr>
                        <a:t>13.152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LE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Kopečný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13.339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18.544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23.493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19.685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75.061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6 (10)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Arial CE"/>
                        </a:rPr>
                        <a:t>LKM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Arial CE"/>
                        </a:rPr>
                        <a:t>Sedmera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Arial CE"/>
                        </a:rPr>
                        <a:t>3.880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A6A6A6"/>
                          </a:solidFill>
                          <a:effectLst/>
                          <a:latin typeface="Arial CE"/>
                        </a:rPr>
                        <a:t>3.880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BFBFBF"/>
                          </a:solidFill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Společné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22.596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25.240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26.392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12.436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86.664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 CE"/>
                        </a:rPr>
                        <a:t>Celkem</a:t>
                      </a:r>
                    </a:p>
                  </a:txBody>
                  <a:tcPr marL="10932" marR="10932" marT="1093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Arial CE"/>
                        </a:rPr>
                        <a:t> 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127.980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153.355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152.973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149.274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effectLst/>
                          <a:latin typeface="Arial CE"/>
                        </a:rPr>
                        <a:t>583.582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effectLst/>
                          <a:latin typeface="Arial CE"/>
                        </a:rPr>
                        <a:t>55 (95)</a:t>
                      </a:r>
                    </a:p>
                  </a:txBody>
                  <a:tcPr marL="10932" marR="10932" marT="109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9564" y="522288"/>
            <a:ext cx="733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Výsledky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skupin</a:t>
            </a:r>
            <a:r>
              <a:rPr lang="en-US" sz="2800" b="1" dirty="0" smtClean="0"/>
              <a:t> 2010 - 2013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921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751576"/>
              </p:ext>
            </p:extLst>
          </p:nvPr>
        </p:nvGraphicFramePr>
        <p:xfrm>
          <a:off x="1008911" y="783432"/>
          <a:ext cx="6599467" cy="5104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44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108</TotalTime>
  <Words>165</Words>
  <Application>Microsoft Office PowerPoint</Application>
  <PresentationFormat>Předvádění na obrazovce (4:3)</PresentationFormat>
  <Paragraphs>146</Paragraphs>
  <Slides>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3" baseType="lpstr">
      <vt:lpstr>Venture</vt:lpstr>
      <vt:lpstr>Prezentace aplikace PowerPoint</vt:lpstr>
      <vt:lpstr>Prezentace aplikace PowerPoint</vt:lpstr>
    </vt:vector>
  </TitlesOfParts>
  <Company>Institute of Animal Physiology and Genetics, ASCR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Kubelka</dc:creator>
  <cp:lastModifiedBy>Knihovna</cp:lastModifiedBy>
  <cp:revision>9</cp:revision>
  <dcterms:created xsi:type="dcterms:W3CDTF">2014-02-27T21:04:56Z</dcterms:created>
  <dcterms:modified xsi:type="dcterms:W3CDTF">2014-03-18T13:38:16Z</dcterms:modified>
</cp:coreProperties>
</file>