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7921625" cy="8640763"/>
  <p:notesSz cx="6858000" cy="9144000"/>
  <p:defaultTextStyle>
    <a:defPPr>
      <a:defRPr lang="en-US"/>
    </a:defPPr>
    <a:lvl1pPr marL="0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63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27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8911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54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8185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7823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7462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709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598" y="-90"/>
      </p:cViewPr>
      <p:guideLst>
        <p:guide orient="horz" pos="2722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2684246"/>
            <a:ext cx="6733383" cy="185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50" y="4896438"/>
            <a:ext cx="5545138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7393" y="646062"/>
            <a:ext cx="1336777" cy="13761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72" y="646062"/>
            <a:ext cx="3878296" cy="137612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5552499"/>
            <a:ext cx="6733383" cy="171615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3662337"/>
            <a:ext cx="6733383" cy="189016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1989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5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78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4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0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5" y="2016184"/>
            <a:ext cx="3498719" cy="5702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2016184"/>
            <a:ext cx="3498719" cy="5702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9" y="1934171"/>
            <a:ext cx="3500093" cy="806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7" indent="0">
              <a:buNone/>
              <a:defRPr sz="1700" b="1"/>
            </a:lvl2pPr>
            <a:lvl3pPr marL="799276" indent="0">
              <a:buNone/>
              <a:defRPr sz="1600" b="1"/>
            </a:lvl3pPr>
            <a:lvl4pPr marL="1198911" indent="0">
              <a:buNone/>
              <a:defRPr sz="1200" b="1"/>
            </a:lvl4pPr>
            <a:lvl5pPr marL="1598547" indent="0">
              <a:buNone/>
              <a:defRPr sz="1200" b="1"/>
            </a:lvl5pPr>
            <a:lvl6pPr marL="1998185" indent="0">
              <a:buNone/>
              <a:defRPr sz="1200" b="1"/>
            </a:lvl6pPr>
            <a:lvl7pPr marL="2397823" indent="0">
              <a:buNone/>
              <a:defRPr sz="1200" b="1"/>
            </a:lvl7pPr>
            <a:lvl8pPr marL="2797462" indent="0">
              <a:buNone/>
              <a:defRPr sz="1200" b="1"/>
            </a:lvl8pPr>
            <a:lvl9pPr marL="319709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9" y="2740243"/>
            <a:ext cx="3500093" cy="4978442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84" y="1934171"/>
            <a:ext cx="3501469" cy="806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7" indent="0">
              <a:buNone/>
              <a:defRPr sz="1700" b="1"/>
            </a:lvl2pPr>
            <a:lvl3pPr marL="799276" indent="0">
              <a:buNone/>
              <a:defRPr sz="1600" b="1"/>
            </a:lvl3pPr>
            <a:lvl4pPr marL="1198911" indent="0">
              <a:buNone/>
              <a:defRPr sz="1200" b="1"/>
            </a:lvl4pPr>
            <a:lvl5pPr marL="1598547" indent="0">
              <a:buNone/>
              <a:defRPr sz="1200" b="1"/>
            </a:lvl5pPr>
            <a:lvl6pPr marL="1998185" indent="0">
              <a:buNone/>
              <a:defRPr sz="1200" b="1"/>
            </a:lvl6pPr>
            <a:lvl7pPr marL="2397823" indent="0">
              <a:buNone/>
              <a:defRPr sz="1200" b="1"/>
            </a:lvl7pPr>
            <a:lvl8pPr marL="2797462" indent="0">
              <a:buNone/>
              <a:defRPr sz="1200" b="1"/>
            </a:lvl8pPr>
            <a:lvl9pPr marL="319709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84" y="2740243"/>
            <a:ext cx="3501469" cy="4978442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97" y="344038"/>
            <a:ext cx="2606161" cy="146412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52" y="344042"/>
            <a:ext cx="4428410" cy="7374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97" y="1808170"/>
            <a:ext cx="2606161" cy="5910522"/>
          </a:xfrm>
        </p:spPr>
        <p:txBody>
          <a:bodyPr/>
          <a:lstStyle>
            <a:lvl1pPr marL="0" indent="0">
              <a:buNone/>
              <a:defRPr sz="1200"/>
            </a:lvl1pPr>
            <a:lvl2pPr marL="399637" indent="0">
              <a:buNone/>
              <a:defRPr sz="900"/>
            </a:lvl2pPr>
            <a:lvl3pPr marL="799276" indent="0">
              <a:buNone/>
              <a:defRPr sz="800"/>
            </a:lvl3pPr>
            <a:lvl4pPr marL="1198911" indent="0">
              <a:buNone/>
              <a:defRPr sz="800"/>
            </a:lvl4pPr>
            <a:lvl5pPr marL="1598547" indent="0">
              <a:buNone/>
              <a:defRPr sz="800"/>
            </a:lvl5pPr>
            <a:lvl6pPr marL="1998185" indent="0">
              <a:buNone/>
              <a:defRPr sz="800"/>
            </a:lvl6pPr>
            <a:lvl7pPr marL="2397823" indent="0">
              <a:buNone/>
              <a:defRPr sz="800"/>
            </a:lvl7pPr>
            <a:lvl8pPr marL="2797462" indent="0">
              <a:buNone/>
              <a:defRPr sz="800"/>
            </a:lvl8pPr>
            <a:lvl9pPr marL="319709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02" y="6048541"/>
            <a:ext cx="4752975" cy="7140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702" y="772069"/>
            <a:ext cx="4752975" cy="5184458"/>
          </a:xfrm>
        </p:spPr>
        <p:txBody>
          <a:bodyPr/>
          <a:lstStyle>
            <a:lvl1pPr marL="0" indent="0">
              <a:buNone/>
              <a:defRPr sz="2800"/>
            </a:lvl1pPr>
            <a:lvl2pPr marL="399637" indent="0">
              <a:buNone/>
              <a:defRPr sz="2400"/>
            </a:lvl2pPr>
            <a:lvl3pPr marL="799276" indent="0">
              <a:buNone/>
              <a:defRPr sz="2100"/>
            </a:lvl3pPr>
            <a:lvl4pPr marL="1198911" indent="0">
              <a:buNone/>
              <a:defRPr sz="1700"/>
            </a:lvl4pPr>
            <a:lvl5pPr marL="1598547" indent="0">
              <a:buNone/>
              <a:defRPr sz="1700"/>
            </a:lvl5pPr>
            <a:lvl6pPr marL="1998185" indent="0">
              <a:buNone/>
              <a:defRPr sz="1700"/>
            </a:lvl6pPr>
            <a:lvl7pPr marL="2397823" indent="0">
              <a:buNone/>
              <a:defRPr sz="1700"/>
            </a:lvl7pPr>
            <a:lvl8pPr marL="2797462" indent="0">
              <a:buNone/>
              <a:defRPr sz="1700"/>
            </a:lvl8pPr>
            <a:lvl9pPr marL="3197096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702" y="6762603"/>
            <a:ext cx="4752975" cy="1014088"/>
          </a:xfrm>
        </p:spPr>
        <p:txBody>
          <a:bodyPr/>
          <a:lstStyle>
            <a:lvl1pPr marL="0" indent="0">
              <a:buNone/>
              <a:defRPr sz="1200"/>
            </a:lvl1pPr>
            <a:lvl2pPr marL="399637" indent="0">
              <a:buNone/>
              <a:defRPr sz="900"/>
            </a:lvl2pPr>
            <a:lvl3pPr marL="799276" indent="0">
              <a:buNone/>
              <a:defRPr sz="800"/>
            </a:lvl3pPr>
            <a:lvl4pPr marL="1198911" indent="0">
              <a:buNone/>
              <a:defRPr sz="800"/>
            </a:lvl4pPr>
            <a:lvl5pPr marL="1598547" indent="0">
              <a:buNone/>
              <a:defRPr sz="800"/>
            </a:lvl5pPr>
            <a:lvl6pPr marL="1998185" indent="0">
              <a:buNone/>
              <a:defRPr sz="800"/>
            </a:lvl6pPr>
            <a:lvl7pPr marL="2397823" indent="0">
              <a:buNone/>
              <a:defRPr sz="800"/>
            </a:lvl7pPr>
            <a:lvl8pPr marL="2797462" indent="0">
              <a:buNone/>
              <a:defRPr sz="800"/>
            </a:lvl8pPr>
            <a:lvl9pPr marL="319709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8" y="346039"/>
            <a:ext cx="7129462" cy="1440127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8" y="2016184"/>
            <a:ext cx="7129462" cy="5702505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5" y="8008714"/>
            <a:ext cx="1848381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8008714"/>
            <a:ext cx="2508515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8008714"/>
            <a:ext cx="1848381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27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9" indent="-299729" algn="l" defTabSz="79927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411" indent="-249774" algn="l" defTabSz="79927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091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29" indent="-199820" algn="l" defTabSz="79927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367" indent="-199820" algn="l" defTabSz="799276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003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7642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279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915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637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276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911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547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185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7823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462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096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830308" y="93738"/>
            <a:ext cx="1556724" cy="447820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1200" b="1" dirty="0" smtClean="0">
                <a:ea typeface="ＭＳ Ｐゴシック" pitchFamily="34" charset="-128"/>
                <a:cs typeface="Calibri" pitchFamily="34" charset="0"/>
              </a:rPr>
            </a:b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(e.g. EHR System)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87031" y="93738"/>
            <a:ext cx="1556724" cy="447820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Manager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499331" y="93738"/>
            <a:ext cx="1556724" cy="447820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</a:t>
            </a: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Receiver and/or Form </a:t>
            </a:r>
            <a:r>
              <a:rPr lang="en-US" sz="1200" b="1" dirty="0" err="1" smtClean="0">
                <a:ea typeface="ＭＳ Ｐゴシック" pitchFamily="34" charset="-128"/>
                <a:cs typeface="Calibri" pitchFamily="34" charset="0"/>
              </a:rPr>
              <a:t>Archiver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30308" y="93735"/>
            <a:ext cx="1556724" cy="8465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2387031" y="93735"/>
            <a:ext cx="1556724" cy="8465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499331" y="93735"/>
            <a:ext cx="1556724" cy="8465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978570" y="5158581"/>
            <a:ext cx="1334335" cy="67691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6. EHR system allows for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data-entry and correction of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189915" y="7771229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978570" y="6795730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7. The EHR system transmits completed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610530" y="6855049"/>
            <a:ext cx="1334335" cy="62772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8. The External Data Repository receives the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78570" y="578875"/>
            <a:ext cx="1334335" cy="97028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1. EHR system sends request for populated Questionnaire Response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978570" y="4497304"/>
            <a:ext cx="1334335" cy="59709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5. EHR system displays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partially completed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535295" y="2682213"/>
            <a:ext cx="1334335" cy="62090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3. Form/Template repository sends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partially populated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978570" y="3452393"/>
            <a:ext cx="1334335" cy="925720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</a:t>
            </a: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auto-populated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with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EHR-derived patient data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535295" y="690833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2. Form repository receives request for populated 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610530" y="7632054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9. The External Data Repository stores the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in standard format</a:t>
            </a:r>
          </a:p>
        </p:txBody>
      </p:sp>
      <p:cxnSp>
        <p:nvCxnSpPr>
          <p:cNvPr id="105" name="Straight Arrow Connector 104"/>
          <p:cNvCxnSpPr>
            <a:stCxn id="99" idx="3"/>
            <a:endCxn id="103" idx="1"/>
          </p:cNvCxnSpPr>
          <p:nvPr/>
        </p:nvCxnSpPr>
        <p:spPr>
          <a:xfrm flipV="1">
            <a:off x="2312903" y="1064013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1" idx="0"/>
          </p:cNvCxnSpPr>
          <p:nvPr/>
        </p:nvCxnSpPr>
        <p:spPr>
          <a:xfrm>
            <a:off x="3202459" y="2458306"/>
            <a:ext cx="0" cy="223911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1"/>
            <a:endCxn id="114" idx="3"/>
          </p:cNvCxnSpPr>
          <p:nvPr/>
        </p:nvCxnSpPr>
        <p:spPr>
          <a:xfrm flipH="1">
            <a:off x="2312903" y="2992664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00" idx="0"/>
          </p:cNvCxnSpPr>
          <p:nvPr/>
        </p:nvCxnSpPr>
        <p:spPr>
          <a:xfrm>
            <a:off x="1645733" y="4378110"/>
            <a:ext cx="0" cy="119194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2"/>
            <a:endCxn id="95" idx="0"/>
          </p:cNvCxnSpPr>
          <p:nvPr/>
        </p:nvCxnSpPr>
        <p:spPr>
          <a:xfrm>
            <a:off x="1645735" y="5094399"/>
            <a:ext cx="0" cy="64182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5" idx="2"/>
            <a:endCxn id="118" idx="0"/>
          </p:cNvCxnSpPr>
          <p:nvPr/>
        </p:nvCxnSpPr>
        <p:spPr>
          <a:xfrm>
            <a:off x="1645735" y="5835491"/>
            <a:ext cx="0" cy="15455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>
            <a:off x="2312905" y="7168914"/>
            <a:ext cx="3297625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2"/>
            <a:endCxn id="104" idx="0"/>
          </p:cNvCxnSpPr>
          <p:nvPr/>
        </p:nvCxnSpPr>
        <p:spPr>
          <a:xfrm>
            <a:off x="6277693" y="7482779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3"/>
            <a:endCxn id="96" idx="1"/>
          </p:cNvCxnSpPr>
          <p:nvPr/>
        </p:nvCxnSpPr>
        <p:spPr>
          <a:xfrm>
            <a:off x="6944866" y="8005232"/>
            <a:ext cx="245049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978570" y="2682213"/>
            <a:ext cx="1334335" cy="62090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 EHR System receives correct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5" name="Straight Arrow Connector 114"/>
          <p:cNvCxnSpPr>
            <a:stCxn id="114" idx="2"/>
            <a:endCxn id="102" idx="0"/>
          </p:cNvCxnSpPr>
          <p:nvPr/>
        </p:nvCxnSpPr>
        <p:spPr>
          <a:xfrm>
            <a:off x="1645733" y="3303117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535295" y="1586474"/>
            <a:ext cx="1334335" cy="925720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Questionnaire Response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pre-populated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with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EHR-provided patient data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7" name="Straight Arrow Connector 116"/>
          <p:cNvCxnSpPr>
            <a:stCxn id="103" idx="2"/>
            <a:endCxn id="116" idx="0"/>
          </p:cNvCxnSpPr>
          <p:nvPr/>
        </p:nvCxnSpPr>
        <p:spPr>
          <a:xfrm>
            <a:off x="3202459" y="1437198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78570" y="5990040"/>
            <a:ext cx="1334335" cy="597094"/>
          </a:xfrm>
          <a:prstGeom prst="round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6(a). OPTIONAL: EHR system stores structured data</a:t>
            </a:r>
          </a:p>
        </p:txBody>
      </p:sp>
      <p:cxnSp>
        <p:nvCxnSpPr>
          <p:cNvPr id="119" name="Straight Arrow Connector 118"/>
          <p:cNvCxnSpPr>
            <a:stCxn id="118" idx="2"/>
            <a:endCxn id="97" idx="0"/>
          </p:cNvCxnSpPr>
          <p:nvPr/>
        </p:nvCxnSpPr>
        <p:spPr>
          <a:xfrm>
            <a:off x="1645733" y="6587132"/>
            <a:ext cx="0" cy="208594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4612" y="830006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ea typeface="ＭＳ Ｐゴシック" pitchFamily="34" charset="-128"/>
                <a:cs typeface="Calibri" pitchFamily="34" charset="0"/>
              </a:rPr>
              <a:t>Start </a:t>
            </a: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process</a:t>
            </a:r>
          </a:p>
        </p:txBody>
      </p:sp>
      <p:cxnSp>
        <p:nvCxnSpPr>
          <p:cNvPr id="121" name="Straight Arrow Connector 120"/>
          <p:cNvCxnSpPr>
            <a:stCxn id="120" idx="3"/>
            <a:endCxn id="99" idx="1"/>
          </p:cNvCxnSpPr>
          <p:nvPr/>
        </p:nvCxnSpPr>
        <p:spPr>
          <a:xfrm>
            <a:off x="756177" y="1064013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945835" y="102087"/>
            <a:ext cx="1556724" cy="447820"/>
          </a:xfrm>
          <a:prstGeom prst="rect">
            <a:avLst/>
          </a:prstGeom>
          <a:solidFill>
            <a:schemeClr val="accent4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Data Element Repository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45835" y="102084"/>
            <a:ext cx="1556724" cy="8465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4041699" y="2521077"/>
            <a:ext cx="1334335" cy="925720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2(b)/4(b). </a:t>
            </a: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CONDITIONAL FUNCTIONALITY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Look up Data Elements to support pre-population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25" name="Shape 124"/>
          <p:cNvCxnSpPr>
            <a:stCxn id="116" idx="3"/>
            <a:endCxn id="124" idx="0"/>
          </p:cNvCxnSpPr>
          <p:nvPr/>
        </p:nvCxnSpPr>
        <p:spPr>
          <a:xfrm>
            <a:off x="3869630" y="2049334"/>
            <a:ext cx="839237" cy="47174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02" idx="3"/>
            <a:endCxn id="124" idx="2"/>
          </p:cNvCxnSpPr>
          <p:nvPr/>
        </p:nvCxnSpPr>
        <p:spPr>
          <a:xfrm flipV="1">
            <a:off x="2312905" y="3446797"/>
            <a:ext cx="2395962" cy="4684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16</cp:revision>
  <dcterms:created xsi:type="dcterms:W3CDTF">2013-03-28T19:32:28Z</dcterms:created>
  <dcterms:modified xsi:type="dcterms:W3CDTF">2015-09-16T16:29:10Z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