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AF9E5-0904-4FB2-9465-91917C0CEA03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AA838-0027-428A-B955-DD94661A8D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299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2369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7034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231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3597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192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7938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873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2644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862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1631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6891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4121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1125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4305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64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9536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EE5D5-874D-47F0-B073-19468AF00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4FBEE32-2370-492F-9BD5-294DCBB26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AFAD10-CDBA-4D9B-A22D-471A6B5D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525E-5B20-4BCD-A497-5BC9C7D469D9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725880-C38F-4FD5-94AB-F071765D6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B699C1-8DA4-4C87-B1DA-9D62AD07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8E2F-0D99-4E3B-A377-688CB320E8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44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3D563-948A-4315-92B6-6394B02F2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3A31FD0-FF36-4EAE-90BF-F5354F916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CC30C1-1ADD-4CE9-83BF-F4497D431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525E-5B20-4BCD-A497-5BC9C7D469D9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AB670C-5054-4840-976A-4DB16534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03E786-D9D3-4608-A65F-BDF422FD7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8E2F-0D99-4E3B-A377-688CB320E8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03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2D0C53-27FB-403A-BA5A-68101C681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B10E62-4562-4007-BDFF-5AECFB350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4F90BC-6805-4EE9-887D-99A79EFE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525E-5B20-4BCD-A497-5BC9C7D469D9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D8BDCF-91DF-4D81-A7F8-21933402C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6E4C53-A40C-454F-92B9-5EF294D88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8E2F-0D99-4E3B-A377-688CB320E8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96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BAFD67-4BB3-43BD-AEA8-1C73AE3C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4E291B-2F0E-4CCC-9C6E-68A1913B7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748BB1-F8AA-4CE0-AD76-586433C49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525E-5B20-4BCD-A497-5BC9C7D469D9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A172CF-1AF4-4A29-A020-2487F2A7D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F636A4-0D6F-480D-8683-0997B37A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8E2F-0D99-4E3B-A377-688CB320E8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34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D0AAD-24F7-42A4-B4A8-AD2A8B759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5CE9F1-72EC-45FC-85D2-9BDEC1820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51F5C3-33D0-4DA0-A37D-4891BA171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525E-5B20-4BCD-A497-5BC9C7D469D9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3BFEF6-7CA2-4B15-8809-5581E8E3A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224F18-4E2F-4583-88C4-E2AC8712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8E2F-0D99-4E3B-A377-688CB320E8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87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EC53-58E2-4A0C-ADC3-572FBE5BA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7E72B7-C7F3-492B-A580-B3259A4A3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EDE6AA-031B-4126-A38D-9313F154E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B61DE8-7EEA-4247-8122-024BADB5D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525E-5B20-4BCD-A497-5BC9C7D469D9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7DAF58-1A77-40E4-B1F1-E686691DB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EB8980-B629-4B49-8CFF-6158EB20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8E2F-0D99-4E3B-A377-688CB320E8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95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4E4F7C-E387-49A4-AFAD-B79418924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3014C2-B57A-4ED5-A8E1-D1704E00E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4B40FF-A460-4806-83A8-0A8DBCA33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893FB2-B15F-4895-B0C2-F94BBB3B5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4FE47F3-4143-4FA7-92F5-D6D20E446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8939E63-872F-430A-AD2C-A46FAFB72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525E-5B20-4BCD-A497-5BC9C7D469D9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D01D286-1E2C-4AA8-81F4-B3818F82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86D34FF-C703-45A9-80D8-92EB1969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8E2F-0D99-4E3B-A377-688CB320E8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96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6F283-7E75-4A53-9FC6-E39DDE58C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15E8E05-77FB-4760-9377-A4DE21744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525E-5B20-4BCD-A497-5BC9C7D469D9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3DADF1-A7B9-4A0F-9FF9-BB408AD8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D557AFF-4608-4D04-944D-7384FD57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8E2F-0D99-4E3B-A377-688CB320E8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29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6D872E-A1A3-4B7B-B6D4-135AB8600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525E-5B20-4BCD-A497-5BC9C7D469D9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44A6CD5-9570-45F1-B316-87B084C3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F37C7C-3D7E-4191-BED8-776545E8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8E2F-0D99-4E3B-A377-688CB320E8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20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43961-4ACE-4F1A-B35A-A66AAC3DB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78998C-80D0-4E24-AF2A-B2F87DE28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76F808-CA96-4FE9-9ADF-8D3BEC1C4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0EBD27-CA68-4511-B1D0-09CB69B81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525E-5B20-4BCD-A497-5BC9C7D469D9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C3B87B-31A2-4B3D-B103-ED330C5B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EB28A8-E123-4824-8848-77184062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8E2F-0D99-4E3B-A377-688CB320E8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21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30374-6BE1-4738-9AF8-56364B851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7F53884-B4D4-4CF7-9406-2A2CD7F9F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8F75106-4D1A-45EE-B3D4-4EC4C5395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793CAA-8514-4AB0-BDED-3E9DDBD0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525E-5B20-4BCD-A497-5BC9C7D469D9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33324D-9D36-4FF0-8B91-44071B30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C8CB08-1FC2-49A1-8C44-223E8952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8E2F-0D99-4E3B-A377-688CB320E8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5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CECAF3-FC35-4FD3-9E50-03BA78F3C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5C7361-309C-49CF-8D2C-1BD54CB9E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4FCCDB-5F57-4E9D-A7DA-0618B340B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5525E-5B20-4BCD-A497-5BC9C7D469D9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EE659F-F4E6-4CB9-92D8-191D7236B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F27A96-BE63-431E-B356-632E7408A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78E2F-0D99-4E3B-A377-688CB320E8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41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"/>
          <p:cNvGrpSpPr/>
          <p:nvPr/>
        </p:nvGrpSpPr>
        <p:grpSpPr>
          <a:xfrm>
            <a:off x="-5" y="-18862"/>
            <a:ext cx="12192005" cy="721995"/>
            <a:chOff x="-5" y="-18862"/>
            <a:chExt cx="12192005" cy="721995"/>
          </a:xfrm>
        </p:grpSpPr>
        <p:pic>
          <p:nvPicPr>
            <p:cNvPr id="86" name="Google Shape;86;p1"/>
            <p:cNvPicPr preferRelativeResize="0"/>
            <p:nvPr/>
          </p:nvPicPr>
          <p:blipFill rotWithShape="1">
            <a:blip r:embed="rId3">
              <a:alphaModFix/>
            </a:blip>
            <a:srcRect l="3938" t="14967" r="82280" b="63392"/>
            <a:stretch/>
          </p:blipFill>
          <p:spPr>
            <a:xfrm>
              <a:off x="-5" y="-18862"/>
              <a:ext cx="817880" cy="7219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1"/>
            <p:cNvSpPr txBox="1"/>
            <p:nvPr/>
          </p:nvSpPr>
          <p:spPr>
            <a:xfrm>
              <a:off x="817875" y="-18862"/>
              <a:ext cx="11374125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r>
                <a:rPr lang="ru-RU" sz="22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ПОВОЛЖСКИЙ ГОСУДАРСТВЕННЫЙ ТЕХНОЛОГИЧЕСКИЙ УНИВЕРСИТЕТ</a:t>
              </a:r>
              <a:endParaRPr sz="2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88" name="Google Shape;88;p1"/>
          <p:cNvSpPr txBox="1"/>
          <p:nvPr/>
        </p:nvSpPr>
        <p:spPr>
          <a:xfrm>
            <a:off x="1609669" y="1311914"/>
            <a:ext cx="8972662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6000" b="0" i="0" dirty="0">
                <a:solidFill>
                  <a:srgbClr val="000000"/>
                </a:solidFill>
                <a:effectLst/>
                <a:latin typeface="EB Garamond" panose="020B0604020202020204" pitchFamily="2" charset="0"/>
              </a:rPr>
              <a:t>Attention Layer in Neural Networks</a:t>
            </a:r>
            <a:r>
              <a:rPr lang="ru-RU" sz="6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95262" y="4783016"/>
            <a:ext cx="7920038" cy="2074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Garamond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Дисциплина: </a:t>
            </a:r>
            <a:r>
              <a:rPr lang="ru-RU" sz="2400" dirty="0">
                <a:solidFill>
                  <a:schemeClr val="dk1"/>
                </a:solidFill>
                <a:latin typeface="Times New Roman"/>
                <a:cs typeface="Times New Roman"/>
              </a:rPr>
              <a:t>Разработка систем машинного обучения</a:t>
            </a:r>
            <a:endParaRPr sz="2400" dirty="0">
              <a:solidFill>
                <a:schemeClr val="dk1"/>
              </a:solidFill>
              <a:latin typeface="Times New Roman"/>
              <a:cs typeface="Times New Roman"/>
              <a:sym typeface="Gill San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Garamond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</a:t>
            </a:r>
            <a:r>
              <a:rPr lang="ru-RU" sz="24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: </a:t>
            </a:r>
            <a:r>
              <a:rPr lang="ru-RU" sz="2400" dirty="0">
                <a:solidFill>
                  <a:schemeClr val="dk1"/>
                </a:solidFill>
                <a:latin typeface="Times New Roman"/>
                <a:cs typeface="Times New Roman"/>
              </a:rPr>
              <a:t>Князев Сергей Алексеевич</a:t>
            </a:r>
            <a:endParaRPr sz="24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Garamond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Выполнил: Михалищев Станислав Вячеславович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Garamond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 группы ПСм-11 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1714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l="3938" t="14967" r="82280" b="63392"/>
          <a:stretch/>
        </p:blipFill>
        <p:spPr>
          <a:xfrm>
            <a:off x="-5" y="-18862"/>
            <a:ext cx="817880" cy="721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/>
          <p:nvPr/>
        </p:nvSpPr>
        <p:spPr>
          <a:xfrm>
            <a:off x="1292858" y="324508"/>
            <a:ext cx="1042415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3200"/>
              <a:buFont typeface="Times New Roman"/>
              <a:buNone/>
            </a:pPr>
            <a:r>
              <a:rPr lang="en-US" sz="3200" b="0" i="0" u="none" strike="noStrike" kern="1200" baseline="0" dirty="0">
                <a:solidFill>
                  <a:srgbClr val="000000"/>
                </a:solidFill>
                <a:latin typeface="EB Garamond" panose="00000500000000000000" pitchFamily="2" charset="0"/>
              </a:rPr>
              <a:t>Attention Layer in Neural Networks</a:t>
            </a:r>
            <a:r>
              <a:rPr lang="ru-RU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sp>
        <p:nvSpPr>
          <p:cNvPr id="107" name="Google Shape;107;p3"/>
          <p:cNvSpPr txBox="1"/>
          <p:nvPr/>
        </p:nvSpPr>
        <p:spPr>
          <a:xfrm>
            <a:off x="817875" y="-18862"/>
            <a:ext cx="11374125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ru-RU" sz="2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ПОВОЛЖСКИЙ ГОСУДАРСТВЕННЫЙ ТЕХНОЛОГИЧЕСКИЙ УНИВЕРСИТЕТ</a:t>
            </a:r>
            <a:endParaRPr sz="2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11029079" y="6623043"/>
            <a:ext cx="126705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Слайд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24A825-7010-4F16-B67C-551464D8996B}"/>
              </a:ext>
            </a:extLst>
          </p:cNvPr>
          <p:cNvSpPr txBox="1"/>
          <p:nvPr/>
        </p:nvSpPr>
        <p:spPr>
          <a:xfrm>
            <a:off x="408935" y="1482674"/>
            <a:ext cx="100935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Реализуем простую модель 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BI-LSTM </a:t>
            </a:r>
            <a:r>
              <a:rPr lang="ru-RU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и 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BI-LSTM with attention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9D68D48-2420-49BF-841E-8F4287195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97" y="2588529"/>
            <a:ext cx="10009107" cy="246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46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l="3938" t="14967" r="82280" b="63392"/>
          <a:stretch/>
        </p:blipFill>
        <p:spPr>
          <a:xfrm>
            <a:off x="-5" y="-18862"/>
            <a:ext cx="817880" cy="721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/>
          <p:nvPr/>
        </p:nvSpPr>
        <p:spPr>
          <a:xfrm>
            <a:off x="1292858" y="324508"/>
            <a:ext cx="1042415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3200"/>
              <a:buFont typeface="Times New Roman"/>
              <a:buNone/>
            </a:pPr>
            <a:r>
              <a:rPr lang="en-US" sz="3200" b="0" i="0" u="none" strike="noStrike" kern="1200" baseline="0" dirty="0">
                <a:solidFill>
                  <a:srgbClr val="000000"/>
                </a:solidFill>
                <a:latin typeface="EB Garamond" panose="00000500000000000000" pitchFamily="2" charset="0"/>
              </a:rPr>
              <a:t>Attention Layer in Neural Networks</a:t>
            </a:r>
            <a:r>
              <a:rPr lang="ru-RU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sp>
        <p:nvSpPr>
          <p:cNvPr id="107" name="Google Shape;107;p3"/>
          <p:cNvSpPr txBox="1"/>
          <p:nvPr/>
        </p:nvSpPr>
        <p:spPr>
          <a:xfrm>
            <a:off x="817875" y="-18862"/>
            <a:ext cx="11374125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ru-RU" sz="2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ПОВОЛЖСКИЙ ГОСУДАРСТВЕННЫЙ ТЕХНОЛОГИЧЕСКИЙ УНИВЕРСИТЕТ</a:t>
            </a:r>
            <a:endParaRPr sz="2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11029079" y="6623043"/>
            <a:ext cx="126705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Слайд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56F8230-CC61-4188-BAB4-326C88582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16" y="1160321"/>
            <a:ext cx="11211101" cy="511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76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l="3938" t="14967" r="82280" b="63392"/>
          <a:stretch/>
        </p:blipFill>
        <p:spPr>
          <a:xfrm>
            <a:off x="-5" y="-18862"/>
            <a:ext cx="817880" cy="721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/>
          <p:nvPr/>
        </p:nvSpPr>
        <p:spPr>
          <a:xfrm>
            <a:off x="1292858" y="324508"/>
            <a:ext cx="1042415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3200"/>
              <a:buFont typeface="Times New Roman"/>
              <a:buNone/>
            </a:pPr>
            <a:r>
              <a:rPr lang="en-US" sz="3200" b="0" i="0" u="none" strike="noStrike" kern="1200" baseline="0" dirty="0">
                <a:solidFill>
                  <a:srgbClr val="000000"/>
                </a:solidFill>
                <a:latin typeface="EB Garamond" panose="00000500000000000000" pitchFamily="2" charset="0"/>
              </a:rPr>
              <a:t>Attention Layer in Neural Networks</a:t>
            </a:r>
            <a:r>
              <a:rPr lang="ru-RU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sp>
        <p:nvSpPr>
          <p:cNvPr id="107" name="Google Shape;107;p3"/>
          <p:cNvSpPr txBox="1"/>
          <p:nvPr/>
        </p:nvSpPr>
        <p:spPr>
          <a:xfrm>
            <a:off x="817875" y="-18862"/>
            <a:ext cx="11374125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ru-RU" sz="2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ПОВОЛЖСКИЙ ГОСУДАРСТВЕННЫЙ ТЕХНОЛОГИЧЕСКИЙ УНИВЕРСИТЕТ</a:t>
            </a:r>
            <a:endParaRPr sz="2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11029079" y="6623043"/>
            <a:ext cx="126705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Слайд 12</a:t>
            </a: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05F2EB6-F006-4C54-9491-DE8B523AC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62" y="905205"/>
            <a:ext cx="7637636" cy="575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57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l="3938" t="14967" r="82280" b="63392"/>
          <a:stretch/>
        </p:blipFill>
        <p:spPr>
          <a:xfrm>
            <a:off x="-5" y="-18862"/>
            <a:ext cx="817880" cy="721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/>
          <p:nvPr/>
        </p:nvSpPr>
        <p:spPr>
          <a:xfrm>
            <a:off x="1292858" y="324508"/>
            <a:ext cx="1042415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3200"/>
              <a:buFont typeface="Times New Roman"/>
              <a:buNone/>
            </a:pPr>
            <a:r>
              <a:rPr lang="en-US" sz="3200" b="0" i="0" u="none" strike="noStrike" kern="1200" baseline="0" dirty="0">
                <a:solidFill>
                  <a:srgbClr val="000000"/>
                </a:solidFill>
                <a:latin typeface="EB Garamond" panose="00000500000000000000" pitchFamily="2" charset="0"/>
              </a:rPr>
              <a:t>Attention Layer in Neural Networks</a:t>
            </a:r>
            <a:r>
              <a:rPr lang="ru-RU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sp>
        <p:nvSpPr>
          <p:cNvPr id="107" name="Google Shape;107;p3"/>
          <p:cNvSpPr txBox="1"/>
          <p:nvPr/>
        </p:nvSpPr>
        <p:spPr>
          <a:xfrm>
            <a:off x="817875" y="-18862"/>
            <a:ext cx="11374125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ru-RU" sz="2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ПОВОЛЖСКИЙ ГОСУДАРСТВЕННЫЙ ТЕХНОЛОГИЧЕСКИЙ УНИВЕРСИТЕТ</a:t>
            </a:r>
            <a:endParaRPr sz="2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11029079" y="6623043"/>
            <a:ext cx="126705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Слайд 13</a:t>
            </a: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207947F-7048-48AA-BD56-CEB1C7E32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54" y="816950"/>
            <a:ext cx="4967156" cy="194735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AD8C10A-955B-447F-A604-DF4C6867D6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953" y="2764300"/>
            <a:ext cx="9158339" cy="409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12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l="3938" t="14967" r="82280" b="63392"/>
          <a:stretch/>
        </p:blipFill>
        <p:spPr>
          <a:xfrm>
            <a:off x="-5" y="-18862"/>
            <a:ext cx="817880" cy="721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/>
          <p:nvPr/>
        </p:nvSpPr>
        <p:spPr>
          <a:xfrm>
            <a:off x="1292858" y="324508"/>
            <a:ext cx="1042415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3200"/>
              <a:buFont typeface="Times New Roman"/>
              <a:buNone/>
            </a:pPr>
            <a:r>
              <a:rPr lang="en-US" sz="3200" b="0" i="0" u="none" strike="noStrike" kern="1200" baseline="0" dirty="0">
                <a:solidFill>
                  <a:srgbClr val="000000"/>
                </a:solidFill>
                <a:latin typeface="EB Garamond" panose="00000500000000000000" pitchFamily="2" charset="0"/>
              </a:rPr>
              <a:t>Attention Layer in Neural Networks</a:t>
            </a:r>
            <a:r>
              <a:rPr lang="ru-RU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sp>
        <p:nvSpPr>
          <p:cNvPr id="107" name="Google Shape;107;p3"/>
          <p:cNvSpPr txBox="1"/>
          <p:nvPr/>
        </p:nvSpPr>
        <p:spPr>
          <a:xfrm>
            <a:off x="817875" y="-18862"/>
            <a:ext cx="11374125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ru-RU" sz="2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ПОВОЛЖСКИЙ ГОСУДАРСТВЕННЫЙ ТЕХНОЛОГИЧЕСКИЙ УНИВЕРСИТЕТ</a:t>
            </a:r>
            <a:endParaRPr sz="2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11029079" y="6623043"/>
            <a:ext cx="126705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Слайд 14</a:t>
            </a: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14C8C-346A-4434-BF95-90BF6FF09302}"/>
              </a:ext>
            </a:extLst>
          </p:cNvPr>
          <p:cNvSpPr txBox="1"/>
          <p:nvPr/>
        </p:nvSpPr>
        <p:spPr>
          <a:xfrm>
            <a:off x="2700997" y="758023"/>
            <a:ext cx="79177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3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Определение класса «внимани</a:t>
            </a:r>
            <a:r>
              <a:rPr lang="ru-RU" sz="3600" dirty="0">
                <a:solidFill>
                  <a:srgbClr val="212121"/>
                </a:solidFill>
                <a:latin typeface="Roboto" panose="02000000000000000000" pitchFamily="2" charset="0"/>
              </a:rPr>
              <a:t>е»</a:t>
            </a:r>
            <a:r>
              <a:rPr lang="ru-RU" sz="3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CB09B27-5295-4BBA-A194-DD26761BC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26" y="1538248"/>
            <a:ext cx="4162529" cy="195027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32239EA-0945-43F0-9E07-9C167E29ED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626" y="3505298"/>
            <a:ext cx="11181310" cy="311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93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l="3938" t="14967" r="82280" b="63392"/>
          <a:stretch/>
        </p:blipFill>
        <p:spPr>
          <a:xfrm>
            <a:off x="-5" y="-18862"/>
            <a:ext cx="817880" cy="721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/>
          <p:nvPr/>
        </p:nvSpPr>
        <p:spPr>
          <a:xfrm>
            <a:off x="1292858" y="324508"/>
            <a:ext cx="1042415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3200"/>
              <a:buFont typeface="Times New Roman"/>
              <a:buNone/>
            </a:pPr>
            <a:r>
              <a:rPr lang="en-US" sz="3200" b="0" i="0" u="none" strike="noStrike" kern="1200" baseline="0" dirty="0">
                <a:solidFill>
                  <a:srgbClr val="000000"/>
                </a:solidFill>
                <a:latin typeface="EB Garamond" panose="00000500000000000000" pitchFamily="2" charset="0"/>
              </a:rPr>
              <a:t>Attention Layer in Neural Networks</a:t>
            </a:r>
            <a:r>
              <a:rPr lang="ru-RU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sp>
        <p:nvSpPr>
          <p:cNvPr id="107" name="Google Shape;107;p3"/>
          <p:cNvSpPr txBox="1"/>
          <p:nvPr/>
        </p:nvSpPr>
        <p:spPr>
          <a:xfrm>
            <a:off x="817875" y="-18862"/>
            <a:ext cx="11374125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ru-RU" sz="2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ПОВОЛЖСКИЙ ГОСУДАРСТВЕННЫЙ ТЕХНОЛОГИЧЕСКИЙ УНИВЕРСИТЕТ</a:t>
            </a:r>
            <a:endParaRPr sz="2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11029079" y="6623043"/>
            <a:ext cx="126705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Слайд 15</a:t>
            </a: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14C8C-346A-4434-BF95-90BF6FF09302}"/>
              </a:ext>
            </a:extLst>
          </p:cNvPr>
          <p:cNvSpPr txBox="1"/>
          <p:nvPr/>
        </p:nvSpPr>
        <p:spPr>
          <a:xfrm>
            <a:off x="2644726" y="1155796"/>
            <a:ext cx="71440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3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Определение класса внимания.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87F3AF5-B0B8-419C-96C4-88E17390B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35" y="2347275"/>
            <a:ext cx="12192935" cy="381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10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l="3938" t="14967" r="82280" b="63392"/>
          <a:stretch/>
        </p:blipFill>
        <p:spPr>
          <a:xfrm>
            <a:off x="-5" y="-18862"/>
            <a:ext cx="817880" cy="721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/>
          <p:nvPr/>
        </p:nvSpPr>
        <p:spPr>
          <a:xfrm>
            <a:off x="1292858" y="324508"/>
            <a:ext cx="1042415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3200"/>
              <a:buFont typeface="Times New Roman"/>
              <a:buNone/>
            </a:pPr>
            <a:r>
              <a:rPr lang="en-US" sz="3200" b="0" i="0" u="none" strike="noStrike" kern="1200" baseline="0" dirty="0">
                <a:solidFill>
                  <a:srgbClr val="000000"/>
                </a:solidFill>
                <a:latin typeface="EB Garamond" panose="00000500000000000000" pitchFamily="2" charset="0"/>
              </a:rPr>
              <a:t>Attention Layer in Neural Networks</a:t>
            </a:r>
            <a:r>
              <a:rPr lang="ru-RU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sp>
        <p:nvSpPr>
          <p:cNvPr id="107" name="Google Shape;107;p3"/>
          <p:cNvSpPr txBox="1"/>
          <p:nvPr/>
        </p:nvSpPr>
        <p:spPr>
          <a:xfrm>
            <a:off x="817875" y="-18862"/>
            <a:ext cx="11374125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ru-RU" sz="2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ПОВОЛЖСКИЙ ГОСУДАРСТВЕННЫЙ ТЕХНОЛОГИЧЕСКИЙ УНИВЕРСИТЕТ</a:t>
            </a:r>
            <a:endParaRPr sz="2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11029079" y="6623043"/>
            <a:ext cx="126705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Слайд 16</a:t>
            </a: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14C8C-346A-4434-BF95-90BF6FF09302}"/>
              </a:ext>
            </a:extLst>
          </p:cNvPr>
          <p:cNvSpPr txBox="1"/>
          <p:nvPr/>
        </p:nvSpPr>
        <p:spPr>
          <a:xfrm>
            <a:off x="98474" y="907098"/>
            <a:ext cx="116185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Создание модели с использованием слоя </a:t>
            </a:r>
            <a:r>
              <a:rPr lang="ru-RU" sz="2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attention</a:t>
            </a:r>
            <a:r>
              <a:rPr lang="ru-RU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где </a:t>
            </a:r>
            <a:r>
              <a:rPr lang="ru-RU" sz="2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return_sequence</a:t>
            </a:r>
            <a:r>
              <a:rPr lang="ru-RU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= </a:t>
            </a:r>
            <a:r>
              <a:rPr lang="ru-RU" sz="2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true</a:t>
            </a:r>
            <a:endParaRPr lang="ru-RU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A17FE90-3908-4E96-895A-DE0A0A000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809" y="3469581"/>
            <a:ext cx="5830043" cy="338841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B18582-598A-4940-B2E6-50A64B3AD7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291" y="1331888"/>
            <a:ext cx="8383773" cy="207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66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l="3938" t="14967" r="82280" b="63392"/>
          <a:stretch/>
        </p:blipFill>
        <p:spPr>
          <a:xfrm>
            <a:off x="-5" y="-18862"/>
            <a:ext cx="817880" cy="721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/>
          <p:nvPr/>
        </p:nvSpPr>
        <p:spPr>
          <a:xfrm>
            <a:off x="1292858" y="324508"/>
            <a:ext cx="1042415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3200"/>
              <a:buFont typeface="Times New Roman"/>
              <a:buNone/>
            </a:pPr>
            <a:r>
              <a:rPr lang="en-US" sz="3200" b="0" i="0" u="none" strike="noStrike" kern="1200" baseline="0" dirty="0">
                <a:solidFill>
                  <a:srgbClr val="000000"/>
                </a:solidFill>
                <a:latin typeface="EB Garamond" panose="00000500000000000000" pitchFamily="2" charset="0"/>
              </a:rPr>
              <a:t>Attention Layer in Neural Networks</a:t>
            </a:r>
            <a:r>
              <a:rPr lang="ru-RU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sp>
        <p:nvSpPr>
          <p:cNvPr id="107" name="Google Shape;107;p3"/>
          <p:cNvSpPr txBox="1"/>
          <p:nvPr/>
        </p:nvSpPr>
        <p:spPr>
          <a:xfrm>
            <a:off x="817875" y="-18862"/>
            <a:ext cx="11374125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ru-RU" sz="2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ПОВОЛЖСКИЙ ГОСУДАРСТВЕННЫЙ ТЕХНОЛОГИЧЕСКИЙ УНИВЕРСИТЕТ</a:t>
            </a:r>
            <a:endParaRPr sz="2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11029079" y="6623043"/>
            <a:ext cx="126705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Слайд 16</a:t>
            </a: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8C561C-F023-46DB-9C0A-7035A87B5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54" y="816950"/>
            <a:ext cx="4967156" cy="194735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0B1A154-8BFD-4211-A774-2688044629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954" y="2764300"/>
            <a:ext cx="8834600" cy="398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00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l="3938" t="14967" r="82280" b="63392"/>
          <a:stretch/>
        </p:blipFill>
        <p:spPr>
          <a:xfrm>
            <a:off x="-5" y="-18862"/>
            <a:ext cx="817880" cy="721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/>
          <p:nvPr/>
        </p:nvSpPr>
        <p:spPr>
          <a:xfrm>
            <a:off x="1292858" y="324508"/>
            <a:ext cx="1042415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3200"/>
              <a:buFont typeface="Times New Roman"/>
              <a:buNone/>
            </a:pPr>
            <a:r>
              <a:rPr lang="en-US" sz="3200" b="0" i="0" u="none" strike="noStrike" kern="1200" baseline="0" dirty="0">
                <a:solidFill>
                  <a:srgbClr val="000000"/>
                </a:solidFill>
                <a:latin typeface="EB Garamond" panose="00000500000000000000" pitchFamily="2" charset="0"/>
              </a:rPr>
              <a:t>Attention Layer in Neural Networks</a:t>
            </a:r>
            <a:r>
              <a:rPr lang="ru-RU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sp>
        <p:nvSpPr>
          <p:cNvPr id="107" name="Google Shape;107;p3"/>
          <p:cNvSpPr txBox="1"/>
          <p:nvPr/>
        </p:nvSpPr>
        <p:spPr>
          <a:xfrm>
            <a:off x="817875" y="-18862"/>
            <a:ext cx="11374125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ru-RU" sz="2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ПОВОЛЖСКИЙ ГОСУДАРСТВЕННЫЙ ТЕХНОЛОГИЧЕСКИЙ УНИВЕРСИТЕТ</a:t>
            </a:r>
            <a:endParaRPr sz="2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11029079" y="6623043"/>
            <a:ext cx="126705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Слайд 16</a:t>
            </a: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F63457-A87D-434C-9C6D-3A2ABB65202E}"/>
              </a:ext>
            </a:extLst>
          </p:cNvPr>
          <p:cNvSpPr txBox="1"/>
          <p:nvPr/>
        </p:nvSpPr>
        <p:spPr>
          <a:xfrm>
            <a:off x="817875" y="1392702"/>
            <a:ext cx="1042415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Мы видим, что точность и потери модели в данных изменились, мы получали точность около 94% для 12 эпох с использованием модели </a:t>
            </a:r>
            <a:r>
              <a:rPr lang="ru-RU" sz="3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Bi-Lstm</a:t>
            </a:r>
            <a:r>
              <a:rPr lang="ru-RU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 После использования слоя «</a:t>
            </a:r>
            <a:r>
              <a:rPr lang="en-US" sz="3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Attantion</a:t>
            </a:r>
            <a:r>
              <a:rPr lang="ru-RU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» в модели мы увеличили точность до 99%, а также снизили потери до 0,0</a:t>
            </a: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367</a:t>
            </a:r>
            <a:r>
              <a:rPr lang="ru-RU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endParaRPr lang="ru-RU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Механизм «внимания» повышает производительность модели и его можно использовать с любой моделью рекуррентных нейронных сетей.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26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l="3938" t="14967" r="82280" b="63392"/>
          <a:stretch/>
        </p:blipFill>
        <p:spPr>
          <a:xfrm>
            <a:off x="-5" y="-18862"/>
            <a:ext cx="817880" cy="721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/>
          <p:nvPr/>
        </p:nvSpPr>
        <p:spPr>
          <a:xfrm>
            <a:off x="1292858" y="324508"/>
            <a:ext cx="1042415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3200"/>
              <a:buFont typeface="Times New Roman"/>
              <a:buNone/>
            </a:pPr>
            <a:r>
              <a:rPr lang="en-US" sz="3200" b="0" i="0" u="none" strike="noStrike" kern="1200" baseline="0" dirty="0">
                <a:solidFill>
                  <a:srgbClr val="000000"/>
                </a:solidFill>
                <a:latin typeface="EB Garamond" panose="00000500000000000000" pitchFamily="2" charset="0"/>
              </a:rPr>
              <a:t>Attention Layer in Neural Networks</a:t>
            </a:r>
            <a:r>
              <a:rPr lang="ru-RU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sp>
        <p:nvSpPr>
          <p:cNvPr id="107" name="Google Shape;107;p3"/>
          <p:cNvSpPr txBox="1"/>
          <p:nvPr/>
        </p:nvSpPr>
        <p:spPr>
          <a:xfrm>
            <a:off x="817875" y="-18862"/>
            <a:ext cx="11374125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ru-RU" sz="2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ПОВОЛЖСКИЙ ГОСУДАРСТВЕННЫЙ ТЕХНОЛОГИЧЕСКИЙ УНИВЕРСИТЕТ</a:t>
            </a:r>
            <a:endParaRPr sz="2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408935" y="1734858"/>
            <a:ext cx="11374124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534988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Механизм внимания — один из самых ценных прорывов в подготовке моделей глубокого обучения за последние несколько десятилетий. Он широко использовался в задачах обработки естественного языка (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- NLP)</a:t>
            </a:r>
            <a:r>
              <a:rPr lang="ru-RU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 Слой внимания может помочь нейронной сети запоминать большие последовательности данных.</a:t>
            </a:r>
            <a:endParaRPr lang="ru-RU" sz="36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11029079" y="6623043"/>
            <a:ext cx="126705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Слайд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l="3938" t="14967" r="82280" b="63392"/>
          <a:stretch/>
        </p:blipFill>
        <p:spPr>
          <a:xfrm>
            <a:off x="-5" y="-18862"/>
            <a:ext cx="817880" cy="721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/>
          <p:nvPr/>
        </p:nvSpPr>
        <p:spPr>
          <a:xfrm>
            <a:off x="1292858" y="324508"/>
            <a:ext cx="1042415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3200"/>
              <a:buFont typeface="Times New Roman"/>
              <a:buNone/>
            </a:pPr>
            <a:r>
              <a:rPr lang="en-US" sz="3200" b="0" i="0" u="none" strike="noStrike" kern="1200" baseline="0" dirty="0">
                <a:solidFill>
                  <a:srgbClr val="000000"/>
                </a:solidFill>
                <a:latin typeface="EB Garamond" panose="00000500000000000000" pitchFamily="2" charset="0"/>
              </a:rPr>
              <a:t>Attention Layer in Neural Networks</a:t>
            </a:r>
            <a:r>
              <a:rPr lang="ru-RU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sp>
        <p:nvSpPr>
          <p:cNvPr id="107" name="Google Shape;107;p3"/>
          <p:cNvSpPr txBox="1"/>
          <p:nvPr/>
        </p:nvSpPr>
        <p:spPr>
          <a:xfrm>
            <a:off x="817875" y="-18862"/>
            <a:ext cx="11374125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ru-RU" sz="2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ПОВОЛЖСКИЙ ГОСУДАРСТВЕННЫЙ ТЕХНОЛОГИЧЕСКИЙ УНИВЕРСИТЕТ</a:t>
            </a:r>
            <a:endParaRPr sz="2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140242" y="4178105"/>
            <a:ext cx="10233883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534988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0" i="0" u="none" strike="noStrike" cap="none" dirty="0">
                <a:solidFill>
                  <a:schemeClr val="dk1"/>
                </a:solidFill>
                <a:latin typeface="Times New Roman"/>
                <a:ea typeface="Gill Sans"/>
                <a:cs typeface="Times New Roman"/>
                <a:sym typeface="Times New Roman"/>
              </a:rPr>
              <a:t>Одно слово по-разному «обращается» к другим словам в одном и том же предложении.</a:t>
            </a:r>
          </a:p>
          <a:p>
            <a:pPr marL="0" marR="0" lvl="0" indent="534988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0" i="0" dirty="0">
                <a:solidFill>
                  <a:srgbClr val="1F1F1F"/>
                </a:solidFill>
                <a:effectLst/>
                <a:latin typeface="-apple-system"/>
              </a:rPr>
              <a:t>Когда мы видим слово «</a:t>
            </a:r>
            <a:r>
              <a:rPr lang="en-US" sz="3200" b="0" i="0" dirty="0">
                <a:solidFill>
                  <a:srgbClr val="1F1F1F"/>
                </a:solidFill>
                <a:effectLst/>
                <a:latin typeface="-apple-system"/>
              </a:rPr>
              <a:t>eating</a:t>
            </a:r>
            <a:r>
              <a:rPr lang="ru-RU" sz="3200" b="0" i="0" dirty="0">
                <a:solidFill>
                  <a:srgbClr val="1F1F1F"/>
                </a:solidFill>
                <a:effectLst/>
                <a:latin typeface="-apple-system"/>
              </a:rPr>
              <a:t>», мы ожидаем, что очень скоро встретим, что конкретно.</a:t>
            </a:r>
            <a:endParaRPr lang="ru-RU" sz="32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11029079" y="6623043"/>
            <a:ext cx="126705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Слайд 3</a:t>
            </a: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741A2D-8941-4FFB-89EB-0C1306837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666" y="1567179"/>
            <a:ext cx="10030092" cy="261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29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l="3938" t="14967" r="82280" b="63392"/>
          <a:stretch/>
        </p:blipFill>
        <p:spPr>
          <a:xfrm>
            <a:off x="-5" y="-18862"/>
            <a:ext cx="817880" cy="721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/>
          <p:nvPr/>
        </p:nvSpPr>
        <p:spPr>
          <a:xfrm>
            <a:off x="1292858" y="324508"/>
            <a:ext cx="1042415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3200"/>
              <a:buFont typeface="Times New Roman"/>
              <a:buNone/>
            </a:pPr>
            <a:r>
              <a:rPr lang="en-US" sz="3200" b="0" i="0" u="none" strike="noStrike" kern="1200" baseline="0" dirty="0">
                <a:solidFill>
                  <a:srgbClr val="000000"/>
                </a:solidFill>
                <a:latin typeface="EB Garamond" panose="00000500000000000000" pitchFamily="2" charset="0"/>
              </a:rPr>
              <a:t>Attention Layer in Neural Networks</a:t>
            </a:r>
            <a:r>
              <a:rPr lang="ru-RU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sp>
        <p:nvSpPr>
          <p:cNvPr id="107" name="Google Shape;107;p3"/>
          <p:cNvSpPr txBox="1"/>
          <p:nvPr/>
        </p:nvSpPr>
        <p:spPr>
          <a:xfrm>
            <a:off x="817875" y="-18862"/>
            <a:ext cx="11374125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ru-RU" sz="2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ПОВОЛЖСКИЙ ГОСУДАРСТВЕННЫЙ ТЕХНОЛОГИЧЕСКИЙ УНИВЕРСИТЕТ</a:t>
            </a:r>
            <a:endParaRPr sz="2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979058" y="1549409"/>
            <a:ext cx="10233883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534988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0" i="0" u="none" strike="noStrike" cap="none" dirty="0">
                <a:solidFill>
                  <a:schemeClr val="dk1"/>
                </a:solidFill>
                <a:latin typeface="Times New Roman"/>
                <a:ea typeface="Gill Sans"/>
                <a:cs typeface="Times New Roman"/>
                <a:sym typeface="Times New Roman"/>
              </a:rPr>
              <a:t>При работе с естественным языком, каждому слову в словаре ставится в соответствие вектор с вещественными компонентами (</a:t>
            </a:r>
            <a:r>
              <a:rPr lang="ru-RU" sz="3200" b="0" i="0" u="none" strike="noStrike" cap="none" dirty="0" err="1">
                <a:solidFill>
                  <a:schemeClr val="dk1"/>
                </a:solidFill>
                <a:latin typeface="Times New Roman"/>
                <a:ea typeface="Gill Sans"/>
                <a:cs typeface="Times New Roman"/>
                <a:sym typeface="Times New Roman"/>
              </a:rPr>
              <a:t>эмбединг</a:t>
            </a:r>
            <a:r>
              <a:rPr lang="ru-RU" sz="3200" b="0" i="0" u="none" strike="noStrike" cap="none" dirty="0">
                <a:solidFill>
                  <a:schemeClr val="dk1"/>
                </a:solidFill>
                <a:latin typeface="Times New Roman"/>
                <a:ea typeface="Gill Sans"/>
                <a:cs typeface="Times New Roman"/>
                <a:sym typeface="Times New Roman"/>
              </a:rPr>
              <a:t> слова). </a:t>
            </a:r>
          </a:p>
          <a:p>
            <a:pPr marL="0" marR="0" lvl="0" indent="534988" algn="just" rtl="0">
              <a:spcBef>
                <a:spcPts val="0"/>
              </a:spcBef>
              <a:spcAft>
                <a:spcPts val="0"/>
              </a:spcAft>
              <a:buNone/>
            </a:pPr>
            <a:endParaRPr lang="ru-RU" sz="3200" b="0" i="0" u="none" strike="noStrike" cap="none" dirty="0">
              <a:solidFill>
                <a:schemeClr val="dk1"/>
              </a:solidFill>
              <a:latin typeface="Times New Roman"/>
              <a:ea typeface="Gill Sans"/>
              <a:cs typeface="Times New Roman"/>
              <a:sym typeface="Times New Roman"/>
            </a:endParaRPr>
          </a:p>
          <a:p>
            <a:pPr marL="0" marR="0" lvl="0" indent="534988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i="0" dirty="0" err="1">
                <a:solidFill>
                  <a:srgbClr val="1D1D1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ru-RU" sz="3200" b="1" i="0" dirty="0">
                <a:solidFill>
                  <a:srgbClr val="1D1D1F"/>
                </a:solidFill>
                <a:effectLst/>
                <a:latin typeface="Consolas" panose="020B0609020204030204" pitchFamily="49" charset="0"/>
              </a:rPr>
              <a:t> - это стол или таблица </a:t>
            </a:r>
            <a:r>
              <a:rPr lang="ru-RU" sz="3200" b="1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?</a:t>
            </a:r>
          </a:p>
          <a:p>
            <a:pPr marL="0" marR="0" lvl="0" indent="534988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sz="3200" b="0" i="0" u="none" strike="noStrike" cap="none" dirty="0">
              <a:solidFill>
                <a:schemeClr val="dk1"/>
              </a:solidFill>
              <a:latin typeface="Times New Roman"/>
              <a:ea typeface="Gill Sans"/>
              <a:cs typeface="Times New Roman"/>
              <a:sym typeface="Times New Roman"/>
            </a:endParaRPr>
          </a:p>
          <a:p>
            <a:pPr marL="0" marR="0" lvl="0" indent="534988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0" i="0" u="none" strike="noStrike" cap="none" dirty="0">
                <a:solidFill>
                  <a:schemeClr val="dk1"/>
                </a:solidFill>
                <a:latin typeface="Times New Roman"/>
                <a:ea typeface="Gill Sans"/>
                <a:cs typeface="Times New Roman"/>
                <a:sym typeface="Times New Roman"/>
              </a:rPr>
              <a:t>Компоненты векторов являются параметрами, которые подбираются в процессе обучения так, чтобы близкие по смыслу слова имели схожие векторы. </a:t>
            </a:r>
            <a:endParaRPr lang="ru-RU" sz="32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11029079" y="6623043"/>
            <a:ext cx="126705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Слайд 4</a:t>
            </a: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7986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l="3938" t="14967" r="82280" b="63392"/>
          <a:stretch/>
        </p:blipFill>
        <p:spPr>
          <a:xfrm>
            <a:off x="-5" y="-18862"/>
            <a:ext cx="817880" cy="721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/>
          <p:nvPr/>
        </p:nvSpPr>
        <p:spPr>
          <a:xfrm>
            <a:off x="1292858" y="324508"/>
            <a:ext cx="1042415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3200"/>
              <a:buFont typeface="Times New Roman"/>
              <a:buNone/>
            </a:pPr>
            <a:r>
              <a:rPr lang="en-US" sz="3200" b="0" i="0" u="none" strike="noStrike" kern="1200" baseline="0" dirty="0">
                <a:solidFill>
                  <a:srgbClr val="000000"/>
                </a:solidFill>
                <a:latin typeface="EB Garamond" panose="00000500000000000000" pitchFamily="2" charset="0"/>
              </a:rPr>
              <a:t>Attention Layer in Neural Networks</a:t>
            </a:r>
            <a:r>
              <a:rPr lang="ru-RU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sp>
        <p:nvSpPr>
          <p:cNvPr id="107" name="Google Shape;107;p3"/>
          <p:cNvSpPr txBox="1"/>
          <p:nvPr/>
        </p:nvSpPr>
        <p:spPr>
          <a:xfrm>
            <a:off x="817875" y="-18862"/>
            <a:ext cx="11374125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ru-RU" sz="2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ПОВОЛЖСКИЙ ГОСУДАРСТВЕННЫЙ ТЕХНОЛОГИЧЕСКИЙ УНИВЕРСИТЕТ</a:t>
            </a:r>
            <a:endParaRPr sz="2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0" y="980697"/>
            <a:ext cx="12192000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534988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0" i="0" dirty="0">
                <a:solidFill>
                  <a:srgbClr val="1D1D1F"/>
                </a:solidFill>
                <a:effectLst/>
                <a:latin typeface="Inter"/>
              </a:rPr>
              <a:t>"</a:t>
            </a:r>
            <a:r>
              <a:rPr lang="ru-RU" sz="3200" b="0" i="0" dirty="0">
                <a:solidFill>
                  <a:srgbClr val="1D1D1F"/>
                </a:solidFill>
                <a:effectLst/>
                <a:latin typeface="Consolas" panose="020B0609020204030204" pitchFamily="49" charset="0"/>
              </a:rPr>
              <a:t>The </a:t>
            </a:r>
            <a:r>
              <a:rPr lang="ru-RU" sz="3200" b="0" i="0" dirty="0" err="1">
                <a:solidFill>
                  <a:srgbClr val="1D1D1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ru-RU" sz="3200" b="0" i="0" dirty="0">
                <a:solidFill>
                  <a:srgbClr val="1D1D1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3200" b="0" i="0" dirty="0" err="1">
                <a:solidFill>
                  <a:srgbClr val="1D1D1F"/>
                </a:solidFill>
                <a:effectLst/>
                <a:latin typeface="Consolas" panose="020B0609020204030204" pitchFamily="49" charset="0"/>
              </a:rPr>
              <a:t>has</a:t>
            </a:r>
            <a:r>
              <a:rPr lang="ru-RU" sz="3200" b="0" i="0" dirty="0">
                <a:solidFill>
                  <a:srgbClr val="1D1D1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ru-RU" sz="3200" b="0" i="0" dirty="0" err="1">
                <a:solidFill>
                  <a:srgbClr val="1D1D1F"/>
                </a:solidFill>
                <a:effectLst/>
                <a:latin typeface="Consolas" panose="020B0609020204030204" pitchFamily="49" charset="0"/>
              </a:rPr>
              <a:t>lot</a:t>
            </a:r>
            <a:r>
              <a:rPr lang="ru-RU" sz="3200" b="0" i="0" dirty="0">
                <a:solidFill>
                  <a:srgbClr val="1D1D1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3200" b="0" i="0" dirty="0" err="1">
                <a:solidFill>
                  <a:srgbClr val="1D1D1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ru-RU" sz="3200" b="0" i="0" dirty="0">
                <a:solidFill>
                  <a:srgbClr val="1D1D1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3200" b="0" i="0" dirty="0" err="1">
                <a:solidFill>
                  <a:srgbClr val="1D1D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ru-RU" sz="3200" b="0" i="0" dirty="0">
                <a:solidFill>
                  <a:srgbClr val="1D1D1F"/>
                </a:solidFill>
                <a:effectLst/>
                <a:latin typeface="Inter"/>
              </a:rPr>
              <a:t>" словам соответствуют векторы </a:t>
            </a:r>
            <a:r>
              <a:rPr lang="en-US" sz="3200" b="0" i="0" dirty="0">
                <a:solidFill>
                  <a:srgbClr val="1D1D1F"/>
                </a:solidFill>
                <a:effectLst/>
                <a:latin typeface="MJXc-TeX-main-B"/>
              </a:rPr>
              <a:t>V</a:t>
            </a:r>
            <a:r>
              <a:rPr lang="ru-RU" sz="3200" b="0" i="0" baseline="-25000" dirty="0">
                <a:solidFill>
                  <a:srgbClr val="1D1D1F"/>
                </a:solidFill>
                <a:effectLst/>
                <a:latin typeface="MJXc-TeX-main-R"/>
              </a:rPr>
              <a:t>1</a:t>
            </a:r>
            <a:r>
              <a:rPr lang="ru-RU" sz="3200" b="0" i="0" dirty="0">
                <a:solidFill>
                  <a:srgbClr val="1D1D1F"/>
                </a:solidFill>
                <a:effectLst/>
                <a:latin typeface="MJXc-TeX-main-R"/>
              </a:rPr>
              <a:t>,...,</a:t>
            </a:r>
            <a:r>
              <a:rPr lang="en-US" sz="3200" b="0" i="0" dirty="0">
                <a:solidFill>
                  <a:srgbClr val="1D1D1F"/>
                </a:solidFill>
                <a:effectLst/>
                <a:latin typeface="MJXc-TeX-main-B"/>
              </a:rPr>
              <a:t>V</a:t>
            </a:r>
            <a:r>
              <a:rPr lang="ru-RU" sz="3200" b="0" i="0" baseline="-25000" dirty="0">
                <a:solidFill>
                  <a:srgbClr val="1D1D1F"/>
                </a:solidFill>
                <a:effectLst/>
                <a:latin typeface="MJXc-TeX-main-R"/>
              </a:rPr>
              <a:t>7</a:t>
            </a:r>
            <a:r>
              <a:rPr lang="ru-RU" sz="3200" b="0" i="0" dirty="0">
                <a:solidFill>
                  <a:srgbClr val="1D1D1F"/>
                </a:solidFill>
                <a:effectLst/>
                <a:latin typeface="MJXc-TeX-main-R"/>
              </a:rPr>
              <a:t>.</a:t>
            </a:r>
          </a:p>
          <a:p>
            <a:pPr marL="0" marR="0" lvl="0" indent="534988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0" i="0" dirty="0">
                <a:solidFill>
                  <a:srgbClr val="1D1D1F"/>
                </a:solidFill>
                <a:effectLst/>
                <a:latin typeface="Inter"/>
              </a:rPr>
              <a:t>Для модификации вектора </a:t>
            </a:r>
            <a:r>
              <a:rPr lang="en-US" sz="3200" dirty="0">
                <a:solidFill>
                  <a:srgbClr val="1D1D1F"/>
                </a:solidFill>
                <a:latin typeface="MJXc-TeX-main-B"/>
              </a:rPr>
              <a:t>V</a:t>
            </a:r>
            <a:r>
              <a:rPr lang="ru-RU" sz="3200" b="0" i="0" baseline="-25000" dirty="0" err="1">
                <a:solidFill>
                  <a:srgbClr val="1D1D1F"/>
                </a:solidFill>
                <a:effectLst/>
                <a:latin typeface="MJXc-TeX-main-R"/>
              </a:rPr>
              <a:t>table</a:t>
            </a:r>
            <a:r>
              <a:rPr lang="ru-RU" sz="3200" b="0" i="0" dirty="0">
                <a:solidFill>
                  <a:srgbClr val="1D1D1F"/>
                </a:solidFill>
                <a:effectLst/>
                <a:latin typeface="MJXc-TeX-main-R"/>
              </a:rPr>
              <a:t>=</a:t>
            </a:r>
            <a:r>
              <a:rPr lang="en-US" sz="3200" b="0" i="0" dirty="0">
                <a:solidFill>
                  <a:srgbClr val="1D1D1F"/>
                </a:solidFill>
                <a:effectLst/>
                <a:latin typeface="MJXc-TeX-main-B"/>
              </a:rPr>
              <a:t>V</a:t>
            </a:r>
            <a:r>
              <a:rPr lang="ru-RU" sz="3200" b="0" i="0" baseline="-25000" dirty="0">
                <a:solidFill>
                  <a:srgbClr val="1D1D1F"/>
                </a:solidFill>
                <a:effectLst/>
                <a:latin typeface="MJXc-TeX-main-R"/>
              </a:rPr>
              <a:t>2</a:t>
            </a:r>
            <a:r>
              <a:rPr lang="ru-RU" sz="3200" b="0" i="0" dirty="0">
                <a:solidFill>
                  <a:srgbClr val="1D1D1F"/>
                </a:solidFill>
                <a:effectLst/>
                <a:latin typeface="Inter"/>
              </a:rPr>
              <a:t>, вычислим его скалярные произведения с другими словами: </a:t>
            </a:r>
            <a:endParaRPr lang="en-US" sz="3200" b="0" i="0" dirty="0">
              <a:solidFill>
                <a:srgbClr val="1D1D1F"/>
              </a:solidFill>
              <a:effectLst/>
              <a:latin typeface="Inter"/>
            </a:endParaRPr>
          </a:p>
          <a:p>
            <a:pPr marL="0" marR="0" lvl="0" indent="534988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0" i="0" dirty="0">
                <a:solidFill>
                  <a:srgbClr val="1D1D1F"/>
                </a:solidFill>
                <a:effectLst/>
                <a:latin typeface="MJXc-TeX-main-R"/>
              </a:rPr>
              <a:t>{</a:t>
            </a:r>
            <a:r>
              <a:rPr lang="en-US" sz="3200" b="0" i="0" dirty="0">
                <a:solidFill>
                  <a:srgbClr val="1D1D1F"/>
                </a:solidFill>
                <a:effectLst/>
                <a:latin typeface="MJXc-TeX-math-I"/>
              </a:rPr>
              <a:t>W</a:t>
            </a:r>
            <a:r>
              <a:rPr lang="ru-RU" sz="3200" b="0" i="0" baseline="-25000" dirty="0">
                <a:solidFill>
                  <a:srgbClr val="1D1D1F"/>
                </a:solidFill>
                <a:effectLst/>
                <a:latin typeface="MJXc-TeX-main-R"/>
              </a:rPr>
              <a:t>1</a:t>
            </a:r>
            <a:r>
              <a:rPr lang="ru-RU" sz="3200" b="0" i="0" dirty="0">
                <a:solidFill>
                  <a:srgbClr val="1D1D1F"/>
                </a:solidFill>
                <a:effectLst/>
                <a:latin typeface="MJXc-TeX-main-R"/>
              </a:rPr>
              <a:t>,</a:t>
            </a:r>
            <a:r>
              <a:rPr lang="en-US" sz="3200" b="0" i="0" dirty="0">
                <a:solidFill>
                  <a:srgbClr val="1D1D1F"/>
                </a:solidFill>
                <a:effectLst/>
                <a:latin typeface="MJXc-TeX-math-I"/>
              </a:rPr>
              <a:t>W</a:t>
            </a:r>
            <a:r>
              <a:rPr lang="ru-RU" sz="3200" b="0" i="0" baseline="-25000" dirty="0">
                <a:solidFill>
                  <a:srgbClr val="1D1D1F"/>
                </a:solidFill>
                <a:effectLst/>
                <a:latin typeface="MJXc-TeX-main-R"/>
              </a:rPr>
              <a:t>2</a:t>
            </a:r>
            <a:r>
              <a:rPr lang="ru-RU" sz="3200" b="0" i="0" dirty="0">
                <a:solidFill>
                  <a:srgbClr val="1D1D1F"/>
                </a:solidFill>
                <a:effectLst/>
                <a:latin typeface="MJXc-TeX-main-R"/>
              </a:rPr>
              <a:t>,...,</a:t>
            </a:r>
            <a:r>
              <a:rPr lang="en-US" sz="3200" b="0" i="0" dirty="0">
                <a:solidFill>
                  <a:srgbClr val="1D1D1F"/>
                </a:solidFill>
                <a:effectLst/>
                <a:latin typeface="MJXc-TeX-math-I"/>
              </a:rPr>
              <a:t>W</a:t>
            </a:r>
            <a:r>
              <a:rPr lang="ru-RU" sz="3200" b="0" i="0" baseline="-25000" dirty="0">
                <a:solidFill>
                  <a:srgbClr val="1D1D1F"/>
                </a:solidFill>
                <a:effectLst/>
                <a:latin typeface="MJXc-TeX-main-R"/>
              </a:rPr>
              <a:t>7</a:t>
            </a:r>
            <a:r>
              <a:rPr lang="ru-RU" sz="3200" b="0" i="0" dirty="0">
                <a:solidFill>
                  <a:srgbClr val="1D1D1F"/>
                </a:solidFill>
                <a:effectLst/>
                <a:latin typeface="MJXc-TeX-main-R"/>
              </a:rPr>
              <a:t>}</a:t>
            </a:r>
            <a:r>
              <a:rPr lang="en-US" sz="3200" b="0" i="0" dirty="0">
                <a:solidFill>
                  <a:srgbClr val="1D1D1F"/>
                </a:solidFill>
                <a:effectLst/>
                <a:latin typeface="MJXc-TeX-main-R"/>
              </a:rPr>
              <a:t> </a:t>
            </a:r>
            <a:r>
              <a:rPr lang="ru-RU" sz="3200" b="0" i="0" dirty="0">
                <a:solidFill>
                  <a:srgbClr val="1D1D1F"/>
                </a:solidFill>
                <a:effectLst/>
                <a:latin typeface="MJXc-TeX-main-R"/>
              </a:rPr>
              <a:t>=</a:t>
            </a:r>
            <a:r>
              <a:rPr lang="en-US" sz="3200" b="0" i="0" dirty="0">
                <a:solidFill>
                  <a:srgbClr val="1D1D1F"/>
                </a:solidFill>
                <a:effectLst/>
                <a:latin typeface="MJXc-TeX-main-R"/>
              </a:rPr>
              <a:t> </a:t>
            </a:r>
            <a:r>
              <a:rPr lang="ru-RU" sz="3200" b="0" i="0" dirty="0">
                <a:solidFill>
                  <a:srgbClr val="1D1D1F"/>
                </a:solidFill>
                <a:effectLst/>
                <a:latin typeface="MJXc-TeX-main-R"/>
              </a:rPr>
              <a:t>{</a:t>
            </a:r>
            <a:r>
              <a:rPr lang="en-US" sz="3200" b="0" i="0" dirty="0">
                <a:solidFill>
                  <a:srgbClr val="1D1D1F"/>
                </a:solidFill>
                <a:effectLst/>
                <a:latin typeface="MJXc-TeX-main-B"/>
              </a:rPr>
              <a:t>V</a:t>
            </a:r>
            <a:r>
              <a:rPr lang="ru-RU" sz="3200" b="0" i="0" baseline="-25000" dirty="0">
                <a:solidFill>
                  <a:srgbClr val="1D1D1F"/>
                </a:solidFill>
                <a:effectLst/>
                <a:latin typeface="MJXc-TeX-main-R"/>
              </a:rPr>
              <a:t>2</a:t>
            </a:r>
            <a:r>
              <a:rPr lang="en-US" sz="3200" b="0" i="0" dirty="0">
                <a:solidFill>
                  <a:srgbClr val="1D1D1F"/>
                </a:solidFill>
                <a:effectLst/>
                <a:latin typeface="MJXc-TeX-main-B"/>
              </a:rPr>
              <a:t>V</a:t>
            </a:r>
            <a:r>
              <a:rPr lang="ru-RU" sz="3200" b="0" i="0" baseline="-25000" dirty="0">
                <a:solidFill>
                  <a:srgbClr val="1D1D1F"/>
                </a:solidFill>
                <a:effectLst/>
                <a:latin typeface="MJXc-TeX-main-R"/>
              </a:rPr>
              <a:t>1</a:t>
            </a:r>
            <a:r>
              <a:rPr lang="ru-RU" sz="3200" b="0" i="0" dirty="0">
                <a:solidFill>
                  <a:srgbClr val="1D1D1F"/>
                </a:solidFill>
                <a:effectLst/>
                <a:latin typeface="MJXc-TeX-main-R"/>
              </a:rPr>
              <a:t>, </a:t>
            </a:r>
            <a:r>
              <a:rPr lang="en-US" sz="3200" b="0" i="0" dirty="0">
                <a:solidFill>
                  <a:srgbClr val="1D1D1F"/>
                </a:solidFill>
                <a:effectLst/>
                <a:latin typeface="MJXc-TeX-main-B"/>
              </a:rPr>
              <a:t>V</a:t>
            </a:r>
            <a:r>
              <a:rPr lang="ru-RU" sz="3200" b="0" i="0" baseline="-25000" dirty="0">
                <a:solidFill>
                  <a:srgbClr val="1D1D1F"/>
                </a:solidFill>
                <a:effectLst/>
                <a:latin typeface="MJXc-TeX-main-R"/>
              </a:rPr>
              <a:t>2</a:t>
            </a:r>
            <a:r>
              <a:rPr lang="en-US" sz="3200" b="0" i="0" dirty="0">
                <a:solidFill>
                  <a:srgbClr val="1D1D1F"/>
                </a:solidFill>
                <a:effectLst/>
                <a:latin typeface="MJXc-TeX-main-B"/>
              </a:rPr>
              <a:t>V</a:t>
            </a:r>
            <a:r>
              <a:rPr lang="ru-RU" sz="3200" b="0" i="0" baseline="-25000" dirty="0">
                <a:solidFill>
                  <a:srgbClr val="1D1D1F"/>
                </a:solidFill>
                <a:effectLst/>
                <a:latin typeface="MJXc-TeX-main-R"/>
              </a:rPr>
              <a:t>2</a:t>
            </a:r>
            <a:r>
              <a:rPr lang="ru-RU" sz="3200" b="0" i="0" dirty="0">
                <a:solidFill>
                  <a:srgbClr val="1D1D1F"/>
                </a:solidFill>
                <a:effectLst/>
                <a:latin typeface="MJXc-TeX-main-R"/>
              </a:rPr>
              <a:t>, ...,</a:t>
            </a:r>
            <a:r>
              <a:rPr lang="en-US" sz="3200" b="0" i="0" dirty="0">
                <a:solidFill>
                  <a:srgbClr val="1D1D1F"/>
                </a:solidFill>
                <a:effectLst/>
                <a:latin typeface="MJXc-TeX-main-B"/>
              </a:rPr>
              <a:t>V</a:t>
            </a:r>
            <a:r>
              <a:rPr lang="ru-RU" sz="3200" b="0" i="0" baseline="-25000" dirty="0">
                <a:solidFill>
                  <a:srgbClr val="1D1D1F"/>
                </a:solidFill>
                <a:effectLst/>
                <a:latin typeface="MJXc-TeX-main-R"/>
              </a:rPr>
              <a:t>2</a:t>
            </a:r>
            <a:r>
              <a:rPr lang="en-US" sz="3200" b="0" i="0" dirty="0">
                <a:solidFill>
                  <a:srgbClr val="1D1D1F"/>
                </a:solidFill>
                <a:effectLst/>
                <a:latin typeface="MJXc-TeX-main-B"/>
              </a:rPr>
              <a:t>V</a:t>
            </a:r>
            <a:r>
              <a:rPr lang="ru-RU" sz="3200" b="0" i="0" baseline="-25000" dirty="0">
                <a:solidFill>
                  <a:srgbClr val="1D1D1F"/>
                </a:solidFill>
                <a:effectLst/>
                <a:latin typeface="MJXc-TeX-main-R"/>
              </a:rPr>
              <a:t>7</a:t>
            </a:r>
            <a:r>
              <a:rPr lang="ru-RU" sz="3200" b="0" i="0" dirty="0">
                <a:solidFill>
                  <a:srgbClr val="1D1D1F"/>
                </a:solidFill>
                <a:effectLst/>
                <a:latin typeface="MJXc-TeX-main-R"/>
              </a:rPr>
              <a:t>}</a:t>
            </a:r>
            <a:r>
              <a:rPr lang="ru-RU" sz="3200" b="0" i="0" dirty="0">
                <a:solidFill>
                  <a:srgbClr val="1D1D1F"/>
                </a:solidFill>
                <a:effectLst/>
                <a:latin typeface="Inter"/>
              </a:rPr>
              <a:t>.</a:t>
            </a:r>
            <a:endParaRPr lang="ru-RU" sz="32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11029079" y="6623043"/>
            <a:ext cx="126705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Слайд 5</a:t>
            </a: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6A0BCA-3C7C-4BA5-A4BC-61E928811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290" y="3538563"/>
            <a:ext cx="10379086" cy="7324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F2BC1A-4807-4C98-B3CA-A9779E4D7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478" y="4243711"/>
            <a:ext cx="6999043" cy="73245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D2DBB2E-774C-4F7C-BCDF-6DCBB4DB04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489" y="4988776"/>
            <a:ext cx="11717022" cy="144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48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l="3938" t="14967" r="82280" b="63392"/>
          <a:stretch/>
        </p:blipFill>
        <p:spPr>
          <a:xfrm>
            <a:off x="-5" y="-18862"/>
            <a:ext cx="817880" cy="721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/>
          <p:nvPr/>
        </p:nvSpPr>
        <p:spPr>
          <a:xfrm>
            <a:off x="1292858" y="324508"/>
            <a:ext cx="1042415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3200"/>
              <a:buFont typeface="Times New Roman"/>
              <a:buNone/>
            </a:pPr>
            <a:r>
              <a:rPr lang="en-US" sz="3200" b="0" i="0" u="none" strike="noStrike" kern="1200" baseline="0" dirty="0">
                <a:solidFill>
                  <a:srgbClr val="000000"/>
                </a:solidFill>
                <a:latin typeface="EB Garamond" panose="00000500000000000000" pitchFamily="2" charset="0"/>
              </a:rPr>
              <a:t>Attention Layer in Neural Networks</a:t>
            </a:r>
            <a:r>
              <a:rPr lang="ru-RU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sp>
        <p:nvSpPr>
          <p:cNvPr id="107" name="Google Shape;107;p3"/>
          <p:cNvSpPr txBox="1"/>
          <p:nvPr/>
        </p:nvSpPr>
        <p:spPr>
          <a:xfrm>
            <a:off x="817875" y="-18862"/>
            <a:ext cx="11374125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ru-RU" sz="2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ПОВОЛЖСКИЙ ГОСУДАРСТВЕННЫЙ ТЕХНОЛОГИЧЕСКИЙ УНИВЕРСИТЕТ</a:t>
            </a:r>
            <a:endParaRPr sz="2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979058" y="1549409"/>
            <a:ext cx="10233883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534988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0" i="0" u="none" strike="noStrike" cap="none" dirty="0">
                <a:solidFill>
                  <a:schemeClr val="dk1"/>
                </a:solidFill>
                <a:latin typeface="Times New Roman"/>
                <a:ea typeface="Gill Sans"/>
                <a:cs typeface="Times New Roman"/>
                <a:sym typeface="Times New Roman"/>
              </a:rPr>
              <a:t>Механизм внимания был введен для повышения производительности модели кодер-декодер для машинного перевода. Идея механизма внимания заключалась в том, чтобы позволить декодеру гибко использовать наиболее релевантные части входной последовательности путем взвешенной комбинации всех закодированных входных векторов, при этом наиболее релевантным векторам присваивались самые высокие веса. </a:t>
            </a:r>
            <a:endParaRPr lang="ru-RU" sz="32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11029079" y="6623043"/>
            <a:ext cx="126705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Слайд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7441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l="3938" t="14967" r="82280" b="63392"/>
          <a:stretch/>
        </p:blipFill>
        <p:spPr>
          <a:xfrm>
            <a:off x="-5" y="-18862"/>
            <a:ext cx="817880" cy="721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/>
          <p:nvPr/>
        </p:nvSpPr>
        <p:spPr>
          <a:xfrm>
            <a:off x="1292858" y="324508"/>
            <a:ext cx="1042415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3200"/>
              <a:buFont typeface="Times New Roman"/>
              <a:buNone/>
            </a:pPr>
            <a:r>
              <a:rPr lang="en-US" sz="3200" b="0" i="0" u="none" strike="noStrike" kern="1200" baseline="0" dirty="0">
                <a:solidFill>
                  <a:srgbClr val="000000"/>
                </a:solidFill>
                <a:latin typeface="EB Garamond" panose="00000500000000000000" pitchFamily="2" charset="0"/>
              </a:rPr>
              <a:t>Attention Layer in Neural Networks</a:t>
            </a:r>
            <a:r>
              <a:rPr lang="ru-RU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sp>
        <p:nvSpPr>
          <p:cNvPr id="107" name="Google Shape;107;p3"/>
          <p:cNvSpPr txBox="1"/>
          <p:nvPr/>
        </p:nvSpPr>
        <p:spPr>
          <a:xfrm>
            <a:off x="817875" y="-18862"/>
            <a:ext cx="11374125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ru-RU" sz="2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ПОВОЛЖСКИЙ ГОСУДАРСТВЕННЫЙ ТЕХНОЛОГИЧЕСКИЙ УНИВЕРСИТЕТ</a:t>
            </a:r>
            <a:endParaRPr sz="2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979058" y="2650919"/>
            <a:ext cx="10233883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3200" b="0" i="0" u="none" strike="noStrike" cap="none" dirty="0">
                <a:solidFill>
                  <a:schemeClr val="dk1"/>
                </a:solidFill>
                <a:latin typeface="Times New Roman"/>
                <a:ea typeface="Gill Sans"/>
                <a:cs typeface="Times New Roman"/>
                <a:sym typeface="Times New Roman"/>
              </a:rPr>
              <a:t>Показатели выравнивания :</a:t>
            </a:r>
            <a:endParaRPr lang="en-US" sz="3200" b="0" i="0" u="none" strike="noStrike" cap="none" dirty="0">
              <a:solidFill>
                <a:schemeClr val="dk1"/>
              </a:solidFill>
              <a:latin typeface="Times New Roman"/>
              <a:ea typeface="Gill Sans"/>
              <a:cs typeface="Times New Roman"/>
              <a:sym typeface="Times New Roman"/>
            </a:endParaRPr>
          </a:p>
          <a:p>
            <a:pPr marL="514350" marR="0" lvl="0" indent="-51435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3200" dirty="0">
              <a:solidFill>
                <a:schemeClr val="dk1"/>
              </a:solidFill>
              <a:latin typeface="Times New Roman"/>
              <a:ea typeface="Gill Sans"/>
              <a:cs typeface="Times New Roman"/>
              <a:sym typeface="Times New Roman"/>
            </a:endParaRPr>
          </a:p>
          <a:p>
            <a:pPr marL="514350" marR="0" lvl="0" indent="-51435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3200" dirty="0">
                <a:solidFill>
                  <a:schemeClr val="dk1"/>
                </a:solidFill>
                <a:latin typeface="Times New Roman"/>
                <a:ea typeface="Gill Sans"/>
                <a:cs typeface="Times New Roman"/>
                <a:sym typeface="Times New Roman"/>
              </a:rPr>
              <a:t>Веса:</a:t>
            </a:r>
          </a:p>
          <a:p>
            <a:pPr marL="514350" marR="0" lvl="0" indent="-51435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ru-RU" sz="3200" dirty="0">
              <a:solidFill>
                <a:schemeClr val="dk1"/>
              </a:solidFill>
              <a:latin typeface="Times New Roman"/>
              <a:ea typeface="Gill Sans"/>
              <a:cs typeface="Times New Roman"/>
              <a:sym typeface="Times New Roman"/>
            </a:endParaRPr>
          </a:p>
          <a:p>
            <a:pPr marL="514350" marR="0" lvl="0" indent="-51435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3200" dirty="0">
                <a:solidFill>
                  <a:schemeClr val="dk1"/>
                </a:solidFill>
                <a:latin typeface="Times New Roman"/>
                <a:ea typeface="Gill Sans"/>
                <a:cs typeface="Times New Roman"/>
                <a:sym typeface="Times New Roman"/>
              </a:rPr>
              <a:t>Вектор контекста: 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Gill Sans"/>
                <a:cs typeface="Times New Roman"/>
                <a:sym typeface="Times New Roman"/>
              </a:rPr>
              <a:t> </a:t>
            </a:r>
            <a:endParaRPr lang="ru-RU" sz="32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11029079" y="6623043"/>
            <a:ext cx="126705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Слайд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9EC7218-6C77-48F5-B1C2-3BDE14A6F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937" y="2548756"/>
            <a:ext cx="4190019" cy="84798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18262A-CDB6-4A6B-9CFE-391CE27045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0136" y="3606346"/>
            <a:ext cx="4305817" cy="64365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78C53B9-F40F-49BB-B669-BFFB3F2B75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3044" y="4426977"/>
            <a:ext cx="5113576" cy="8479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83C0C0B-F18C-4974-902A-0B161FDAA1D7}"/>
              </a:ext>
            </a:extLst>
          </p:cNvPr>
          <p:cNvSpPr txBox="1"/>
          <p:nvPr/>
        </p:nvSpPr>
        <p:spPr>
          <a:xfrm>
            <a:off x="3430869" y="1370112"/>
            <a:ext cx="61481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sz="4400" b="1" dirty="0">
                <a:solidFill>
                  <a:srgbClr val="222222"/>
                </a:solidFill>
                <a:effectLst/>
                <a:latin typeface="Helvetica Neue"/>
              </a:rPr>
              <a:t>Механизм внимания</a:t>
            </a:r>
          </a:p>
        </p:txBody>
      </p:sp>
    </p:spTree>
    <p:extLst>
      <p:ext uri="{BB962C8B-B14F-4D97-AF65-F5344CB8AC3E}">
        <p14:creationId xmlns:p14="http://schemas.microsoft.com/office/powerpoint/2010/main" val="2785082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l="3938" t="14967" r="82280" b="63392"/>
          <a:stretch/>
        </p:blipFill>
        <p:spPr>
          <a:xfrm>
            <a:off x="-5" y="-18862"/>
            <a:ext cx="817880" cy="721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/>
          <p:nvPr/>
        </p:nvSpPr>
        <p:spPr>
          <a:xfrm>
            <a:off x="1292858" y="324508"/>
            <a:ext cx="1042415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3200"/>
              <a:buFont typeface="Times New Roman"/>
              <a:buNone/>
            </a:pPr>
            <a:r>
              <a:rPr lang="en-US" sz="3200" b="0" i="0" u="none" strike="noStrike" kern="1200" baseline="0" dirty="0">
                <a:solidFill>
                  <a:srgbClr val="000000"/>
                </a:solidFill>
                <a:latin typeface="EB Garamond" panose="00000500000000000000" pitchFamily="2" charset="0"/>
              </a:rPr>
              <a:t>Attention Layer in Neural Networks</a:t>
            </a:r>
            <a:r>
              <a:rPr lang="ru-RU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sp>
        <p:nvSpPr>
          <p:cNvPr id="107" name="Google Shape;107;p3"/>
          <p:cNvSpPr txBox="1"/>
          <p:nvPr/>
        </p:nvSpPr>
        <p:spPr>
          <a:xfrm>
            <a:off x="817875" y="-18862"/>
            <a:ext cx="11374125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ru-RU" sz="2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ПОВОЛЖСКИЙ ГОСУДАРСТВЕННЫЙ ТЕХНОЛОГИЧЕСКИЙ УНИВЕРСИТЕТ</a:t>
            </a:r>
            <a:endParaRPr sz="2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11029079" y="6623043"/>
            <a:ext cx="126705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Слайд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3C0C0B-F18C-4974-902A-0B161FDAA1D7}"/>
              </a:ext>
            </a:extLst>
          </p:cNvPr>
          <p:cNvSpPr txBox="1"/>
          <p:nvPr/>
        </p:nvSpPr>
        <p:spPr>
          <a:xfrm>
            <a:off x="2612995" y="775600"/>
            <a:ext cx="828614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sz="4400" b="1" dirty="0">
                <a:solidFill>
                  <a:srgbClr val="222222"/>
                </a:solidFill>
                <a:effectLst/>
                <a:latin typeface="Helvetica Neue"/>
              </a:rPr>
              <a:t>Общий </a:t>
            </a:r>
            <a:r>
              <a:rPr lang="ru-RU" sz="4400" b="1" dirty="0">
                <a:solidFill>
                  <a:srgbClr val="222222"/>
                </a:solidFill>
                <a:latin typeface="Helvetica Neue"/>
              </a:rPr>
              <a:t>м</a:t>
            </a:r>
            <a:r>
              <a:rPr lang="ru-RU" sz="4400" b="1" dirty="0">
                <a:solidFill>
                  <a:srgbClr val="222222"/>
                </a:solidFill>
                <a:effectLst/>
                <a:latin typeface="Helvetica Neue"/>
              </a:rPr>
              <a:t>еханизм внимания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21F5C5-4454-4598-81A6-94EDED442BE5}"/>
              </a:ext>
            </a:extLst>
          </p:cNvPr>
          <p:cNvSpPr txBox="1"/>
          <p:nvPr/>
        </p:nvSpPr>
        <p:spPr>
          <a:xfrm>
            <a:off x="248652" y="1513367"/>
            <a:ext cx="11694695" cy="4293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Основные компоненты - запросы </a:t>
            </a:r>
            <a:r>
              <a:rPr lang="en-US" sz="3200" dirty="0"/>
              <a:t>Q</a:t>
            </a:r>
            <a:r>
              <a:rPr lang="ru-RU" sz="3200" dirty="0"/>
              <a:t>, ключи </a:t>
            </a:r>
            <a:r>
              <a:rPr lang="en-US" sz="3200" dirty="0"/>
              <a:t>K</a:t>
            </a:r>
            <a:r>
              <a:rPr lang="ru-RU" sz="3200" dirty="0"/>
              <a:t> и значения </a:t>
            </a:r>
            <a:r>
              <a:rPr lang="en-US" sz="3200" dirty="0"/>
              <a:t>V</a:t>
            </a:r>
            <a:r>
              <a:rPr lang="ru-RU" sz="3200" dirty="0"/>
              <a:t>.</a:t>
            </a:r>
          </a:p>
          <a:p>
            <a:r>
              <a:rPr lang="ru-RU" sz="3200" dirty="0"/>
              <a:t>В механизме внимания </a:t>
            </a:r>
            <a:r>
              <a:rPr lang="en-US" sz="3200" dirty="0"/>
              <a:t>“</a:t>
            </a:r>
            <a:r>
              <a:rPr lang="ru-RU" sz="3200" dirty="0" err="1"/>
              <a:t>Багданау</a:t>
            </a:r>
            <a:r>
              <a:rPr lang="ru-RU" sz="3200" dirty="0"/>
              <a:t> </a:t>
            </a:r>
            <a:r>
              <a:rPr lang="en-US" sz="3200" dirty="0"/>
              <a:t>“ </a:t>
            </a:r>
            <a:r>
              <a:rPr lang="ru-RU" sz="3200" dirty="0"/>
              <a:t>ключи и значения являются одним и тем же вектором.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ru-RU" sz="3200" dirty="0"/>
              <a:t>Каждый вектор запроса,</a:t>
            </a:r>
            <a:r>
              <a:rPr lang="en-US" sz="3200" dirty="0"/>
              <a:t> q = s</a:t>
            </a:r>
            <a:r>
              <a:rPr lang="en-US" sz="3200" baseline="-25000" dirty="0"/>
              <a:t>t-1</a:t>
            </a:r>
            <a:r>
              <a:rPr lang="ru-RU" sz="3200" dirty="0"/>
              <a:t>, сопоставляется с базой данных ключей для вычисления значения оценки.</a:t>
            </a:r>
          </a:p>
          <a:p>
            <a:endParaRPr lang="ru-RU" sz="900" dirty="0"/>
          </a:p>
          <a:p>
            <a:r>
              <a:rPr lang="ru-RU" sz="3200" dirty="0"/>
              <a:t>2. Оценки передаются через операцию </a:t>
            </a:r>
            <a:r>
              <a:rPr lang="ru-RU" sz="3200" dirty="0" err="1"/>
              <a:t>softmax</a:t>
            </a:r>
            <a:r>
              <a:rPr lang="ru-RU" sz="3200" dirty="0"/>
              <a:t> для генерации весов:</a:t>
            </a:r>
          </a:p>
          <a:p>
            <a:endParaRPr lang="ru-RU" sz="800" dirty="0"/>
          </a:p>
          <a:p>
            <a:r>
              <a:rPr lang="ru-RU" sz="3200" dirty="0"/>
              <a:t>3. Взвешенная сумма векторов значений, </a:t>
            </a:r>
            <a:r>
              <a:rPr lang="en-US" sz="3200" dirty="0" err="1"/>
              <a:t>V</a:t>
            </a:r>
            <a:r>
              <a:rPr lang="en-US" sz="3200" baseline="-25000" dirty="0" err="1"/>
              <a:t>ki</a:t>
            </a:r>
            <a:r>
              <a:rPr lang="ru-RU" sz="3200" baseline="-25000" dirty="0"/>
              <a:t>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033826D-CB8E-4311-84F2-867E08DDB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4551" y="3574635"/>
            <a:ext cx="2082466" cy="41985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42051EA-B3BC-42EA-8C7B-3518DC15B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8582" y="4546576"/>
            <a:ext cx="4549617" cy="57671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93710CC-8190-4D8D-8E97-CA98263741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8582" y="5750230"/>
            <a:ext cx="7089729" cy="110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98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l="3938" t="14967" r="82280" b="63392"/>
          <a:stretch/>
        </p:blipFill>
        <p:spPr>
          <a:xfrm>
            <a:off x="-5" y="-18862"/>
            <a:ext cx="817880" cy="721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/>
          <p:nvPr/>
        </p:nvSpPr>
        <p:spPr>
          <a:xfrm>
            <a:off x="1292858" y="324508"/>
            <a:ext cx="1042415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3200"/>
              <a:buFont typeface="Times New Roman"/>
              <a:buNone/>
            </a:pPr>
            <a:r>
              <a:rPr lang="en-US" sz="3200" b="0" i="0" u="none" strike="noStrike" kern="1200" baseline="0" dirty="0">
                <a:solidFill>
                  <a:srgbClr val="000000"/>
                </a:solidFill>
                <a:latin typeface="EB Garamond" panose="00000500000000000000" pitchFamily="2" charset="0"/>
              </a:rPr>
              <a:t>Attention Layer in Neural Networks</a:t>
            </a:r>
            <a:r>
              <a:rPr lang="ru-RU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sp>
        <p:nvSpPr>
          <p:cNvPr id="107" name="Google Shape;107;p3"/>
          <p:cNvSpPr txBox="1"/>
          <p:nvPr/>
        </p:nvSpPr>
        <p:spPr>
          <a:xfrm>
            <a:off x="817875" y="-18862"/>
            <a:ext cx="11374125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ru-RU" sz="2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ПОВОЛЖСКИЙ ГОСУДАРСТВЕННЫЙ ТЕХНОЛОГИЧЕСКИЙ УНИВЕРСИТЕТ</a:t>
            </a:r>
            <a:endParaRPr sz="2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11029079" y="6623043"/>
            <a:ext cx="126705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Слайд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3C0C0B-F18C-4974-902A-0B161FDAA1D7}"/>
              </a:ext>
            </a:extLst>
          </p:cNvPr>
          <p:cNvSpPr txBox="1"/>
          <p:nvPr/>
        </p:nvSpPr>
        <p:spPr>
          <a:xfrm>
            <a:off x="139834" y="878623"/>
            <a:ext cx="89149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sz="4400" b="1" dirty="0">
                <a:solidFill>
                  <a:srgbClr val="222222"/>
                </a:solidFill>
                <a:effectLst/>
                <a:latin typeface="Helvetica Neue"/>
              </a:rPr>
              <a:t>Модель </a:t>
            </a:r>
            <a:r>
              <a:rPr lang="en-US" sz="4400" b="1" dirty="0">
                <a:solidFill>
                  <a:srgbClr val="222222"/>
                </a:solidFill>
                <a:effectLst/>
                <a:latin typeface="Helvetica Neue"/>
              </a:rPr>
              <a:t>BI-LSTM with attention</a:t>
            </a:r>
            <a:endParaRPr lang="ru-RU" sz="4400" b="1" dirty="0">
              <a:solidFill>
                <a:srgbClr val="222222"/>
              </a:solidFill>
              <a:effectLst/>
              <a:latin typeface="Helvetica Neue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3AFE233-B58D-4BA0-B2FE-A96533DD1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34" y="1709737"/>
            <a:ext cx="10712650" cy="504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676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632</Words>
  <Application>Microsoft Office PowerPoint</Application>
  <PresentationFormat>Широкоэкранный</PresentationFormat>
  <Paragraphs>91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34" baseType="lpstr">
      <vt:lpstr>-apple-system</vt:lpstr>
      <vt:lpstr>Arial</vt:lpstr>
      <vt:lpstr>Calibri</vt:lpstr>
      <vt:lpstr>Calibri Light</vt:lpstr>
      <vt:lpstr>Consolas</vt:lpstr>
      <vt:lpstr>EB Garamond</vt:lpstr>
      <vt:lpstr>Garamond</vt:lpstr>
      <vt:lpstr>Gill Sans</vt:lpstr>
      <vt:lpstr>Helvetica Neue</vt:lpstr>
      <vt:lpstr>Inter</vt:lpstr>
      <vt:lpstr>MJXc-TeX-main-B</vt:lpstr>
      <vt:lpstr>MJXc-TeX-main-R</vt:lpstr>
      <vt:lpstr>MJXc-TeX-math-I</vt:lpstr>
      <vt:lpstr>Roboto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Stas</dc:creator>
  <cp:lastModifiedBy>Stas</cp:lastModifiedBy>
  <cp:revision>22</cp:revision>
  <dcterms:created xsi:type="dcterms:W3CDTF">2023-04-30T11:28:31Z</dcterms:created>
  <dcterms:modified xsi:type="dcterms:W3CDTF">2023-05-01T07:42:47Z</dcterms:modified>
</cp:coreProperties>
</file>