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72" r:id="rId4"/>
    <p:sldId id="274" r:id="rId5"/>
    <p:sldId id="296" r:id="rId6"/>
    <p:sldId id="275" r:id="rId7"/>
    <p:sldId id="276" r:id="rId8"/>
    <p:sldId id="300" r:id="rId9"/>
    <p:sldId id="297" r:id="rId10"/>
    <p:sldId id="298" r:id="rId11"/>
    <p:sldId id="299" r:id="rId12"/>
    <p:sldId id="295" r:id="rId13"/>
    <p:sldId id="273" r:id="rId14"/>
    <p:sldId id="302" r:id="rId15"/>
    <p:sldId id="301" r:id="rId16"/>
    <p:sldId id="303" r:id="rId17"/>
    <p:sldId id="278" r:id="rId18"/>
    <p:sldId id="304" r:id="rId19"/>
    <p:sldId id="279" r:id="rId20"/>
    <p:sldId id="280" r:id="rId21"/>
    <p:sldId id="308" r:id="rId22"/>
    <p:sldId id="310" r:id="rId23"/>
    <p:sldId id="311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305" r:id="rId33"/>
    <p:sldId id="307" r:id="rId34"/>
    <p:sldId id="306" r:id="rId35"/>
    <p:sldId id="312" r:id="rId36"/>
  </p:sldIdLst>
  <p:sldSz cx="12192000" cy="6858000"/>
  <p:notesSz cx="6858000" cy="9144000"/>
  <p:embeddedFontLs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Open Sans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-1795" y="-8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291116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ru-RU"/>
              <a:t>Элтекс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/>
              <a:t>Модуль 1 </a:t>
            </a:r>
            <a:r>
              <a:rPr lang="ru-RU"/>
              <a:t>Занятие </a:t>
            </a:r>
            <a:r>
              <a:rPr lang="ru-RU" smtClean="0"/>
              <a:t>5</a:t>
            </a:r>
            <a:endParaRPr lang="ru-RU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 smtClean="0"/>
              <a:t>Особенности потоков</a:t>
            </a:r>
            <a:endParaRPr dirty="0"/>
          </a:p>
        </p:txBody>
      </p:sp>
      <p:sp>
        <p:nvSpPr>
          <p:cNvPr id="204" name="Google Shape;204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21665" indent="-457200">
              <a:buSzPct val="100000"/>
            </a:pPr>
            <a:r>
              <a:rPr lang="ru-RU" dirty="0"/>
              <a:t>Потоки в </a:t>
            </a:r>
            <a:r>
              <a:rPr lang="ru-RU" dirty="0" err="1"/>
              <a:t>Linux</a:t>
            </a:r>
            <a:r>
              <a:rPr lang="ru-RU" dirty="0"/>
              <a:t> создаются существенно быстрее, чем </a:t>
            </a:r>
            <a:r>
              <a:rPr lang="ru-RU" dirty="0" smtClean="0"/>
              <a:t>процессы</a:t>
            </a:r>
            <a:endParaRPr lang="ru-RU" dirty="0"/>
          </a:p>
          <a:p>
            <a:pPr marL="621665" indent="-457200">
              <a:buSzPct val="100000"/>
            </a:pPr>
            <a:r>
              <a:rPr lang="ru-RU" dirty="0" smtClean="0"/>
              <a:t>Потоки </a:t>
            </a:r>
            <a:r>
              <a:rPr lang="ru-RU" dirty="0"/>
              <a:t>должны использовать только </a:t>
            </a:r>
            <a:r>
              <a:rPr lang="ru-RU" dirty="0" err="1"/>
              <a:t>потокобезопасные</a:t>
            </a:r>
            <a:r>
              <a:rPr lang="ru-RU" dirty="0"/>
              <a:t> </a:t>
            </a:r>
            <a:r>
              <a:rPr lang="ru-RU" dirty="0" smtClean="0"/>
              <a:t>функции (</a:t>
            </a:r>
            <a:r>
              <a:rPr lang="ru-RU" dirty="0" err="1" smtClean="0"/>
              <a:t>thread-safe</a:t>
            </a:r>
            <a:r>
              <a:rPr lang="ru-RU" dirty="0" smtClean="0"/>
              <a:t> </a:t>
            </a:r>
            <a:r>
              <a:rPr lang="ru-RU" dirty="0" err="1"/>
              <a:t>functions</a:t>
            </a:r>
            <a:r>
              <a:rPr lang="ru-RU" dirty="0"/>
              <a:t>), ошибка в одном потоке может привести </a:t>
            </a:r>
            <a:r>
              <a:rPr lang="ru-RU" dirty="0" smtClean="0"/>
              <a:t>к ошибкам </a:t>
            </a:r>
            <a:r>
              <a:rPr lang="ru-RU" dirty="0"/>
              <a:t>других потоков, использование сигналов в потоках </a:t>
            </a:r>
            <a:r>
              <a:rPr lang="ru-RU" dirty="0" smtClean="0"/>
              <a:t>требует сложного </a:t>
            </a:r>
            <a:r>
              <a:rPr lang="ru-RU" dirty="0"/>
              <a:t>проектирования - в случае использования процессов </a:t>
            </a:r>
            <a:r>
              <a:rPr lang="ru-RU" dirty="0" smtClean="0"/>
              <a:t>таких проблем </a:t>
            </a:r>
            <a:r>
              <a:rPr lang="ru-RU" dirty="0"/>
              <a:t>не </a:t>
            </a:r>
            <a:r>
              <a:rPr lang="ru-RU" dirty="0" smtClean="0"/>
              <a:t>возникает</a:t>
            </a:r>
            <a:endParaRPr lang="en-US" dirty="0" smtClean="0"/>
          </a:p>
          <a:p>
            <a:pPr marL="621665" indent="-457200">
              <a:buSzPct val="100000"/>
            </a:pPr>
            <a:r>
              <a:rPr lang="ru-RU" dirty="0" err="1"/>
              <a:t>Потокобезопасными</a:t>
            </a:r>
            <a:r>
              <a:rPr lang="ru-RU" dirty="0"/>
              <a:t> считаются такие функции, которые могут </a:t>
            </a:r>
            <a:r>
              <a:rPr lang="ru-RU" dirty="0" smtClean="0"/>
              <a:t>быть</a:t>
            </a:r>
            <a:r>
              <a:rPr lang="en-US" dirty="0" smtClean="0"/>
              <a:t> </a:t>
            </a:r>
            <a:r>
              <a:rPr lang="ru-RU" dirty="0" smtClean="0"/>
              <a:t>вызваны </a:t>
            </a:r>
            <a:r>
              <a:rPr lang="ru-RU" dirty="0"/>
              <a:t>из 2х или более потоков одновременно. Список таких функций</a:t>
            </a:r>
            <a:r>
              <a:rPr lang="en-US" dirty="0"/>
              <a:t> </a:t>
            </a:r>
            <a:r>
              <a:rPr lang="ru-RU" dirty="0"/>
              <a:t>можно найти в </a:t>
            </a:r>
            <a:r>
              <a:rPr lang="ru-RU" dirty="0" err="1"/>
              <a:t>man</a:t>
            </a:r>
            <a:r>
              <a:rPr lang="ru-RU" dirty="0"/>
              <a:t> 7 </a:t>
            </a:r>
            <a:r>
              <a:rPr lang="ru-RU" dirty="0" err="1"/>
              <a:t>pthreads</a:t>
            </a:r>
            <a:r>
              <a:rPr lang="ru-RU" dirty="0"/>
              <a:t>.</a:t>
            </a:r>
            <a:endParaRPr lang="en-US" dirty="0"/>
          </a:p>
          <a:p>
            <a:pPr marL="621665" indent="-457200">
              <a:buSzPct val="100000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908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 smtClean="0"/>
              <a:t>Особенности потоков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продолжение)</a:t>
            </a:r>
            <a:endParaRPr dirty="0"/>
          </a:p>
        </p:txBody>
      </p:sp>
      <p:sp>
        <p:nvSpPr>
          <p:cNvPr id="204" name="Google Shape;204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21665" indent="-457200">
              <a:buSzPct val="100000"/>
            </a:pPr>
            <a:r>
              <a:rPr lang="ru-RU" dirty="0" smtClean="0"/>
              <a:t>При </a:t>
            </a:r>
            <a:r>
              <a:rPr lang="ru-RU" dirty="0"/>
              <a:t>каждом создании потока создается сущность (элемент) в планировщике (диспетчере) процессов. Ядро планирует работу каждого потока </a:t>
            </a:r>
            <a:r>
              <a:rPr lang="ru-RU" dirty="0" smtClean="0"/>
              <a:t>отдельно</a:t>
            </a:r>
            <a:r>
              <a:rPr lang="en-US" dirty="0" smtClean="0"/>
              <a:t>. </a:t>
            </a:r>
            <a:r>
              <a:rPr lang="ru-RU" dirty="0" smtClean="0"/>
              <a:t>Каждому </a:t>
            </a:r>
            <a:r>
              <a:rPr lang="ru-RU" dirty="0"/>
              <a:t>потоку в ядре сопоставлена одна сущность в </a:t>
            </a:r>
            <a:r>
              <a:rPr lang="ru-RU" dirty="0" smtClean="0"/>
              <a:t>планировщике</a:t>
            </a:r>
            <a:r>
              <a:rPr lang="en-US" dirty="0" smtClean="0"/>
              <a:t> </a:t>
            </a:r>
            <a:r>
              <a:rPr lang="ru-RU" dirty="0" smtClean="0"/>
              <a:t>ядра</a:t>
            </a:r>
            <a:r>
              <a:rPr lang="ru-RU" dirty="0"/>
              <a:t>. Такая модель реализации потоков называется </a:t>
            </a:r>
            <a:r>
              <a:rPr lang="ru-RU" dirty="0" smtClean="0"/>
              <a:t>1:1</a:t>
            </a:r>
            <a:endParaRPr lang="en-US" dirty="0" smtClean="0"/>
          </a:p>
          <a:p>
            <a:pPr marL="621665" indent="-457200">
              <a:buSzPct val="100000"/>
            </a:pPr>
            <a:r>
              <a:rPr lang="ru-RU" dirty="0" smtClean="0"/>
              <a:t>Обычный</a:t>
            </a:r>
            <a:r>
              <a:rPr lang="en-US" dirty="0" smtClean="0"/>
              <a:t> </a:t>
            </a:r>
            <a:r>
              <a:rPr lang="ru-RU" dirty="0" smtClean="0"/>
              <a:t>процесс </a:t>
            </a:r>
            <a:r>
              <a:rPr lang="ru-RU" dirty="0"/>
              <a:t>- это процесс, состоящий из одного </a:t>
            </a:r>
            <a:r>
              <a:rPr lang="ru-RU" dirty="0" smtClean="0"/>
              <a:t>потока</a:t>
            </a:r>
            <a:endParaRPr lang="en-US" dirty="0"/>
          </a:p>
          <a:p>
            <a:pPr marL="621665" indent="-457200">
              <a:buSzPct val="100000"/>
            </a:pPr>
            <a:r>
              <a:rPr lang="ru-RU" dirty="0" smtClean="0"/>
              <a:t>Потоки </a:t>
            </a:r>
            <a:r>
              <a:rPr lang="ru-RU" dirty="0"/>
              <a:t>имеют и другие названия: нити (дословный перевод </a:t>
            </a:r>
            <a:r>
              <a:rPr lang="ru-RU" dirty="0" smtClean="0"/>
              <a:t>с</a:t>
            </a:r>
            <a:r>
              <a:rPr lang="en-US" dirty="0" smtClean="0"/>
              <a:t> </a:t>
            </a:r>
            <a:r>
              <a:rPr lang="ru-RU" dirty="0" smtClean="0"/>
              <a:t>английского </a:t>
            </a:r>
            <a:r>
              <a:rPr lang="ru-RU" dirty="0" err="1"/>
              <a:t>thread</a:t>
            </a:r>
            <a:r>
              <a:rPr lang="ru-RU" dirty="0"/>
              <a:t>) или легковесные процессы (</a:t>
            </a:r>
            <a:r>
              <a:rPr lang="ru-RU" dirty="0" err="1"/>
              <a:t>Light</a:t>
            </a:r>
            <a:r>
              <a:rPr lang="ru-RU" dirty="0"/>
              <a:t> </a:t>
            </a:r>
            <a:r>
              <a:rPr lang="ru-RU" dirty="0" err="1"/>
              <a:t>Weight</a:t>
            </a:r>
            <a:r>
              <a:rPr lang="ru-RU" dirty="0"/>
              <a:t> </a:t>
            </a:r>
            <a:r>
              <a:rPr lang="ru-RU" dirty="0" err="1" smtClean="0"/>
              <a:t>Processes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smtClean="0"/>
              <a:t>LWP)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493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Просмотр запущенных процессов</a:t>
            </a:r>
            <a:endParaRPr/>
          </a:p>
        </p:txBody>
      </p:sp>
      <p:sp>
        <p:nvSpPr>
          <p:cNvPr id="180" name="Google Shape;180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 err="1"/>
              <a:t>top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 err="1"/>
              <a:t>htop</a:t>
            </a:r>
            <a:r>
              <a:rPr lang="ru-RU" dirty="0"/>
              <a:t> (то же самое, но вывод в другом формате</a:t>
            </a:r>
            <a:r>
              <a:rPr lang="ru-RU" dirty="0" smtClean="0"/>
              <a:t>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 smtClean="0"/>
              <a:t>btop</a:t>
            </a:r>
            <a:r>
              <a:rPr lang="en-US" dirty="0" smtClean="0"/>
              <a:t> (</a:t>
            </a:r>
            <a:r>
              <a:rPr lang="ru-RU" dirty="0" smtClean="0"/>
              <a:t>красивое и красочное)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Приводится статистика по всей системе: сведения о нагрузке, общее количество задач и т.д.</a:t>
            </a:r>
            <a:endParaRPr dirty="0"/>
          </a:p>
          <a:p>
            <a:pPr marL="228600" indent="-228600">
              <a:buSzPts val="2800"/>
            </a:pPr>
            <a:r>
              <a:rPr lang="ru-RU" dirty="0" smtClean="0"/>
              <a:t>Команда </a:t>
            </a:r>
            <a:r>
              <a:rPr lang="ru-RU" dirty="0" err="1"/>
              <a:t>pstree</a:t>
            </a:r>
            <a:r>
              <a:rPr lang="ru-RU" dirty="0"/>
              <a:t> - выводите иерархическое дерево процессов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112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 ps – более функциональный вариант</a:t>
            </a:r>
            <a:endParaRPr/>
          </a:p>
        </p:txBody>
      </p:sp>
      <p:sp>
        <p:nvSpPr>
          <p:cNvPr id="186" name="Google Shape;186;p30"/>
          <p:cNvSpPr txBox="1">
            <a:spLocks noGrp="1"/>
          </p:cNvSpPr>
          <p:nvPr>
            <p:ph type="body" idx="1"/>
          </p:nvPr>
        </p:nvSpPr>
        <p:spPr>
          <a:xfrm>
            <a:off x="551384" y="1412776"/>
            <a:ext cx="11449272" cy="504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ru-RU" sz="2400" dirty="0"/>
              <a:t>• Команда </a:t>
            </a:r>
            <a:r>
              <a:rPr lang="ru-RU" sz="2400" dirty="0" err="1"/>
              <a:t>ps</a:t>
            </a:r>
            <a:r>
              <a:rPr lang="ru-RU" sz="2400" dirty="0"/>
              <a:t> (основные параметры</a:t>
            </a:r>
            <a:r>
              <a:rPr lang="ru-RU" sz="2400" dirty="0" smtClean="0"/>
              <a:t>):</a:t>
            </a:r>
            <a:endParaRPr lang="ru-RU" sz="2400" dirty="0"/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ru-RU" sz="2400" dirty="0" smtClean="0"/>
              <a:t>		• </a:t>
            </a:r>
            <a:r>
              <a:rPr lang="ru-RU" sz="2400" dirty="0"/>
              <a:t>-e - все </a:t>
            </a:r>
            <a:r>
              <a:rPr lang="ru-RU" sz="2400" dirty="0" smtClean="0"/>
              <a:t>процессы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ru-RU" sz="2400" dirty="0" smtClean="0"/>
              <a:t>		• </a:t>
            </a:r>
            <a:r>
              <a:rPr lang="ru-RU" sz="2400" dirty="0"/>
              <a:t>-f - наиболее популярные атрибуты </a:t>
            </a:r>
            <a:r>
              <a:rPr lang="ru-RU" sz="2400" dirty="0" smtClean="0"/>
              <a:t>процессов</a:t>
            </a:r>
            <a:r>
              <a:rPr lang="en-US" sz="2400" dirty="0" smtClean="0"/>
              <a:t> </a:t>
            </a:r>
            <a:r>
              <a:rPr lang="ru-RU" sz="2400" dirty="0" smtClean="0"/>
              <a:t>в иерархическом 	         		         виде</a:t>
            </a:r>
            <a:endParaRPr lang="ru-RU" sz="2400" dirty="0"/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ru-RU" sz="2400" dirty="0" smtClean="0"/>
              <a:t>		• </a:t>
            </a:r>
            <a:r>
              <a:rPr lang="ru-RU" sz="2400" dirty="0"/>
              <a:t>-l - детальная информация о процессах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ru-RU" sz="2400" dirty="0" smtClean="0"/>
              <a:t>		• </a:t>
            </a:r>
            <a:r>
              <a:rPr lang="ru-RU" sz="2400" dirty="0" err="1"/>
              <a:t>aux</a:t>
            </a:r>
            <a:r>
              <a:rPr lang="ru-RU" sz="2400" dirty="0"/>
              <a:t> - все процессы, выводит поля, </a:t>
            </a:r>
            <a:r>
              <a:rPr lang="ru-RU" sz="2400" dirty="0" smtClean="0"/>
              <a:t>показывающие относительную   		   	             загрузку </a:t>
            </a:r>
            <a:r>
              <a:rPr lang="ru-RU" sz="2400" dirty="0"/>
              <a:t>процессора и использование памяти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ru-RU" sz="2400" dirty="0" smtClean="0"/>
              <a:t>		• </a:t>
            </a:r>
            <a:r>
              <a:rPr lang="ru-RU" sz="2400" dirty="0"/>
              <a:t>-o поля - вывод, указанных атрибутов </a:t>
            </a:r>
            <a:r>
              <a:rPr lang="ru-RU" sz="2400" dirty="0" smtClean="0"/>
              <a:t>процессов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endParaRPr lang="ru-RU" sz="2400" dirty="0" smtClean="0"/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ru-RU" sz="2400" dirty="0"/>
              <a:t>Дополнительные параметры команды </a:t>
            </a:r>
            <a:r>
              <a:rPr lang="ru-RU" sz="2400" dirty="0" err="1"/>
              <a:t>ps</a:t>
            </a:r>
            <a:r>
              <a:rPr lang="ru-RU" sz="2400" dirty="0"/>
              <a:t>: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ru-RU" sz="2400" dirty="0" smtClean="0"/>
              <a:t>		• </a:t>
            </a:r>
            <a:r>
              <a:rPr lang="ru-RU" sz="2400" dirty="0"/>
              <a:t>-U, -u - процессы реального пользователя (владельца) и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ru-RU" sz="2400" dirty="0" smtClean="0"/>
              <a:t>		                 эффективного пользователя</a:t>
            </a:r>
            <a:endParaRPr lang="ru-RU" sz="2400" dirty="0"/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ru-RU" sz="2400" dirty="0" smtClean="0"/>
              <a:t>		• </a:t>
            </a:r>
            <a:r>
              <a:rPr lang="ru-RU" sz="2400" dirty="0"/>
              <a:t>-L - информация о </a:t>
            </a:r>
            <a:r>
              <a:rPr lang="ru-RU" sz="2400" dirty="0" smtClean="0"/>
              <a:t>потоках</a:t>
            </a:r>
            <a:endParaRPr lang="ru-RU" sz="2400" dirty="0"/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ru-RU" sz="2400" dirty="0" smtClean="0"/>
              <a:t>		• </a:t>
            </a:r>
            <a:r>
              <a:rPr lang="ru-RU" sz="2400" dirty="0"/>
              <a:t>-p PID - информация о процессе с указанным PID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 smtClean="0"/>
              <a:t>Сигналы</a:t>
            </a:r>
            <a:endParaRPr dirty="0"/>
          </a:p>
        </p:txBody>
      </p:sp>
      <p:sp>
        <p:nvSpPr>
          <p:cNvPr id="210" name="Google Shape;210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50800">
              <a:buSzPts val="2800"/>
              <a:buNone/>
            </a:pPr>
            <a:r>
              <a:rPr lang="ru-RU" dirty="0"/>
              <a:t>Сигналы - один из механизмов IPC: один процесс может </a:t>
            </a:r>
            <a:r>
              <a:rPr lang="ru-RU" dirty="0" smtClean="0"/>
              <a:t>отправить другому </a:t>
            </a:r>
            <a:r>
              <a:rPr lang="ru-RU" dirty="0"/>
              <a:t>процессу оповещение о событии. Процесс может </a:t>
            </a:r>
            <a:r>
              <a:rPr lang="ru-RU" dirty="0" smtClean="0"/>
              <a:t>также послать </a:t>
            </a:r>
            <a:r>
              <a:rPr lang="ru-RU" dirty="0"/>
              <a:t>сигнал сам себе</a:t>
            </a:r>
            <a:r>
              <a:rPr lang="ru-RU" dirty="0" smtClean="0"/>
              <a:t>.</a:t>
            </a:r>
            <a:endParaRPr lang="en-US" dirty="0" smtClean="0"/>
          </a:p>
          <a:p>
            <a:pPr marL="228600" lvl="0" indent="-50800">
              <a:buSzPts val="2800"/>
              <a:buNone/>
            </a:pPr>
            <a:r>
              <a:rPr lang="ru-RU" dirty="0" smtClean="0"/>
              <a:t> Список популярных сигналов:</a:t>
            </a:r>
          </a:p>
          <a:p>
            <a:pPr marL="228600" lvl="0" indent="-50800">
              <a:buSzPts val="2800"/>
              <a:buNone/>
            </a:pPr>
            <a:r>
              <a:rPr lang="en-US" dirty="0" smtClean="0"/>
              <a:t>	</a:t>
            </a:r>
            <a:r>
              <a:rPr lang="ru-RU" dirty="0" smtClean="0"/>
              <a:t>• </a:t>
            </a:r>
            <a:r>
              <a:rPr lang="ru-RU" dirty="0"/>
              <a:t>1 (SIGHUP) - при передаче службе </a:t>
            </a:r>
            <a:r>
              <a:rPr lang="ru-RU" dirty="0" smtClean="0"/>
              <a:t>– </a:t>
            </a:r>
            <a:r>
              <a:rPr lang="ru-RU" dirty="0" err="1" smtClean="0"/>
              <a:t>перечитывание</a:t>
            </a:r>
            <a:r>
              <a:rPr lang="en-US" dirty="0" smtClean="0"/>
              <a:t> </a:t>
            </a:r>
            <a:r>
              <a:rPr lang="ru-RU" dirty="0" smtClean="0"/>
              <a:t>конфигурационного </a:t>
            </a:r>
            <a:r>
              <a:rPr lang="en-US" dirty="0" smtClean="0"/>
              <a:t>	</a:t>
            </a:r>
            <a:r>
              <a:rPr lang="ru-RU" dirty="0" smtClean="0"/>
              <a:t>файла </a:t>
            </a:r>
            <a:r>
              <a:rPr lang="ru-RU" dirty="0"/>
              <a:t>службы, при выходе из </a:t>
            </a:r>
            <a:r>
              <a:rPr lang="ru-RU" dirty="0" err="1" smtClean="0"/>
              <a:t>bash</a:t>
            </a:r>
            <a:r>
              <a:rPr lang="en-US" dirty="0" smtClean="0"/>
              <a:t> </a:t>
            </a:r>
            <a:r>
              <a:rPr lang="ru-RU" dirty="0" smtClean="0"/>
              <a:t>рассылается </a:t>
            </a:r>
            <a:r>
              <a:rPr lang="ru-RU" dirty="0"/>
              <a:t>всем порожденным </a:t>
            </a:r>
            <a:r>
              <a:rPr lang="en-US" dirty="0" smtClean="0"/>
              <a:t>	</a:t>
            </a:r>
            <a:r>
              <a:rPr lang="ru-RU" dirty="0" smtClean="0"/>
              <a:t>процессам</a:t>
            </a:r>
            <a:r>
              <a:rPr lang="ru-RU" dirty="0"/>
              <a:t>, завершая </a:t>
            </a:r>
            <a:r>
              <a:rPr lang="ru-RU" dirty="0" smtClean="0"/>
              <a:t>их</a:t>
            </a:r>
            <a:r>
              <a:rPr lang="en-US" dirty="0" smtClean="0"/>
              <a:t> </a:t>
            </a:r>
          </a:p>
          <a:p>
            <a:pPr marL="228600" lvl="0" indent="-50800">
              <a:buSzPts val="2800"/>
              <a:buNone/>
            </a:pPr>
            <a:r>
              <a:rPr lang="en-US" dirty="0" smtClean="0"/>
              <a:t>	</a:t>
            </a:r>
            <a:r>
              <a:rPr lang="ru-RU" dirty="0" smtClean="0"/>
              <a:t>• </a:t>
            </a:r>
            <a:r>
              <a:rPr lang="ru-RU" dirty="0"/>
              <a:t>2 (SIGINT) - аварийное завершение процесса (</a:t>
            </a:r>
            <a:r>
              <a:rPr lang="ru-RU" dirty="0" err="1"/>
              <a:t>Ctrl</a:t>
            </a:r>
            <a:r>
              <a:rPr lang="ru-RU" dirty="0"/>
              <a:t>-C)</a:t>
            </a:r>
          </a:p>
          <a:p>
            <a:pPr marL="228600" lvl="0" indent="-50800">
              <a:buSzPts val="2800"/>
              <a:buNone/>
            </a:pPr>
            <a:r>
              <a:rPr lang="en-US" dirty="0" smtClean="0"/>
              <a:t>	</a:t>
            </a:r>
            <a:r>
              <a:rPr lang="ru-RU" dirty="0" smtClean="0"/>
              <a:t>• </a:t>
            </a:r>
            <a:r>
              <a:rPr lang="ru-RU" dirty="0"/>
              <a:t>3 (SIGQUIT) - дамп и аварийное завершение процесса (</a:t>
            </a:r>
            <a:r>
              <a:rPr lang="ru-RU" dirty="0" err="1"/>
              <a:t>Ctrl</a:t>
            </a:r>
            <a:r>
              <a:rPr lang="ru-RU" dirty="0"/>
              <a:t>-\)</a:t>
            </a:r>
          </a:p>
          <a:p>
            <a:pPr marL="228600" lvl="0" indent="-50800">
              <a:buSzPts val="2800"/>
              <a:buNone/>
            </a:pPr>
            <a:r>
              <a:rPr lang="en-US" dirty="0" smtClean="0"/>
              <a:t>	</a:t>
            </a:r>
            <a:r>
              <a:rPr lang="ru-RU" dirty="0" smtClean="0"/>
              <a:t>• </a:t>
            </a:r>
            <a:r>
              <a:rPr lang="ru-RU" dirty="0"/>
              <a:t>9 (SIGKILL) - безусловное завершение процесса (не маскируется)</a:t>
            </a:r>
          </a:p>
          <a:p>
            <a:pPr marL="228600" lvl="0" indent="-50800">
              <a:buSzPts val="2800"/>
              <a:buNone/>
            </a:pPr>
            <a:r>
              <a:rPr lang="en-US" dirty="0" smtClean="0"/>
              <a:t>	</a:t>
            </a:r>
            <a:r>
              <a:rPr lang="ru-RU" dirty="0" smtClean="0"/>
              <a:t>• </a:t>
            </a:r>
            <a:r>
              <a:rPr lang="ru-RU" dirty="0"/>
              <a:t>15 (SIGTERM) - завершение процесса, которое должен</a:t>
            </a:r>
          </a:p>
          <a:p>
            <a:pPr marL="228600" lvl="0" indent="-50800">
              <a:buSzPts val="2800"/>
              <a:buNone/>
            </a:pPr>
            <a:r>
              <a:rPr lang="en-US" dirty="0" smtClean="0"/>
              <a:t>			</a:t>
            </a:r>
            <a:r>
              <a:rPr lang="ru-RU" dirty="0" smtClean="0"/>
              <a:t>осуществить </a:t>
            </a:r>
            <a:r>
              <a:rPr lang="ru-RU" dirty="0"/>
              <a:t>обработчик (перехватчик) </a:t>
            </a:r>
            <a:r>
              <a:rPr lang="ru-RU" dirty="0" smtClean="0"/>
              <a:t>сигнала</a:t>
            </a:r>
            <a:endParaRPr lang="en-US" dirty="0" smtClean="0"/>
          </a:p>
          <a:p>
            <a:pPr marL="228600" lvl="0" indent="-50800"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9052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Отправка сигнала процессам</a:t>
            </a:r>
            <a:endParaRPr/>
          </a:p>
        </p:txBody>
      </p:sp>
      <p:sp>
        <p:nvSpPr>
          <p:cNvPr id="210" name="Google Shape;210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spcBef>
                <a:spcPts val="0"/>
              </a:spcBef>
              <a:buSzPts val="2800"/>
            </a:pPr>
            <a:r>
              <a:rPr lang="ru-RU" dirty="0"/>
              <a:t>Команда </a:t>
            </a:r>
            <a:r>
              <a:rPr lang="ru-RU" b="1" dirty="0" err="1"/>
              <a:t>kill</a:t>
            </a:r>
            <a:r>
              <a:rPr lang="ru-RU" dirty="0"/>
              <a:t>. Отправляет по умолчанию сигнал TERM с просьбой остановиться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/>
              <a:t>Список сигналов: </a:t>
            </a:r>
            <a:r>
              <a:rPr lang="en-US" dirty="0"/>
              <a:t>kill </a:t>
            </a:r>
            <a:r>
              <a:rPr lang="en-US" dirty="0" smtClean="0"/>
              <a:t>–l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Если программа работает некорректно и не завершает работу после сигнала TERM, можно отправить сигнал KILL более высокого уровня. Более высокий уровень означает, что сигнал передается не процессу я ядру ОС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Рекомендуется следующая очередность </a:t>
            </a:r>
            <a:r>
              <a:rPr lang="ru-RU" dirty="0"/>
              <a:t>передачи сигналов </a:t>
            </a:r>
            <a:r>
              <a:rPr lang="ru-RU" dirty="0" smtClean="0"/>
              <a:t>завершения процессу</a:t>
            </a:r>
            <a:r>
              <a:rPr lang="ru-RU" dirty="0"/>
              <a:t>: 15 (SIGTERM), 2 (SIGINT), </a:t>
            </a:r>
            <a:r>
              <a:rPr lang="ru-RU" dirty="0" smtClean="0"/>
              <a:t>3 (</a:t>
            </a:r>
            <a:r>
              <a:rPr lang="ru-RU" dirty="0"/>
              <a:t>SIGQUIT), 9 (SIGKILL)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У сигналов есть номера. Например: -15 = -TERM, -9 = -KILL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1728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 smtClean="0"/>
              <a:t>Схема работы сигналов</a:t>
            </a:r>
            <a:endParaRPr dirty="0"/>
          </a:p>
        </p:txBody>
      </p:sp>
      <p:sp>
        <p:nvSpPr>
          <p:cNvPr id="210" name="Google Shape;210;p34"/>
          <p:cNvSpPr txBox="1">
            <a:spLocks noGrp="1"/>
          </p:cNvSpPr>
          <p:nvPr>
            <p:ph type="body" idx="1"/>
          </p:nvPr>
        </p:nvSpPr>
        <p:spPr>
          <a:xfrm>
            <a:off x="839416" y="1412776"/>
            <a:ext cx="10515600" cy="496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692150" lvl="0" indent="-514350">
              <a:buSzPts val="2800"/>
              <a:buFont typeface="+mj-lt"/>
              <a:buAutoNum type="arabicPeriod"/>
            </a:pPr>
            <a:r>
              <a:rPr lang="ru-RU" dirty="0" smtClean="0"/>
              <a:t>событие </a:t>
            </a:r>
            <a:r>
              <a:rPr lang="ru-RU" dirty="0"/>
              <a:t>генерирует </a:t>
            </a:r>
            <a:r>
              <a:rPr lang="ru-RU" dirty="0" smtClean="0"/>
              <a:t>сигнал</a:t>
            </a:r>
            <a:endParaRPr lang="ru-RU" dirty="0"/>
          </a:p>
          <a:p>
            <a:pPr marL="692150" lvl="0" indent="-514350">
              <a:buSzPts val="2800"/>
              <a:buFont typeface="+mj-lt"/>
              <a:buAutoNum type="arabicPeriod"/>
            </a:pPr>
            <a:r>
              <a:rPr lang="ru-RU" dirty="0" smtClean="0"/>
              <a:t>сигнал </a:t>
            </a:r>
            <a:r>
              <a:rPr lang="ru-RU" dirty="0"/>
              <a:t>ожидает, когда процесс, которому предназначен сигнал</a:t>
            </a:r>
            <a:r>
              <a:rPr lang="ru-RU" dirty="0" smtClean="0"/>
              <a:t>, начнет выполняться</a:t>
            </a:r>
            <a:endParaRPr lang="ru-RU" dirty="0"/>
          </a:p>
          <a:p>
            <a:pPr marL="692150" lvl="0" indent="-514350">
              <a:buSzPts val="2800"/>
              <a:buFont typeface="+mj-lt"/>
              <a:buAutoNum type="arabicPeriod"/>
            </a:pPr>
            <a:r>
              <a:rPr lang="ru-RU" dirty="0" smtClean="0"/>
              <a:t>сигнал </a:t>
            </a:r>
            <a:r>
              <a:rPr lang="ru-RU" dirty="0"/>
              <a:t>доставляется в </a:t>
            </a:r>
            <a:r>
              <a:rPr lang="ru-RU" dirty="0" smtClean="0"/>
              <a:t>процесс</a:t>
            </a:r>
            <a:endParaRPr lang="ru-RU" dirty="0"/>
          </a:p>
          <a:p>
            <a:pPr marL="692150" lvl="0" indent="-514350">
              <a:buSzPts val="2800"/>
              <a:buFont typeface="+mj-lt"/>
              <a:buAutoNum type="arabicPeriod"/>
            </a:pPr>
            <a:r>
              <a:rPr lang="ru-RU" dirty="0" smtClean="0"/>
              <a:t>после </a:t>
            </a:r>
            <a:r>
              <a:rPr lang="ru-RU" dirty="0"/>
              <a:t>доставки сигнала или выполняется действие по </a:t>
            </a:r>
            <a:r>
              <a:rPr lang="ru-RU" dirty="0" smtClean="0"/>
              <a:t>умолчанию или </a:t>
            </a:r>
            <a:r>
              <a:rPr lang="ru-RU" dirty="0"/>
              <a:t>сигнал процессом игнорируется или выполняется </a:t>
            </a:r>
            <a:r>
              <a:rPr lang="ru-RU" dirty="0" smtClean="0"/>
              <a:t>написанный программистом </a:t>
            </a:r>
            <a:r>
              <a:rPr lang="ru-RU" dirty="0"/>
              <a:t>обработчик (перехватчик) </a:t>
            </a:r>
            <a:r>
              <a:rPr lang="ru-RU" dirty="0" smtClean="0"/>
              <a:t>сигнала</a:t>
            </a:r>
          </a:p>
          <a:p>
            <a:pPr marL="177800" lvl="0" indent="0">
              <a:buSzPts val="2800"/>
              <a:buNone/>
            </a:pPr>
            <a:r>
              <a:rPr lang="ru-RU" dirty="0" smtClean="0"/>
              <a:t>! Процесс</a:t>
            </a:r>
            <a:r>
              <a:rPr lang="ru-RU" dirty="0"/>
              <a:t>, запускаемый в командном интерпретаторе, можно защитить </a:t>
            </a:r>
            <a:r>
              <a:rPr lang="ru-RU" dirty="0" smtClean="0"/>
              <a:t>от сигнала </a:t>
            </a:r>
            <a:r>
              <a:rPr lang="ru-RU" dirty="0"/>
              <a:t>1 (SIGHUP) (процесс будет игнорировать данный сигнал) </a:t>
            </a:r>
            <a:r>
              <a:rPr lang="ru-RU" dirty="0" smtClean="0"/>
              <a:t>с помощью </a:t>
            </a:r>
            <a:r>
              <a:rPr lang="ru-RU" dirty="0"/>
              <a:t>команды</a:t>
            </a:r>
          </a:p>
          <a:p>
            <a:pPr marL="177800" lvl="0" indent="0">
              <a:buSzPts val="2800"/>
              <a:buNone/>
            </a:pPr>
            <a:r>
              <a:rPr lang="ru-RU" dirty="0" smtClean="0"/>
              <a:t>	</a:t>
            </a:r>
            <a:r>
              <a:rPr lang="ru-RU" b="1" dirty="0" err="1" smtClean="0"/>
              <a:t>nohup</a:t>
            </a:r>
            <a:r>
              <a:rPr lang="ru-RU" b="1" dirty="0" smtClean="0"/>
              <a:t> </a:t>
            </a:r>
            <a:r>
              <a:rPr lang="ru-RU" b="1" dirty="0" err="1"/>
              <a:t>командная_строка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314160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16" name="Google Shape;216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b="1" dirty="0" err="1" smtClean="0"/>
              <a:t>pkill</a:t>
            </a:r>
            <a:r>
              <a:rPr lang="ru-RU" dirty="0" smtClean="0"/>
              <a:t> </a:t>
            </a:r>
            <a:r>
              <a:rPr lang="ru-RU" dirty="0"/>
              <a:t>– то же самое, что </a:t>
            </a:r>
            <a:r>
              <a:rPr lang="ru-RU" dirty="0" err="1"/>
              <a:t>kill</a:t>
            </a:r>
            <a:r>
              <a:rPr lang="ru-RU" dirty="0"/>
              <a:t>, но используется имя процесса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b="1" dirty="0" err="1"/>
              <a:t>pkill</a:t>
            </a:r>
            <a:r>
              <a:rPr lang="ru-RU" b="1" dirty="0"/>
              <a:t> -9 </a:t>
            </a:r>
            <a:r>
              <a:rPr lang="ru-RU" b="1" dirty="0" err="1"/>
              <a:t>ping</a:t>
            </a:r>
            <a:r>
              <a:rPr lang="ru-RU" b="1" dirty="0"/>
              <a:t> </a:t>
            </a:r>
            <a:r>
              <a:rPr lang="ru-RU" dirty="0"/>
              <a:t>то же самое, что </a:t>
            </a:r>
            <a:r>
              <a:rPr lang="ru-RU" b="1" dirty="0" err="1"/>
              <a:t>kill</a:t>
            </a:r>
            <a:r>
              <a:rPr lang="ru-RU" b="1" dirty="0"/>
              <a:t> -9 </a:t>
            </a:r>
            <a:r>
              <a:rPr lang="en-US" b="1" dirty="0" smtClean="0"/>
              <a:t>'</a:t>
            </a:r>
            <a:r>
              <a:rPr lang="ru-RU" b="1" dirty="0" err="1" smtClean="0"/>
              <a:t>pgrep</a:t>
            </a:r>
            <a:r>
              <a:rPr lang="ru-RU" b="1" dirty="0" smtClean="0"/>
              <a:t> </a:t>
            </a:r>
            <a:r>
              <a:rPr lang="ru-RU" b="1" dirty="0" err="1" smtClean="0"/>
              <a:t>ping</a:t>
            </a:r>
            <a:r>
              <a:rPr lang="en-US" b="1" dirty="0" smtClean="0"/>
              <a:t>'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b="1" dirty="0" err="1"/>
              <a:t>killall</a:t>
            </a:r>
            <a:r>
              <a:rPr lang="ru-RU" b="1" dirty="0"/>
              <a:t> </a:t>
            </a:r>
            <a:r>
              <a:rPr lang="en-US" b="1" dirty="0" smtClean="0"/>
              <a:t>bash</a:t>
            </a:r>
            <a:r>
              <a:rPr lang="ru-RU" b="1" dirty="0" smtClean="0"/>
              <a:t> </a:t>
            </a:r>
            <a:r>
              <a:rPr lang="ru-RU" dirty="0"/>
              <a:t>– отправить сигнал каждому экземпляру процесса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ctr"/>
            <a:r>
              <a:rPr lang="ru-RU" dirty="0"/>
              <a:t>Управление заданиями (</a:t>
            </a:r>
            <a:r>
              <a:rPr lang="en-US" dirty="0"/>
              <a:t>tasks)</a:t>
            </a:r>
          </a:p>
        </p:txBody>
      </p:sp>
      <p:sp>
        <p:nvSpPr>
          <p:cNvPr id="216" name="Google Shape;216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ts val="2800"/>
              <a:buNone/>
            </a:pPr>
            <a:r>
              <a:rPr lang="ru-RU" dirty="0"/>
              <a:t>• </a:t>
            </a:r>
            <a:r>
              <a:rPr lang="ru-RU" dirty="0" err="1"/>
              <a:t>Ctrl</a:t>
            </a:r>
            <a:r>
              <a:rPr lang="ru-RU" dirty="0"/>
              <a:t>-Z - приостановка активного задания</a:t>
            </a:r>
          </a:p>
          <a:p>
            <a:pPr marL="0" lvl="0" indent="0">
              <a:spcBef>
                <a:spcPts val="0"/>
              </a:spcBef>
              <a:buSzPts val="2800"/>
              <a:buNone/>
            </a:pPr>
            <a:endParaRPr lang="ru-RU" dirty="0" smtClean="0"/>
          </a:p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ru-RU" dirty="0" smtClean="0"/>
              <a:t>• </a:t>
            </a:r>
            <a:r>
              <a:rPr lang="ru-RU" dirty="0"/>
              <a:t>Список задания - </a:t>
            </a:r>
            <a:r>
              <a:rPr lang="ru-RU" dirty="0" err="1"/>
              <a:t>jobs</a:t>
            </a:r>
            <a:endParaRPr lang="ru-RU" dirty="0"/>
          </a:p>
          <a:p>
            <a:pPr marL="0" lvl="0" indent="0">
              <a:spcBef>
                <a:spcPts val="0"/>
              </a:spcBef>
              <a:buSzPts val="2800"/>
              <a:buNone/>
            </a:pPr>
            <a:endParaRPr lang="ru-RU" dirty="0" smtClean="0"/>
          </a:p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ru-RU" dirty="0" smtClean="0"/>
              <a:t>• </a:t>
            </a:r>
            <a:r>
              <a:rPr lang="ru-RU" dirty="0" err="1"/>
              <a:t>fg</a:t>
            </a:r>
            <a:r>
              <a:rPr lang="ru-RU" dirty="0"/>
              <a:t> %</a:t>
            </a:r>
            <a:r>
              <a:rPr lang="ru-RU" dirty="0" err="1"/>
              <a:t>номер_задания</a:t>
            </a:r>
            <a:r>
              <a:rPr lang="ru-RU" dirty="0"/>
              <a:t> - сделать задание </a:t>
            </a:r>
            <a:r>
              <a:rPr lang="ru-RU" dirty="0" smtClean="0"/>
              <a:t>активным</a:t>
            </a:r>
          </a:p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ru-RU" dirty="0" smtClean="0"/>
              <a:t>• </a:t>
            </a:r>
            <a:r>
              <a:rPr lang="ru-RU" dirty="0" err="1"/>
              <a:t>bg</a:t>
            </a:r>
            <a:r>
              <a:rPr lang="ru-RU" dirty="0"/>
              <a:t> %</a:t>
            </a:r>
            <a:r>
              <a:rPr lang="ru-RU" dirty="0" err="1"/>
              <a:t>номер_задания</a:t>
            </a:r>
            <a:r>
              <a:rPr lang="ru-RU" dirty="0"/>
              <a:t> </a:t>
            </a:r>
            <a:r>
              <a:rPr lang="ru-RU" dirty="0" smtClean="0"/>
              <a:t>– сделать задание </a:t>
            </a:r>
            <a:r>
              <a:rPr lang="ru-RU" dirty="0"/>
              <a:t>фоновым</a:t>
            </a:r>
          </a:p>
          <a:p>
            <a:pPr marL="0" lvl="0" indent="0">
              <a:spcBef>
                <a:spcPts val="0"/>
              </a:spcBef>
              <a:buSzPts val="2800"/>
              <a:buNone/>
            </a:pPr>
            <a:endParaRPr lang="ru-RU" dirty="0" smtClean="0"/>
          </a:p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ru-RU" dirty="0" smtClean="0"/>
              <a:t>• </a:t>
            </a:r>
            <a:r>
              <a:rPr lang="ru-RU" dirty="0"/>
              <a:t>команда &amp; - запустить </a:t>
            </a:r>
            <a:r>
              <a:rPr lang="ru-RU" dirty="0" smtClean="0"/>
              <a:t>задание фоном</a:t>
            </a:r>
            <a:endParaRPr lang="ru-RU" dirty="0"/>
          </a:p>
          <a:p>
            <a:pPr marL="0" lvl="0" indent="0">
              <a:spcBef>
                <a:spcPts val="0"/>
              </a:spcBef>
              <a:buSzPts val="2800"/>
              <a:buNone/>
            </a:pPr>
            <a:endParaRPr lang="ru-RU" dirty="0" smtClean="0"/>
          </a:p>
          <a:p>
            <a:pPr marL="0" lvl="0" indent="0">
              <a:spcBef>
                <a:spcPts val="0"/>
              </a:spcBef>
              <a:buSzPts val="2800"/>
              <a:buNone/>
            </a:pPr>
            <a:r>
              <a:rPr lang="ru-RU" dirty="0" smtClean="0"/>
              <a:t>• </a:t>
            </a:r>
            <a:r>
              <a:rPr lang="ru-RU" dirty="0" err="1"/>
              <a:t>kill</a:t>
            </a:r>
            <a:r>
              <a:rPr lang="ru-RU" dirty="0"/>
              <a:t> -сигнал %</a:t>
            </a:r>
            <a:r>
              <a:rPr lang="ru-RU" dirty="0" err="1"/>
              <a:t>номер_задания</a:t>
            </a:r>
            <a:r>
              <a:rPr lang="ru-RU" dirty="0"/>
              <a:t> </a:t>
            </a:r>
            <a:r>
              <a:rPr lang="ru-RU" dirty="0" smtClean="0"/>
              <a:t>- отправить </a:t>
            </a:r>
            <a:r>
              <a:rPr lang="ru-RU" dirty="0"/>
              <a:t>сигнал заданию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4662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>
            <a:spLocks noGrp="1"/>
          </p:cNvSpPr>
          <p:nvPr>
            <p:ph type="title"/>
          </p:nvPr>
        </p:nvSpPr>
        <p:spPr>
          <a:xfrm>
            <a:off x="838200" y="47356"/>
            <a:ext cx="10515600" cy="633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Приоритеты процессов</a:t>
            </a:r>
            <a:endParaRPr/>
          </a:p>
        </p:txBody>
      </p:sp>
      <p:sp>
        <p:nvSpPr>
          <p:cNvPr id="222" name="Google Shape;222;p36"/>
          <p:cNvSpPr txBox="1">
            <a:spLocks noGrp="1"/>
          </p:cNvSpPr>
          <p:nvPr>
            <p:ph type="body" idx="1"/>
          </p:nvPr>
        </p:nvSpPr>
        <p:spPr>
          <a:xfrm>
            <a:off x="838200" y="840886"/>
            <a:ext cx="10515600" cy="5559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ОС контролирует приоритеты процессов с помощью значения вежливости (nice)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Приоритетные задачи менее вежливы, поэтому они вообще не делятся ресурсами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Процессы с низким приоритетом более вежливы, они используют меньше ресурсов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Где увидеть приоритет? Команда </a:t>
            </a:r>
            <a:r>
              <a:rPr lang="ru-RU" b="1"/>
              <a:t>top</a:t>
            </a:r>
            <a:r>
              <a:rPr lang="ru-RU"/>
              <a:t> столбец </a:t>
            </a:r>
            <a:r>
              <a:rPr lang="ru-RU" b="1"/>
              <a:t>Ni </a:t>
            </a:r>
            <a:r>
              <a:rPr lang="ru-RU"/>
              <a:t>(сокращение от nice).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b="1"/>
              <a:t>-19/-20 </a:t>
            </a:r>
            <a:r>
              <a:rPr lang="ru-RU"/>
              <a:t>– наибольший приоритет, </a:t>
            </a:r>
            <a:r>
              <a:rPr lang="ru-RU" b="1"/>
              <a:t>19/20</a:t>
            </a:r>
            <a:r>
              <a:rPr lang="ru-RU"/>
              <a:t> – наименьший приоритет (обратите внимание, что чем вежливость меньше, тем приоритет больше).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Альтернативный вариант - можно сделать </a:t>
            </a:r>
            <a:r>
              <a:rPr lang="ru-RU" b="1"/>
              <a:t>ps axl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Чтобы запустить программу со значением вежливости, нужно использовать </a:t>
            </a:r>
            <a:r>
              <a:rPr lang="ru-RU" b="1"/>
              <a:t>nice -15 command</a:t>
            </a:r>
            <a:r>
              <a:rPr lang="ru-RU"/>
              <a:t>, где -15 – значение вежливости. Это только для новой программы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Для существующей программы можно изменить приоритет командой </a:t>
            </a:r>
            <a:r>
              <a:rPr lang="ru-RU" b="1"/>
              <a:t>renice 0 PID_of_command</a:t>
            </a:r>
            <a:endParaRPr b="1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 smtClean="0"/>
              <a:t>Темы</a:t>
            </a:r>
            <a:endParaRPr dirty="0"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 smtClean="0"/>
              <a:t>Введение </a:t>
            </a:r>
            <a:r>
              <a:rPr lang="ru-RU" dirty="0"/>
              <a:t>в процессы. Дерево процессов.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Управление процессами. </a:t>
            </a:r>
            <a:endParaRPr lang="ru-RU" dirty="0" smtClean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 smtClean="0"/>
              <a:t>Планировщик </a:t>
            </a:r>
            <a:r>
              <a:rPr lang="ru-RU" dirty="0" err="1" smtClean="0"/>
              <a:t>cron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>
            <a:spLocks noGrp="1"/>
          </p:cNvSpPr>
          <p:nvPr>
            <p:ph type="title"/>
          </p:nvPr>
        </p:nvSpPr>
        <p:spPr>
          <a:xfrm>
            <a:off x="0" y="188033"/>
            <a:ext cx="3235569" cy="626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Дерево процессов </a:t>
            </a:r>
            <a:br>
              <a:rPr lang="ru-RU"/>
            </a:br>
            <a:r>
              <a:rPr lang="ru-RU" b="1"/>
              <a:t>pstree -cnAh</a:t>
            </a:r>
            <a:endParaRPr/>
          </a:p>
        </p:txBody>
      </p:sp>
      <p:pic>
        <p:nvPicPr>
          <p:cNvPr id="228" name="Google Shape;228;p3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172222" y="-984738"/>
            <a:ext cx="7019778" cy="8232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procfs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ru-RU" dirty="0" err="1"/>
              <a:t>procfs</a:t>
            </a:r>
            <a:r>
              <a:rPr lang="ru-RU" dirty="0"/>
              <a:t> (</a:t>
            </a:r>
            <a:r>
              <a:rPr lang="ru-RU" b="1" dirty="0" err="1"/>
              <a:t>proc</a:t>
            </a:r>
            <a:r>
              <a:rPr lang="ru-RU" dirty="0" err="1"/>
              <a:t>ess</a:t>
            </a:r>
            <a:r>
              <a:rPr lang="ru-RU" dirty="0"/>
              <a:t> </a:t>
            </a:r>
            <a:r>
              <a:rPr lang="ru-RU" b="1" dirty="0" err="1"/>
              <a:t>f</a:t>
            </a:r>
            <a:r>
              <a:rPr lang="ru-RU" dirty="0" err="1"/>
              <a:t>ile</a:t>
            </a:r>
            <a:r>
              <a:rPr lang="ru-RU" b="1" dirty="0" err="1"/>
              <a:t>s</a:t>
            </a:r>
            <a:r>
              <a:rPr lang="ru-RU" dirty="0" err="1"/>
              <a:t>ystem</a:t>
            </a:r>
            <a:r>
              <a:rPr lang="ru-RU" dirty="0"/>
              <a:t>) — виртуальная файловая система (не занимающая места на диске), которая может использоваться для отображения и изменения информации о системе и </a:t>
            </a:r>
            <a:r>
              <a:rPr lang="ru-RU" dirty="0" smtClean="0"/>
              <a:t>процессах </a:t>
            </a:r>
            <a:endParaRPr lang="en-US" dirty="0" smtClean="0"/>
          </a:p>
          <a:p>
            <a:pPr marL="114300" indent="0">
              <a:buNone/>
            </a:pPr>
            <a:r>
              <a:rPr lang="ru-RU" dirty="0" smtClean="0"/>
              <a:t>Она </a:t>
            </a:r>
            <a:r>
              <a:rPr lang="ru-RU" dirty="0"/>
              <a:t>создаётся ядром и монтируется в /</a:t>
            </a:r>
            <a:r>
              <a:rPr lang="ru-RU" dirty="0" err="1" smtClean="0"/>
              <a:t>proc</a:t>
            </a:r>
            <a:endParaRPr lang="en-US" dirty="0"/>
          </a:p>
          <a:p>
            <a:pPr marL="114300" indent="0">
              <a:buNone/>
            </a:pPr>
            <a:r>
              <a:rPr lang="en-US" dirty="0" smtClean="0"/>
              <a:t>	# </a:t>
            </a:r>
            <a:r>
              <a:rPr lang="en-US" dirty="0" err="1"/>
              <a:t>mount|grep</a:t>
            </a:r>
            <a:r>
              <a:rPr lang="en-US" dirty="0"/>
              <a:t> proc</a:t>
            </a:r>
          </a:p>
          <a:p>
            <a:pPr marL="114300" indent="0">
              <a:buNone/>
            </a:pPr>
            <a:r>
              <a:rPr lang="en-US" dirty="0" smtClean="0"/>
              <a:t>	proc </a:t>
            </a:r>
            <a:r>
              <a:rPr lang="en-US" dirty="0"/>
              <a:t>on /proc type proc (</a:t>
            </a:r>
            <a:r>
              <a:rPr lang="en-US" dirty="0" err="1"/>
              <a:t>rw,nosuid,nodev,noexec,relatime</a:t>
            </a:r>
            <a:r>
              <a:rPr lang="en-US" dirty="0"/>
              <a:t>)</a:t>
            </a:r>
          </a:p>
          <a:p>
            <a:pPr marL="114300" indent="0">
              <a:buNone/>
            </a:pPr>
            <a:r>
              <a:rPr lang="ru-RU" dirty="0" smtClean="0"/>
              <a:t>или </a:t>
            </a:r>
          </a:p>
          <a:p>
            <a:pPr marL="114300" indent="0">
              <a:buNone/>
            </a:pPr>
            <a:r>
              <a:rPr lang="ru-RU" dirty="0"/>
              <a:t>	</a:t>
            </a:r>
            <a:r>
              <a:rPr lang="en-US" dirty="0"/>
              <a:t> #</a:t>
            </a:r>
            <a:r>
              <a:rPr lang="en-US" dirty="0" smtClean="0"/>
              <a:t> </a:t>
            </a:r>
            <a:r>
              <a:rPr lang="en-US" dirty="0"/>
              <a:t>cat /proc/</a:t>
            </a:r>
            <a:r>
              <a:rPr lang="en-US" dirty="0" err="1"/>
              <a:t>mounts|grep</a:t>
            </a:r>
            <a:r>
              <a:rPr lang="en-US" dirty="0"/>
              <a:t> proc</a:t>
            </a:r>
          </a:p>
          <a:p>
            <a:pPr marL="114300" indent="0">
              <a:buNone/>
            </a:pPr>
            <a:r>
              <a:rPr lang="en-US" dirty="0" smtClean="0"/>
              <a:t>	proc </a:t>
            </a:r>
            <a:r>
              <a:rPr lang="en-US" dirty="0"/>
              <a:t>/proc </a:t>
            </a:r>
            <a:r>
              <a:rPr lang="en-US" dirty="0" err="1"/>
              <a:t>proc</a:t>
            </a:r>
            <a:r>
              <a:rPr lang="en-US" dirty="0"/>
              <a:t> </a:t>
            </a:r>
            <a:r>
              <a:rPr lang="en-US" dirty="0" err="1"/>
              <a:t>rw,nosuid,nodev,noexec,relatime</a:t>
            </a:r>
            <a:r>
              <a:rPr lang="en-US" dirty="0"/>
              <a:t> 0 0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6056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Взаимодействие </a:t>
            </a:r>
            <a:r>
              <a:rPr lang="en-US" dirty="0" smtClean="0"/>
              <a:t>c </a:t>
            </a:r>
            <a:r>
              <a:rPr lang="en-US" dirty="0" err="1" smtClean="0"/>
              <a:t>procfs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1234464" cy="4351338"/>
          </a:xfrm>
        </p:spPr>
        <p:txBody>
          <a:bodyPr>
            <a:normAutofit fontScale="92500" lnSpcReduction="20000"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ru-RU" dirty="0" smtClean="0"/>
              <a:t>Проследим при помощи программы </a:t>
            </a:r>
            <a:r>
              <a:rPr lang="en-US" dirty="0" err="1" smtClean="0"/>
              <a:t>strace</a:t>
            </a:r>
            <a:r>
              <a:rPr lang="en-US" dirty="0" smtClean="0"/>
              <a:t>, </a:t>
            </a:r>
            <a:r>
              <a:rPr lang="ru-RU" dirty="0" smtClean="0"/>
              <a:t>откуда </a:t>
            </a:r>
            <a:r>
              <a:rPr lang="en-US" dirty="0" smtClean="0"/>
              <a:t>mount </a:t>
            </a:r>
            <a:r>
              <a:rPr lang="ru-RU" dirty="0" smtClean="0"/>
              <a:t>и </a:t>
            </a:r>
            <a:r>
              <a:rPr lang="en-US" dirty="0" err="1" smtClean="0"/>
              <a:t>ps</a:t>
            </a:r>
            <a:r>
              <a:rPr lang="en-US" dirty="0" smtClean="0"/>
              <a:t> </a:t>
            </a:r>
            <a:r>
              <a:rPr lang="ru-RU" dirty="0" smtClean="0"/>
              <a:t>фактически получают данные:</a:t>
            </a:r>
            <a:endParaRPr lang="en-US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en-US" b="1" dirty="0" smtClean="0"/>
              <a:t># </a:t>
            </a:r>
            <a:r>
              <a:rPr lang="en-US" b="1" dirty="0" err="1"/>
              <a:t>strace</a:t>
            </a:r>
            <a:r>
              <a:rPr lang="en-US" b="1" dirty="0"/>
              <a:t> mount 2&gt;&amp;1|grep proc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dirty="0" err="1"/>
              <a:t>openat</a:t>
            </a:r>
            <a:r>
              <a:rPr lang="en-US" dirty="0"/>
              <a:t>(AT_FDCWD, "/proc/filesystems", O_RDONLY|O_CLOEXEC) = 3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dirty="0" err="1"/>
              <a:t>openat</a:t>
            </a:r>
            <a:r>
              <a:rPr lang="en-US" dirty="0"/>
              <a:t>(AT_FDCWD, "/proc/self/</a:t>
            </a:r>
            <a:r>
              <a:rPr lang="en-US" dirty="0" err="1"/>
              <a:t>mountinfo</a:t>
            </a:r>
            <a:r>
              <a:rPr lang="en-US" dirty="0"/>
              <a:t>", O_RDONLY|O_CLOEXEC) = </a:t>
            </a:r>
            <a:r>
              <a:rPr lang="en-US" dirty="0" smtClean="0"/>
              <a:t>3</a:t>
            </a:r>
            <a:endParaRPr lang="ru-RU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ru-RU" dirty="0" smtClean="0"/>
              <a:t>…</a:t>
            </a:r>
          </a:p>
          <a:p>
            <a:pPr marL="114300" indent="0">
              <a:spcBef>
                <a:spcPts val="0"/>
              </a:spcBef>
              <a:buNone/>
            </a:pPr>
            <a:endParaRPr lang="ru-RU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pl-PL" b="1" dirty="0" smtClean="0"/>
              <a:t># </a:t>
            </a:r>
            <a:r>
              <a:rPr lang="pl-PL" b="1" dirty="0"/>
              <a:t>strace ps -p 1 2&gt;&amp;1|grep </a:t>
            </a:r>
            <a:r>
              <a:rPr lang="pl-PL" b="1" dirty="0" smtClean="0"/>
              <a:t>proc</a:t>
            </a:r>
            <a:endParaRPr lang="ru-RU" b="1" dirty="0" smtClean="0"/>
          </a:p>
          <a:p>
            <a:pPr marL="114300" indent="0">
              <a:spcBef>
                <a:spcPts val="0"/>
              </a:spcBef>
              <a:buNone/>
            </a:pPr>
            <a:r>
              <a:rPr lang="en-US" dirty="0" smtClean="0"/>
              <a:t>…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dirty="0" err="1" smtClean="0"/>
              <a:t>newfstatat</a:t>
            </a:r>
            <a:r>
              <a:rPr lang="en-US" dirty="0" smtClean="0"/>
              <a:t>(AT_FDCWD</a:t>
            </a:r>
            <a:r>
              <a:rPr lang="en-US" dirty="0"/>
              <a:t>, "/proc/1", {</a:t>
            </a:r>
            <a:r>
              <a:rPr lang="en-US" dirty="0" err="1"/>
              <a:t>st_mode</a:t>
            </a:r>
            <a:r>
              <a:rPr lang="en-US" dirty="0"/>
              <a:t>=S_IFDIR|0555, </a:t>
            </a:r>
            <a:r>
              <a:rPr lang="en-US" dirty="0" err="1"/>
              <a:t>st_size</a:t>
            </a:r>
            <a:r>
              <a:rPr lang="en-US" dirty="0"/>
              <a:t>=0, ...}, 0) = 0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dirty="0" err="1"/>
              <a:t>openat</a:t>
            </a:r>
            <a:r>
              <a:rPr lang="en-US" dirty="0"/>
              <a:t>(AT_FDCWD, "/proc/1/stat", O_RDONLY) = 4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dirty="0" err="1"/>
              <a:t>openat</a:t>
            </a:r>
            <a:r>
              <a:rPr lang="en-US" dirty="0"/>
              <a:t>(AT_FDCWD, "/proc/1/status", O_RDONLY) = 4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dirty="0" err="1"/>
              <a:t>openat</a:t>
            </a:r>
            <a:r>
              <a:rPr lang="en-US" dirty="0"/>
              <a:t>(AT_FDCWD, "/proc/1/environ", O_RDONLY) = 4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dirty="0" err="1"/>
              <a:t>openat</a:t>
            </a:r>
            <a:r>
              <a:rPr lang="en-US" dirty="0"/>
              <a:t>(AT_FDCWD, "/proc/1/</a:t>
            </a:r>
            <a:r>
              <a:rPr lang="en-US" dirty="0" err="1"/>
              <a:t>cmdline</a:t>
            </a:r>
            <a:r>
              <a:rPr lang="en-US" dirty="0"/>
              <a:t>", O_RDONLY) = </a:t>
            </a:r>
            <a:r>
              <a:rPr lang="en-US" dirty="0" smtClean="0"/>
              <a:t>4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US" dirty="0" smtClean="0"/>
              <a:t>…</a:t>
            </a:r>
            <a:endParaRPr lang="en-US" dirty="0"/>
          </a:p>
          <a:p>
            <a:pPr marL="11430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08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	Информация о процессе в </a:t>
            </a:r>
            <a:r>
              <a:rPr lang="en-US" dirty="0" err="1" smtClean="0"/>
              <a:t>procfs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ru-RU" dirty="0" smtClean="0"/>
              <a:t>Немного о содержимом </a:t>
            </a:r>
            <a:r>
              <a:rPr lang="ru-RU" dirty="0"/>
              <a:t>/</a:t>
            </a:r>
            <a:r>
              <a:rPr lang="ru-RU" dirty="0" err="1"/>
              <a:t>proc</a:t>
            </a:r>
            <a:r>
              <a:rPr lang="ru-RU" dirty="0"/>
              <a:t>/&lt;PID&gt;:</a:t>
            </a:r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• </a:t>
            </a:r>
            <a:r>
              <a:rPr lang="ru-RU" dirty="0"/>
              <a:t>/</a:t>
            </a:r>
            <a:r>
              <a:rPr lang="ru-RU" dirty="0" err="1"/>
              <a:t>proc</a:t>
            </a:r>
            <a:r>
              <a:rPr lang="ru-RU" dirty="0"/>
              <a:t>/&lt;PID&gt;/</a:t>
            </a:r>
            <a:r>
              <a:rPr lang="ru-RU" dirty="0" err="1"/>
              <a:t>status</a:t>
            </a:r>
            <a:r>
              <a:rPr lang="ru-RU" dirty="0"/>
              <a:t> содержит множество полезной </a:t>
            </a:r>
            <a:r>
              <a:rPr lang="ru-RU" dirty="0" smtClean="0"/>
              <a:t>	информации о процессе</a:t>
            </a:r>
            <a:endParaRPr lang="ru-RU" dirty="0"/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• </a:t>
            </a:r>
            <a:r>
              <a:rPr lang="ru-RU" dirty="0"/>
              <a:t>/</a:t>
            </a:r>
            <a:r>
              <a:rPr lang="ru-RU" dirty="0" err="1"/>
              <a:t>proc</a:t>
            </a:r>
            <a:r>
              <a:rPr lang="ru-RU" dirty="0"/>
              <a:t>/&lt;PID&gt;/</a:t>
            </a:r>
            <a:r>
              <a:rPr lang="ru-RU" dirty="0" err="1"/>
              <a:t>fd</a:t>
            </a:r>
            <a:r>
              <a:rPr lang="ru-RU" dirty="0"/>
              <a:t> - символические ссылки для каждого </a:t>
            </a:r>
            <a:r>
              <a:rPr lang="en-US" dirty="0" smtClean="0"/>
              <a:t>	</a:t>
            </a:r>
            <a:r>
              <a:rPr lang="ru-RU" dirty="0" smtClean="0"/>
              <a:t>открытого файла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ru-RU" dirty="0" smtClean="0"/>
              <a:t>рекомендую выполнить </a:t>
            </a:r>
            <a:r>
              <a:rPr lang="en-US" dirty="0" smtClean="0"/>
              <a:t>ls </a:t>
            </a:r>
            <a:r>
              <a:rPr lang="en-US" dirty="0"/>
              <a:t>-la /</a:t>
            </a:r>
            <a:r>
              <a:rPr lang="en-US" dirty="0" smtClean="0"/>
              <a:t>proc/self/</a:t>
            </a:r>
            <a:r>
              <a:rPr lang="en-US" dirty="0" err="1" smtClean="0"/>
              <a:t>fd</a:t>
            </a:r>
            <a:r>
              <a:rPr lang="ru-RU" dirty="0" smtClean="0"/>
              <a:t> и интерпретировать содержимое)</a:t>
            </a:r>
            <a:endParaRPr lang="ru-RU" dirty="0"/>
          </a:p>
          <a:p>
            <a:pPr marL="114300" indent="0">
              <a:buNone/>
            </a:pPr>
            <a:r>
              <a:rPr lang="en-US" dirty="0" smtClean="0"/>
              <a:t>	</a:t>
            </a:r>
            <a:r>
              <a:rPr lang="ru-RU" dirty="0" smtClean="0"/>
              <a:t>• </a:t>
            </a:r>
            <a:r>
              <a:rPr lang="ru-RU" dirty="0"/>
              <a:t>/</a:t>
            </a:r>
            <a:r>
              <a:rPr lang="ru-RU" dirty="0" err="1"/>
              <a:t>proc</a:t>
            </a:r>
            <a:r>
              <a:rPr lang="ru-RU" dirty="0"/>
              <a:t>/&lt;PID&gt;/</a:t>
            </a:r>
            <a:r>
              <a:rPr lang="ru-RU" dirty="0" err="1"/>
              <a:t>task</a:t>
            </a:r>
            <a:r>
              <a:rPr lang="ru-RU" dirty="0"/>
              <a:t> - здесь содержатся каталоги, в которых </a:t>
            </a:r>
            <a:r>
              <a:rPr lang="en-US" dirty="0" smtClean="0"/>
              <a:t>	</a:t>
            </a:r>
            <a:r>
              <a:rPr lang="ru-RU" dirty="0" smtClean="0"/>
              <a:t>размещена информация </a:t>
            </a:r>
            <a:r>
              <a:rPr lang="ru-RU" dirty="0"/>
              <a:t>о </a:t>
            </a:r>
            <a:r>
              <a:rPr lang="ru-RU" dirty="0" smtClean="0"/>
              <a:t>потоках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man 5 proc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4807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cron </a:t>
            </a:r>
            <a:endParaRPr/>
          </a:p>
        </p:txBody>
      </p:sp>
      <p:sp>
        <p:nvSpPr>
          <p:cNvPr id="270" name="Google Shape;270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b="0" i="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cron</a:t>
            </a:r>
            <a:r>
              <a:rPr lang="ru-RU" b="0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- сервис</a:t>
            </a:r>
            <a:r>
              <a:rPr lang="ru-RU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, который </a:t>
            </a:r>
            <a:r>
              <a:rPr lang="ru-RU" b="0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запускается при старте ОС и работает в фоновом режиме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b="0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Основная задача – выполнять нужные процессы в нужное время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b="0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Существует несколько конфигурационных файлов, из которых он берет информацию о том что и когда нужно выполнять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b="0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Сервис открывает файл /</a:t>
            </a:r>
            <a:r>
              <a:rPr lang="ru-RU" b="0" i="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etc</a:t>
            </a:r>
            <a:r>
              <a:rPr lang="ru-RU" b="0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/</a:t>
            </a:r>
            <a:r>
              <a:rPr lang="ru-RU" b="0" i="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crontab</a:t>
            </a:r>
            <a:r>
              <a:rPr lang="ru-RU" b="0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, в котором указаны все нужные данные</a:t>
            </a:r>
            <a:endParaRPr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/etc/crontab</a:t>
            </a:r>
            <a:endParaRPr/>
          </a:p>
        </p:txBody>
      </p:sp>
      <p:sp>
        <p:nvSpPr>
          <p:cNvPr id="276" name="Google Shape;276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В этом каталоге прописан запуск утилиты </a:t>
            </a:r>
            <a:r>
              <a:rPr lang="ru-RU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run-parts</a:t>
            </a:r>
            <a:r>
              <a:rPr lang="ru-RU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, которая запускает скрипты из папок: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b="1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/</a:t>
            </a:r>
            <a:r>
              <a:rPr lang="ru-RU" b="1" i="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etc</a:t>
            </a:r>
            <a:r>
              <a:rPr lang="ru-RU" b="1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/</a:t>
            </a:r>
            <a:r>
              <a:rPr lang="ru-RU" b="1" i="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cron.minutely</a:t>
            </a:r>
            <a:r>
              <a:rPr lang="ru-RU" b="0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 - каждую минуту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b="1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/</a:t>
            </a:r>
            <a:r>
              <a:rPr lang="ru-RU" b="1" i="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etc</a:t>
            </a:r>
            <a:r>
              <a:rPr lang="ru-RU" b="1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/</a:t>
            </a:r>
            <a:r>
              <a:rPr lang="ru-RU" b="1" i="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cron.hourly</a:t>
            </a:r>
            <a:r>
              <a:rPr lang="ru-RU" b="0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 - каждый час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b="1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/</a:t>
            </a:r>
            <a:r>
              <a:rPr lang="ru-RU" b="1" i="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etc</a:t>
            </a:r>
            <a:r>
              <a:rPr lang="ru-RU" b="1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/</a:t>
            </a:r>
            <a:r>
              <a:rPr lang="ru-RU" b="1" i="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cron.daily</a:t>
            </a:r>
            <a:r>
              <a:rPr lang="ru-RU" b="0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 - каждый день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b="1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/</a:t>
            </a:r>
            <a:r>
              <a:rPr lang="ru-RU" b="1" i="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etc</a:t>
            </a:r>
            <a:r>
              <a:rPr lang="ru-RU" b="1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/</a:t>
            </a:r>
            <a:r>
              <a:rPr lang="ru-RU" b="1" i="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cron.weekly</a:t>
            </a:r>
            <a:r>
              <a:rPr lang="ru-RU" b="0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 - каждую неделю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ru-RU" b="1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/</a:t>
            </a:r>
            <a:r>
              <a:rPr lang="ru-RU" b="1" i="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etc</a:t>
            </a:r>
            <a:r>
              <a:rPr lang="ru-RU" b="1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/</a:t>
            </a:r>
            <a:r>
              <a:rPr lang="ru-RU" b="1" i="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cron.monthly</a:t>
            </a:r>
            <a:r>
              <a:rPr lang="ru-RU" b="0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 - каждый месяц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/etc/crontab</a:t>
            </a:r>
            <a:endParaRPr/>
          </a:p>
        </p:txBody>
      </p:sp>
      <p:sp>
        <p:nvSpPr>
          <p:cNvPr id="282" name="Google Shape;282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Соответственно, в этих папках д</a:t>
            </a:r>
            <a:r>
              <a:rPr lang="ru-RU" b="0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олжны находиться скрипты, которые нужно выполнять с указанным интервалом.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b="0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Скрипты должны иметь права на выполнение и их имя не должно содержать точки.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b="0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Также в файле </a:t>
            </a:r>
            <a:r>
              <a:rPr lang="ru-RU" b="0" i="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crontab</a:t>
            </a:r>
            <a:r>
              <a:rPr lang="ru-RU" b="0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прописан запуск команды </a:t>
            </a:r>
            <a:r>
              <a:rPr lang="ru-RU" b="0" i="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anacron</a:t>
            </a:r>
            <a:r>
              <a:rPr lang="ru-RU" b="0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, которая работает так же как и </a:t>
            </a:r>
            <a:r>
              <a:rPr lang="ru-RU" b="0" i="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cron</a:t>
            </a:r>
            <a:r>
              <a:rPr lang="ru-RU" b="0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, только предназначена для задач, которые нужно выполнять раз в длительный период, например, раз в день, неделю, месяц, год.</a:t>
            </a:r>
            <a:endParaRPr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anacron</a:t>
            </a:r>
            <a:endParaRPr/>
          </a:p>
        </p:txBody>
      </p:sp>
      <p:sp>
        <p:nvSpPr>
          <p:cNvPr id="288" name="Google Shape;288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b="0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Позволяет выполнять их даже если компьютер работает не всегда и время от времени выключается. </a:t>
            </a:r>
            <a:endParaRPr b="0" i="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b="0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Дата выполнения задания последний раз записывается в файл /</a:t>
            </a:r>
            <a:r>
              <a:rPr lang="ru-RU" b="0" i="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var</a:t>
            </a:r>
            <a:r>
              <a:rPr lang="ru-RU" b="0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/</a:t>
            </a:r>
            <a:r>
              <a:rPr lang="ru-RU" b="0" i="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spool</a:t>
            </a:r>
            <a:r>
              <a:rPr lang="ru-RU" b="0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/</a:t>
            </a:r>
            <a:r>
              <a:rPr lang="ru-RU" b="0" i="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anacron</a:t>
            </a:r>
            <a:r>
              <a:rPr lang="ru-RU" b="0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, а затем, при следующем запуске </a:t>
            </a:r>
            <a:r>
              <a:rPr lang="ru-RU" b="0" i="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anacron</a:t>
            </a:r>
            <a:r>
              <a:rPr lang="ru-RU" b="0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проверяет был ли запущен нужный процесс в нужное время, и если нет, то запускает его. </a:t>
            </a:r>
            <a:endParaRPr b="0" i="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b="0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Сам же сервис </a:t>
            </a:r>
            <a:r>
              <a:rPr lang="ru-RU" b="0" i="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cron</a:t>
            </a:r>
            <a:r>
              <a:rPr lang="ru-RU" b="0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рассчитан на выполнение задач в течение дня или с точно расписанным временем и датой.</a:t>
            </a:r>
            <a:endParaRPr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Настройка cron</a:t>
            </a:r>
            <a:endParaRPr/>
          </a:p>
        </p:txBody>
      </p:sp>
      <p:sp>
        <p:nvSpPr>
          <p:cNvPr id="294" name="Google Shape;294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b="0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Для настройки времени, даты и интервала когда нужно выполнять задание используется специальный синтаксис файла </a:t>
            </a:r>
            <a:r>
              <a:rPr lang="ru-RU" b="0" i="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cron</a:t>
            </a:r>
            <a:r>
              <a:rPr lang="ru-RU" b="0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и специальная команда. </a:t>
            </a:r>
            <a:endParaRPr b="0" i="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b="0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Можно отредактировать файл /</a:t>
            </a:r>
            <a:r>
              <a:rPr lang="ru-RU" b="0" i="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etc</a:t>
            </a:r>
            <a:r>
              <a:rPr lang="ru-RU" b="0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/</a:t>
            </a:r>
            <a:r>
              <a:rPr lang="ru-RU" b="0" i="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crontab</a:t>
            </a:r>
            <a:r>
              <a:rPr lang="ru-RU" b="0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, но этого делать не рекомендуется.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b="0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Вместо этого, есть команда </a:t>
            </a:r>
            <a:r>
              <a:rPr lang="ru-RU" b="0" i="0" dirty="0">
                <a:solidFill>
                  <a:srgbClr val="444444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 </a:t>
            </a:r>
            <a:r>
              <a:rPr lang="ru-RU" b="1" i="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crontab</a:t>
            </a:r>
            <a:r>
              <a:rPr lang="ru-RU" b="1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–e</a:t>
            </a:r>
            <a:endParaRPr b="1" i="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b="0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Ее всегда желательно выполнять с опцией </a:t>
            </a:r>
            <a:r>
              <a:rPr lang="ru-RU" b="1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-e</a:t>
            </a:r>
            <a:r>
              <a:rPr lang="ru-RU" b="0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, тогда для редактирования правил будет использован ваш текстовый редактор по умолчанию. Команда открывает вам временный файл, в котором уже представлены все текущие правила </a:t>
            </a:r>
            <a:r>
              <a:rPr lang="ru-RU" b="1" i="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cron</a:t>
            </a:r>
            <a:r>
              <a:rPr lang="ru-RU" b="0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и вы можете добавить новые. 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b="0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После завершения работы команды </a:t>
            </a:r>
            <a:r>
              <a:rPr lang="ru-RU" b="0" i="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cron</a:t>
            </a:r>
            <a:r>
              <a:rPr lang="ru-RU" b="0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файл будет обработан и все правила будут добавлены в </a:t>
            </a:r>
            <a:r>
              <a:rPr lang="ru-RU" b="1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/</a:t>
            </a:r>
            <a:r>
              <a:rPr lang="ru-RU" b="1" i="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var</a:t>
            </a:r>
            <a:r>
              <a:rPr lang="ru-RU" b="1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/</a:t>
            </a:r>
            <a:r>
              <a:rPr lang="ru-RU" b="1" i="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spool</a:t>
            </a:r>
            <a:r>
              <a:rPr lang="ru-RU" b="1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/</a:t>
            </a:r>
            <a:r>
              <a:rPr lang="ru-RU" b="1" i="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cron</a:t>
            </a:r>
            <a:r>
              <a:rPr lang="ru-RU" b="1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/</a:t>
            </a:r>
            <a:r>
              <a:rPr lang="ru-RU" b="1" i="0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crontabs</a:t>
            </a:r>
            <a:r>
              <a:rPr lang="ru-RU" b="1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/пользователь</a:t>
            </a:r>
            <a:r>
              <a:rPr lang="ru-RU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,</a:t>
            </a:r>
            <a:r>
              <a:rPr lang="ru-RU" b="0" i="0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причем добавленные процессы будут запускаться именно от того пользователя, от которого их добавляли</a:t>
            </a:r>
            <a:endParaRPr i="0"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228600" lvl="0" indent="-7747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33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Синтаксис cron</a:t>
            </a:r>
            <a:endParaRPr/>
          </a:p>
        </p:txBody>
      </p:sp>
      <p:sp>
        <p:nvSpPr>
          <p:cNvPr id="300" name="Google Shape;300;p49"/>
          <p:cNvSpPr txBox="1">
            <a:spLocks noGrp="1"/>
          </p:cNvSpPr>
          <p:nvPr>
            <p:ph type="body" idx="1"/>
          </p:nvPr>
        </p:nvSpPr>
        <p:spPr>
          <a:xfrm>
            <a:off x="838200" y="998805"/>
            <a:ext cx="10515600" cy="5494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800"/>
              <a:buChar char="•"/>
            </a:pPr>
            <a:r>
              <a:rPr lang="ru-RU" b="1" i="0" dirty="0">
                <a:solidFill>
                  <a:srgbClr val="99CC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минута</a:t>
            </a:r>
            <a:r>
              <a:rPr lang="ru-RU" b="1" i="0" dirty="0">
                <a:solidFill>
                  <a:srgbClr val="444444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 </a:t>
            </a:r>
            <a:r>
              <a:rPr lang="ru-RU" b="1" i="0" dirty="0">
                <a:solidFill>
                  <a:srgbClr val="FF9900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час</a:t>
            </a:r>
            <a:r>
              <a:rPr lang="ru-RU" b="1" i="0" dirty="0">
                <a:solidFill>
                  <a:srgbClr val="444444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 </a:t>
            </a:r>
            <a:r>
              <a:rPr lang="ru-RU" b="1" i="0" dirty="0">
                <a:solidFill>
                  <a:srgbClr val="3366F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день</a:t>
            </a:r>
            <a:r>
              <a:rPr lang="ru-RU" b="1" i="0" dirty="0">
                <a:solidFill>
                  <a:srgbClr val="444444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 </a:t>
            </a:r>
            <a:r>
              <a:rPr lang="ru-RU" b="1" i="0" dirty="0">
                <a:solidFill>
                  <a:srgbClr val="CC99FF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месяц</a:t>
            </a:r>
            <a:r>
              <a:rPr lang="ru-RU" b="1" i="0" dirty="0">
                <a:solidFill>
                  <a:srgbClr val="444444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 </a:t>
            </a:r>
            <a:r>
              <a:rPr lang="ru-RU" b="1" i="0" dirty="0" err="1">
                <a:solidFill>
                  <a:srgbClr val="33996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день_недели</a:t>
            </a:r>
            <a:r>
              <a:rPr lang="ru-RU" b="1" i="0" dirty="0">
                <a:solidFill>
                  <a:srgbClr val="444444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 </a:t>
            </a:r>
            <a:r>
              <a:rPr lang="ru-RU" b="1" i="0" dirty="0">
                <a:solidFill>
                  <a:srgbClr val="993366"/>
                </a:solidFill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/путь/к/файлу</a:t>
            </a:r>
            <a:endParaRPr b="1" i="0" dirty="0">
              <a:solidFill>
                <a:srgbClr val="993366"/>
              </a:solidFill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Обязательно писать полный путь у команде, потому что переменная среды PATH будет отличаться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Символ * означает каждый раз. Например * * 10 12 * это каждая минута каждый час десятого декабря в любой день недели (воскресенье = 7 или 0)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Можно указывать несколько вариантов. Например 3,5 * * * * * - это третья и пятая минута каждого часа каждого….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>
                <a:latin typeface="Calibri" panose="020F0502020204030204" pitchFamily="34" charset="0"/>
                <a:ea typeface="Open Sans"/>
                <a:cs typeface="Calibri" panose="020F0502020204030204" pitchFamily="34" charset="0"/>
                <a:sym typeface="Open Sans"/>
              </a:rPr>
              <a:t>Если не хотим конкретное время, а хотим выполнять раз в 10 минут, то */10 * * * * </a:t>
            </a:r>
            <a:endParaRPr dirty="0">
              <a:latin typeface="Calibri" panose="020F0502020204030204" pitchFamily="34" charset="0"/>
              <a:ea typeface="Open Sans"/>
              <a:cs typeface="Calibri" panose="020F0502020204030204" pitchFamily="34" charset="0"/>
              <a:sym typeface="Open Sans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 smtClean="0"/>
              <a:t>Введение в процессы</a:t>
            </a:r>
            <a:endParaRPr dirty="0"/>
          </a:p>
        </p:txBody>
      </p:sp>
      <p:sp>
        <p:nvSpPr>
          <p:cNvPr id="180" name="Google Shape;180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spcBef>
                <a:spcPts val="0"/>
              </a:spcBef>
              <a:buSzPts val="2800"/>
            </a:pPr>
            <a:r>
              <a:rPr lang="ru-RU" dirty="0"/>
              <a:t>Процесс - </a:t>
            </a:r>
            <a:r>
              <a:rPr lang="ru-RU" dirty="0" smtClean="0"/>
              <a:t>экземпляр </a:t>
            </a:r>
            <a:r>
              <a:rPr lang="ru-RU" dirty="0"/>
              <a:t>исполняющейся </a:t>
            </a:r>
            <a:r>
              <a:rPr lang="ru-RU" dirty="0" smtClean="0"/>
              <a:t>программы, сущность</a:t>
            </a:r>
            <a:r>
              <a:rPr lang="ru-RU" dirty="0"/>
              <a:t>, создаваемая ядром (системный вызов </a:t>
            </a:r>
            <a:r>
              <a:rPr lang="ru-RU" dirty="0" err="1"/>
              <a:t>fork</a:t>
            </a:r>
            <a:r>
              <a:rPr lang="ru-RU" dirty="0" smtClean="0"/>
              <a:t>()), которое </a:t>
            </a:r>
            <a:r>
              <a:rPr lang="ru-RU" dirty="0"/>
              <a:t>выделяет ресурсы, необходимые для выполнения программы</a:t>
            </a:r>
            <a:r>
              <a:rPr lang="ru-RU" dirty="0" smtClean="0"/>
              <a:t>.</a:t>
            </a:r>
          </a:p>
          <a:p>
            <a:pPr marL="0" lvl="0" indent="0">
              <a:spcBef>
                <a:spcPts val="0"/>
              </a:spcBef>
              <a:buSzPts val="2800"/>
              <a:buNone/>
            </a:pPr>
            <a:endParaRPr lang="ru-RU" dirty="0" smtClean="0"/>
          </a:p>
          <a:p>
            <a:pPr marL="228600" lvl="0" indent="-228600">
              <a:spcBef>
                <a:spcPts val="0"/>
              </a:spcBef>
              <a:buSzPts val="2800"/>
            </a:pPr>
            <a:r>
              <a:rPr lang="ru-RU" dirty="0"/>
              <a:t>Адресное пространство процесса состоит из </a:t>
            </a:r>
            <a:r>
              <a:rPr lang="ru-RU" dirty="0" smtClean="0"/>
              <a:t>пользовательского пространства </a:t>
            </a:r>
            <a:r>
              <a:rPr lang="ru-RU" dirty="0"/>
              <a:t>(код программы и используемых библиотечных </a:t>
            </a:r>
            <a:r>
              <a:rPr lang="ru-RU" dirty="0" smtClean="0"/>
              <a:t>функций, инициализированные </a:t>
            </a:r>
            <a:r>
              <a:rPr lang="ru-RU" dirty="0"/>
              <a:t>данные из программы, </a:t>
            </a:r>
            <a:r>
              <a:rPr lang="ru-RU" dirty="0" smtClean="0"/>
              <a:t>неинициализированные статические </a:t>
            </a:r>
            <a:r>
              <a:rPr lang="ru-RU" dirty="0"/>
              <a:t>данные, определенные в программе, </a:t>
            </a:r>
            <a:r>
              <a:rPr lang="ru-RU" dirty="0" smtClean="0"/>
              <a:t>динамически размещаемые </a:t>
            </a:r>
            <a:r>
              <a:rPr lang="ru-RU" dirty="0"/>
              <a:t>данные, стек) и различных структур, хранящихся </a:t>
            </a:r>
            <a:r>
              <a:rPr lang="ru-RU" dirty="0" smtClean="0"/>
              <a:t>в пространстве </a:t>
            </a:r>
            <a:r>
              <a:rPr lang="ru-RU" dirty="0"/>
              <a:t>ядра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Переменные для упрощения</a:t>
            </a:r>
            <a:endParaRPr/>
          </a:p>
        </p:txBody>
      </p:sp>
      <p:sp>
        <p:nvSpPr>
          <p:cNvPr id="306" name="Google Shape;306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@</a:t>
            </a:r>
            <a:r>
              <a:rPr lang="ru-RU" dirty="0" err="1"/>
              <a:t>reboot</a:t>
            </a:r>
            <a:r>
              <a:rPr lang="ru-RU" dirty="0"/>
              <a:t> – только один раз при загрузке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@</a:t>
            </a:r>
            <a:r>
              <a:rPr lang="ru-RU" dirty="0" err="1"/>
              <a:t>yearly</a:t>
            </a:r>
            <a:r>
              <a:rPr lang="ru-RU" dirty="0"/>
              <a:t>, @</a:t>
            </a:r>
            <a:r>
              <a:rPr lang="ru-RU" dirty="0" err="1"/>
              <a:t>annualy</a:t>
            </a:r>
            <a:r>
              <a:rPr lang="ru-RU" dirty="0"/>
              <a:t> – раз в год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@</a:t>
            </a:r>
            <a:r>
              <a:rPr lang="ru-RU" dirty="0" err="1"/>
              <a:t>mountly</a:t>
            </a:r>
            <a:r>
              <a:rPr lang="ru-RU" dirty="0"/>
              <a:t> – раз в месяц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@</a:t>
            </a:r>
            <a:r>
              <a:rPr lang="ru-RU" dirty="0" err="1"/>
              <a:t>weekly</a:t>
            </a:r>
            <a:r>
              <a:rPr lang="ru-RU" dirty="0"/>
              <a:t> – раз в неделю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@</a:t>
            </a:r>
            <a:r>
              <a:rPr lang="ru-RU" dirty="0" err="1"/>
              <a:t>daily</a:t>
            </a:r>
            <a:r>
              <a:rPr lang="ru-RU" dirty="0"/>
              <a:t>, @</a:t>
            </a:r>
            <a:r>
              <a:rPr lang="ru-RU" dirty="0" err="1"/>
              <a:t>midnight</a:t>
            </a:r>
            <a:r>
              <a:rPr lang="ru-RU" dirty="0"/>
              <a:t> – каждый день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@</a:t>
            </a:r>
            <a:r>
              <a:rPr lang="ru-RU" dirty="0" err="1"/>
              <a:t>hourly</a:t>
            </a:r>
            <a:r>
              <a:rPr lang="ru-RU" dirty="0"/>
              <a:t> – каждый час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Проверяем работу задач в cron </a:t>
            </a:r>
            <a:endParaRPr/>
          </a:p>
        </p:txBody>
      </p:sp>
      <p:sp>
        <p:nvSpPr>
          <p:cNvPr id="312" name="Google Shape;312;p5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 smtClean="0"/>
              <a:t>journalctl</a:t>
            </a:r>
            <a:r>
              <a:rPr lang="en-US" dirty="0" smtClean="0"/>
              <a:t> –u </a:t>
            </a:r>
            <a:r>
              <a:rPr lang="en-US" dirty="0" err="1" smtClean="0"/>
              <a:t>cron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416" y="332657"/>
            <a:ext cx="10515600" cy="792087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Задания. Раздел 1. </a:t>
            </a:r>
            <a:r>
              <a:rPr lang="en-US" sz="3600" dirty="0" smtClean="0"/>
              <a:t>		</a:t>
            </a:r>
            <a:r>
              <a:rPr lang="ru-RU" sz="2800" dirty="0" smtClean="0"/>
              <a:t>Отчет в файле </a:t>
            </a:r>
            <a:r>
              <a:rPr lang="en-US" sz="2800" dirty="0" smtClean="0"/>
              <a:t>task3_part1.pdf</a:t>
            </a:r>
            <a:endParaRPr lang="ru-RU" sz="36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124744"/>
            <a:ext cx="10515600" cy="5400600"/>
          </a:xfrm>
        </p:spPr>
        <p:txBody>
          <a:bodyPr>
            <a:noAutofit/>
          </a:bodyPr>
          <a:lstStyle/>
          <a:p>
            <a:pPr marL="628650" indent="-51435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ru-RU" sz="2400" dirty="0" smtClean="0"/>
              <a:t>Войдите под пользователем </a:t>
            </a:r>
            <a:r>
              <a:rPr lang="en-US" sz="2400" dirty="0" smtClean="0"/>
              <a:t>user1 </a:t>
            </a:r>
            <a:r>
              <a:rPr lang="ru-RU" sz="2400" dirty="0" smtClean="0"/>
              <a:t>из практики 2 (</a:t>
            </a:r>
            <a:r>
              <a:rPr lang="en-US" sz="2400" dirty="0" err="1" smtClean="0"/>
              <a:t>su</a:t>
            </a:r>
            <a:r>
              <a:rPr lang="en-US" sz="2400" dirty="0" smtClean="0"/>
              <a:t> - user1)</a:t>
            </a:r>
          </a:p>
          <a:p>
            <a:pPr marL="628650" indent="-51435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ru-RU" sz="2400" dirty="0" smtClean="0"/>
              <a:t>Подсчитайте </a:t>
            </a:r>
            <a:r>
              <a:rPr lang="ru-RU" sz="2400" dirty="0"/>
              <a:t>количество процессов, имеющих несколько </a:t>
            </a:r>
            <a:r>
              <a:rPr lang="ru-RU" sz="2400" dirty="0" smtClean="0"/>
              <a:t>потоков выполнения</a:t>
            </a:r>
          </a:p>
          <a:p>
            <a:pPr marL="628650" indent="-51435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ru-RU" sz="2400" dirty="0" smtClean="0"/>
              <a:t>Запустите </a:t>
            </a:r>
            <a:r>
              <a:rPr lang="ru-RU" sz="2400" dirty="0" err="1"/>
              <a:t>top</a:t>
            </a:r>
            <a:r>
              <a:rPr lang="ru-RU" sz="2400" dirty="0"/>
              <a:t> и настройте вывод полей с информацией о </a:t>
            </a:r>
            <a:r>
              <a:rPr lang="ru-RU" sz="2400" dirty="0" smtClean="0"/>
              <a:t>процессе следующим </a:t>
            </a:r>
            <a:r>
              <a:rPr lang="ru-RU" sz="2400" dirty="0"/>
              <a:t>образом</a:t>
            </a:r>
            <a:r>
              <a:rPr lang="ru-RU" sz="2400" dirty="0" smtClean="0"/>
              <a:t>: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ru-RU" sz="2400" dirty="0" smtClean="0"/>
              <a:t>	• </a:t>
            </a:r>
            <a:r>
              <a:rPr lang="ru-RU" sz="2400" dirty="0"/>
              <a:t>удалите поля VIRT, RES, SHR;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ru-RU" sz="2400" dirty="0" smtClean="0"/>
              <a:t>	• </a:t>
            </a:r>
            <a:r>
              <a:rPr lang="ru-RU" sz="2400" dirty="0"/>
              <a:t>добавьте поле RUSER и сделайте так, чтобы это поле было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ru-RU" sz="2400" dirty="0" smtClean="0"/>
              <a:t>	показано </a:t>
            </a:r>
            <a:r>
              <a:rPr lang="ru-RU" sz="2400" dirty="0"/>
              <a:t>после поля USER;</a:t>
            </a:r>
          </a:p>
          <a:p>
            <a:pPr marL="628650" indent="-514350">
              <a:spcBef>
                <a:spcPts val="0"/>
              </a:spcBef>
              <a:buSzPct val="100000"/>
              <a:buFont typeface="+mj-lt"/>
              <a:buAutoNum type="arabicPeriod" startAt="4"/>
            </a:pPr>
            <a:r>
              <a:rPr lang="ru-RU" sz="2400" dirty="0" smtClean="0"/>
              <a:t>В </a:t>
            </a:r>
            <a:r>
              <a:rPr lang="ru-RU" sz="2400" dirty="0"/>
              <a:t>другом терминальном окне выполните команду </a:t>
            </a:r>
            <a:r>
              <a:rPr lang="ru-RU" sz="2400" dirty="0" err="1"/>
              <a:t>passwd</a:t>
            </a:r>
            <a:r>
              <a:rPr lang="ru-RU" sz="2400" dirty="0"/>
              <a:t> и оставьте ее </a:t>
            </a:r>
            <a:r>
              <a:rPr lang="ru-RU" sz="2400" dirty="0" smtClean="0"/>
              <a:t>в состоянии </a:t>
            </a:r>
            <a:r>
              <a:rPr lang="ru-RU" sz="2400" dirty="0"/>
              <a:t>запроса текущего </a:t>
            </a:r>
            <a:r>
              <a:rPr lang="ru-RU" sz="2400" dirty="0" smtClean="0"/>
              <a:t>пароля</a:t>
            </a:r>
          </a:p>
          <a:p>
            <a:pPr marL="628650" indent="-514350">
              <a:spcBef>
                <a:spcPts val="0"/>
              </a:spcBef>
              <a:buSzPct val="100000"/>
              <a:buFont typeface="+mj-lt"/>
              <a:buAutoNum type="arabicPeriod" startAt="4"/>
            </a:pPr>
            <a:r>
              <a:rPr lang="ru-RU" sz="2400" dirty="0" smtClean="0"/>
              <a:t>Перейдите </a:t>
            </a:r>
            <a:r>
              <a:rPr lang="ru-RU" sz="2400" dirty="0"/>
              <a:t>в терминальное окно с </a:t>
            </a:r>
            <a:r>
              <a:rPr lang="ru-RU" sz="2400" dirty="0" err="1"/>
              <a:t>top</a:t>
            </a:r>
            <a:r>
              <a:rPr lang="ru-RU" sz="2400" dirty="0"/>
              <a:t> и выполните </a:t>
            </a:r>
            <a:r>
              <a:rPr lang="ru-RU" sz="2400" dirty="0" smtClean="0"/>
              <a:t>следующие действия</a:t>
            </a:r>
            <a:r>
              <a:rPr lang="ru-RU" sz="2400" dirty="0"/>
              <a:t>: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ru-RU" sz="2400" dirty="0"/>
              <a:t>	</a:t>
            </a:r>
            <a:r>
              <a:rPr lang="ru-RU" sz="2400" dirty="0" smtClean="0"/>
              <a:t>• </a:t>
            </a:r>
            <a:r>
              <a:rPr lang="ru-RU" sz="2400" dirty="0"/>
              <a:t>выведите все процессы, для которых реальным </a:t>
            </a:r>
            <a:r>
              <a:rPr lang="ru-RU" sz="2400" dirty="0" smtClean="0"/>
              <a:t>пользователем 	является пользователь</a:t>
            </a:r>
            <a:r>
              <a:rPr lang="ru-RU" sz="2400" dirty="0"/>
              <a:t>, которым в</a:t>
            </a:r>
            <a:r>
              <a:rPr lang="ru-RU" sz="2400" dirty="0" smtClean="0"/>
              <a:t>ы </a:t>
            </a:r>
            <a:r>
              <a:rPr lang="ru-RU" sz="2400" dirty="0"/>
              <a:t>вошли в сеанс;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ru-RU" sz="2400" dirty="0" smtClean="0"/>
              <a:t>	• </a:t>
            </a:r>
            <a:r>
              <a:rPr lang="ru-RU" sz="2400" dirty="0"/>
              <a:t>найдите процесс, </a:t>
            </a:r>
            <a:r>
              <a:rPr lang="ru-RU" sz="2400" dirty="0" smtClean="0"/>
              <a:t>запущенный </a:t>
            </a:r>
            <a:r>
              <a:rPr lang="ru-RU" sz="2400" dirty="0"/>
              <a:t>командой </a:t>
            </a:r>
            <a:r>
              <a:rPr lang="ru-RU" sz="2400" dirty="0" err="1"/>
              <a:t>passwd</a:t>
            </a:r>
            <a:r>
              <a:rPr lang="ru-RU" sz="2400" dirty="0" smtClean="0"/>
              <a:t>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ru-RU" sz="2400" dirty="0" smtClean="0"/>
              <a:t>	• </a:t>
            </a:r>
            <a:r>
              <a:rPr lang="ru-RU" sz="2400" dirty="0"/>
              <a:t>отправьте этому процессу сигналы 15 (</a:t>
            </a:r>
            <a:r>
              <a:rPr lang="en-US" sz="2400" dirty="0"/>
              <a:t>SIGTERM), 2 (SIGINT), </a:t>
            </a:r>
            <a:r>
              <a:rPr lang="en-US" sz="2400" dirty="0" smtClean="0"/>
              <a:t>3</a:t>
            </a:r>
            <a:r>
              <a:rPr lang="ru-RU" sz="2400" dirty="0" smtClean="0"/>
              <a:t> 	</a:t>
            </a:r>
            <a:r>
              <a:rPr lang="en-US" sz="2400" dirty="0" smtClean="0"/>
              <a:t>(SIGQUIT</a:t>
            </a:r>
            <a:r>
              <a:rPr lang="en-US" sz="2400" dirty="0"/>
              <a:t>), 9(SIGKILL)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74451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416" y="332657"/>
            <a:ext cx="10515600" cy="792087"/>
          </a:xfrm>
        </p:spPr>
        <p:txBody>
          <a:bodyPr/>
          <a:lstStyle/>
          <a:p>
            <a:r>
              <a:rPr lang="ru-RU" sz="3600" dirty="0">
                <a:solidFill>
                  <a:srgbClr val="000000"/>
                </a:solidFill>
              </a:rPr>
              <a:t>Задания. Раздел </a:t>
            </a:r>
            <a:r>
              <a:rPr lang="ru-RU" sz="3600" dirty="0" smtClean="0">
                <a:solidFill>
                  <a:srgbClr val="000000"/>
                </a:solidFill>
              </a:rPr>
              <a:t>1.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124744"/>
            <a:ext cx="10515600" cy="5052219"/>
          </a:xfrm>
        </p:spPr>
        <p:txBody>
          <a:bodyPr>
            <a:noAutofit/>
          </a:bodyPr>
          <a:lstStyle/>
          <a:p>
            <a:pPr marL="571500" indent="-457200">
              <a:spcBef>
                <a:spcPts val="0"/>
              </a:spcBef>
              <a:buSzPct val="100000"/>
              <a:buFont typeface="+mj-lt"/>
              <a:buAutoNum type="arabicPeriod" startAt="6"/>
            </a:pPr>
            <a:r>
              <a:rPr lang="ru-RU" sz="2400" dirty="0"/>
              <a:t>Выполните команду </a:t>
            </a:r>
            <a:r>
              <a:rPr lang="ru-RU" sz="2400" dirty="0" err="1"/>
              <a:t>vim</a:t>
            </a:r>
            <a:r>
              <a:rPr lang="ru-RU" sz="2400" dirty="0"/>
              <a:t> ~/</a:t>
            </a:r>
            <a:r>
              <a:rPr lang="ru-RU" sz="2400" dirty="0" err="1" smtClean="0"/>
              <a:t>file</a:t>
            </a:r>
            <a:r>
              <a:rPr lang="ru-RU" sz="2400" dirty="0" smtClean="0"/>
              <a:t>_</a:t>
            </a:r>
            <a:r>
              <a:rPr lang="en-US" sz="2400" dirty="0" smtClean="0"/>
              <a:t>task3</a:t>
            </a:r>
            <a:r>
              <a:rPr lang="ru-RU" sz="2400" dirty="0" smtClean="0"/>
              <a:t>.</a:t>
            </a:r>
            <a:r>
              <a:rPr lang="ru-RU" sz="2400" dirty="0" err="1" smtClean="0"/>
              <a:t>txt</a:t>
            </a:r>
            <a:r>
              <a:rPr lang="ru-RU" sz="2400" dirty="0" smtClean="0"/>
              <a:t> </a:t>
            </a:r>
            <a:r>
              <a:rPr lang="ru-RU" sz="2400" dirty="0"/>
              <a:t>и нажмите </a:t>
            </a:r>
            <a:r>
              <a:rPr lang="ru-RU" sz="2400" dirty="0" err="1" smtClean="0"/>
              <a:t>Ctrl</a:t>
            </a:r>
            <a:r>
              <a:rPr lang="ru-RU" sz="2400" dirty="0" smtClean="0"/>
              <a:t>-Z</a:t>
            </a:r>
            <a:endParaRPr lang="en-US" sz="2400" dirty="0" smtClean="0"/>
          </a:p>
          <a:p>
            <a:pPr marL="571500" indent="-457200">
              <a:spcBef>
                <a:spcPts val="0"/>
              </a:spcBef>
              <a:buSzPct val="100000"/>
              <a:buFont typeface="+mj-lt"/>
              <a:buAutoNum type="arabicPeriod" startAt="6"/>
            </a:pPr>
            <a:r>
              <a:rPr lang="ru-RU" sz="2400" dirty="0" smtClean="0"/>
              <a:t>Выполните </a:t>
            </a:r>
            <a:r>
              <a:rPr lang="ru-RU" sz="2400" dirty="0"/>
              <a:t>команду </a:t>
            </a:r>
            <a:r>
              <a:rPr lang="ru-RU" sz="2400" dirty="0" err="1"/>
              <a:t>sleep</a:t>
            </a:r>
            <a:r>
              <a:rPr lang="ru-RU" sz="2400" dirty="0"/>
              <a:t> 600, нажмите </a:t>
            </a:r>
            <a:r>
              <a:rPr lang="ru-RU" sz="2400" dirty="0" err="1"/>
              <a:t>Ctrl</a:t>
            </a:r>
            <a:r>
              <a:rPr lang="ru-RU" sz="2400" dirty="0"/>
              <a:t>-Z и выполните </a:t>
            </a:r>
            <a:r>
              <a:rPr lang="ru-RU" sz="2400" dirty="0" smtClean="0"/>
              <a:t>команду</a:t>
            </a:r>
            <a:r>
              <a:rPr lang="en-US" sz="2400" dirty="0" smtClean="0"/>
              <a:t> </a:t>
            </a:r>
            <a:r>
              <a:rPr lang="ru-RU" sz="2400" dirty="0" err="1" smtClean="0"/>
              <a:t>jobs</a:t>
            </a:r>
            <a:endParaRPr lang="en-US" sz="2400" dirty="0" smtClean="0"/>
          </a:p>
          <a:p>
            <a:pPr marL="571500" indent="-457200">
              <a:spcBef>
                <a:spcPts val="0"/>
              </a:spcBef>
              <a:buSzPct val="100000"/>
              <a:buFont typeface="+mj-lt"/>
              <a:buAutoNum type="arabicPeriod" startAt="6"/>
            </a:pPr>
            <a:r>
              <a:rPr lang="ru-RU" sz="2400" dirty="0" smtClean="0"/>
              <a:t>Последнее </a:t>
            </a:r>
            <a:r>
              <a:rPr lang="ru-RU" sz="2400" dirty="0"/>
              <a:t>задание (</a:t>
            </a:r>
            <a:r>
              <a:rPr lang="ru-RU" sz="2400" dirty="0" err="1"/>
              <a:t>sleep</a:t>
            </a:r>
            <a:r>
              <a:rPr lang="ru-RU" sz="2400" dirty="0"/>
              <a:t> 600) сделайте </a:t>
            </a:r>
            <a:r>
              <a:rPr lang="ru-RU" sz="2400" dirty="0" smtClean="0"/>
              <a:t>фоновым</a:t>
            </a:r>
            <a:endParaRPr lang="en-US" sz="2400" dirty="0" smtClean="0"/>
          </a:p>
          <a:p>
            <a:pPr marL="571500" indent="-457200">
              <a:spcBef>
                <a:spcPts val="0"/>
              </a:spcBef>
              <a:buSzPct val="100000"/>
              <a:buFont typeface="+mj-lt"/>
              <a:buAutoNum type="arabicPeriod" startAt="6"/>
            </a:pPr>
            <a:r>
              <a:rPr lang="ru-RU" sz="2400" dirty="0" smtClean="0"/>
              <a:t>Измените </a:t>
            </a:r>
            <a:r>
              <a:rPr lang="ru-RU" sz="2400" dirty="0"/>
              <a:t>число NICE у задания (</a:t>
            </a:r>
            <a:r>
              <a:rPr lang="ru-RU" sz="2400" dirty="0" err="1"/>
              <a:t>sleep</a:t>
            </a:r>
            <a:r>
              <a:rPr lang="ru-RU" sz="2400" dirty="0"/>
              <a:t> 600), сделав его равным </a:t>
            </a:r>
            <a:r>
              <a:rPr lang="ru-RU" sz="2400" dirty="0" smtClean="0"/>
              <a:t>10</a:t>
            </a:r>
            <a:endParaRPr lang="en-US" sz="2400" dirty="0" smtClean="0"/>
          </a:p>
          <a:p>
            <a:pPr marL="571500" indent="-457200">
              <a:spcBef>
                <a:spcPts val="0"/>
              </a:spcBef>
              <a:buSzPct val="100000"/>
              <a:buFont typeface="+mj-lt"/>
              <a:buAutoNum type="arabicPeriod" startAt="6"/>
            </a:pPr>
            <a:r>
              <a:rPr lang="ru-RU" sz="2400" dirty="0" smtClean="0"/>
              <a:t>Проверьте</a:t>
            </a:r>
            <a:r>
              <a:rPr lang="ru-RU" sz="2400" dirty="0"/>
              <a:t>, что число NICE у этого задания </a:t>
            </a:r>
            <a:r>
              <a:rPr lang="ru-RU" sz="2400" dirty="0" smtClean="0"/>
              <a:t>изменилось</a:t>
            </a:r>
            <a:endParaRPr lang="en-US" sz="2400" dirty="0" smtClean="0"/>
          </a:p>
          <a:p>
            <a:pPr marL="571500" indent="-457200">
              <a:spcBef>
                <a:spcPts val="0"/>
              </a:spcBef>
              <a:buSzPct val="100000"/>
              <a:buFont typeface="+mj-lt"/>
              <a:buAutoNum type="arabicPeriod" startAt="6"/>
            </a:pPr>
            <a:r>
              <a:rPr lang="ru-RU" sz="2400" dirty="0" smtClean="0"/>
              <a:t>Сделайте </a:t>
            </a:r>
            <a:r>
              <a:rPr lang="ru-RU" sz="2400" dirty="0"/>
              <a:t>задание </a:t>
            </a:r>
            <a:r>
              <a:rPr lang="ru-RU" sz="2400" dirty="0" err="1"/>
              <a:t>vim</a:t>
            </a:r>
            <a:r>
              <a:rPr lang="ru-RU" sz="2400" dirty="0"/>
              <a:t> ~/</a:t>
            </a:r>
            <a:r>
              <a:rPr lang="ru-RU" sz="2400" dirty="0" err="1" smtClean="0"/>
              <a:t>file</a:t>
            </a:r>
            <a:r>
              <a:rPr lang="en-US" sz="2400" dirty="0" smtClean="0"/>
              <a:t>_</a:t>
            </a:r>
            <a:r>
              <a:rPr lang="en-US" sz="2400" dirty="0"/>
              <a:t> task3</a:t>
            </a:r>
            <a:r>
              <a:rPr lang="ru-RU" sz="2400" dirty="0" smtClean="0"/>
              <a:t>.</a:t>
            </a:r>
            <a:r>
              <a:rPr lang="ru-RU" sz="2400" dirty="0" err="1" smtClean="0"/>
              <a:t>txt</a:t>
            </a:r>
            <a:r>
              <a:rPr lang="ru-RU" sz="2400" dirty="0" smtClean="0"/>
              <a:t> </a:t>
            </a:r>
            <a:r>
              <a:rPr lang="ru-RU" sz="2400" dirty="0"/>
              <a:t>активным и выйдите из </a:t>
            </a:r>
            <a:r>
              <a:rPr lang="ru-RU" sz="2400" dirty="0" smtClean="0"/>
              <a:t>редактора</a:t>
            </a:r>
            <a:endParaRPr lang="en-US" sz="2400" dirty="0" smtClean="0"/>
          </a:p>
          <a:p>
            <a:pPr marL="571500" indent="-457200">
              <a:spcBef>
                <a:spcPts val="0"/>
              </a:spcBef>
              <a:buSzPct val="100000"/>
              <a:buFont typeface="+mj-lt"/>
              <a:buAutoNum type="arabicPeriod" startAt="6"/>
            </a:pPr>
            <a:r>
              <a:rPr lang="ru-RU" sz="2400" dirty="0" smtClean="0"/>
              <a:t>Отправьте </a:t>
            </a:r>
            <a:r>
              <a:rPr lang="ru-RU" sz="2400" dirty="0"/>
              <a:t>сигнал 15 (SIGTERM) заданию </a:t>
            </a:r>
            <a:r>
              <a:rPr lang="ru-RU" sz="2400" dirty="0" err="1"/>
              <a:t>sleep</a:t>
            </a:r>
            <a:r>
              <a:rPr lang="ru-RU" sz="2400" dirty="0"/>
              <a:t> 600 и </a:t>
            </a:r>
            <a:r>
              <a:rPr lang="ru-RU" sz="2400" dirty="0" smtClean="0"/>
              <a:t>выполните</a:t>
            </a:r>
            <a:r>
              <a:rPr lang="en-US" sz="2400" dirty="0" smtClean="0"/>
              <a:t> </a:t>
            </a:r>
            <a:r>
              <a:rPr lang="ru-RU" sz="2400" dirty="0" smtClean="0"/>
              <a:t>команду </a:t>
            </a:r>
            <a:r>
              <a:rPr lang="ru-RU" sz="2400" dirty="0" err="1" smtClean="0"/>
              <a:t>jobs</a:t>
            </a:r>
            <a:endParaRPr lang="en-US" sz="2400" dirty="0" smtClean="0"/>
          </a:p>
          <a:p>
            <a:pPr marL="571500" indent="-457200">
              <a:spcBef>
                <a:spcPts val="0"/>
              </a:spcBef>
              <a:buSzPct val="100000"/>
              <a:buFont typeface="+mj-lt"/>
              <a:buAutoNum type="arabicPeriod" startAt="6"/>
            </a:pPr>
            <a:r>
              <a:rPr lang="ru-RU" sz="2400" dirty="0" smtClean="0"/>
              <a:t>Создайте </a:t>
            </a:r>
            <a:r>
              <a:rPr lang="ru-RU" sz="2400" dirty="0"/>
              <a:t>перехватчик сигналов SIGINT и SIGQUIT внутри </a:t>
            </a:r>
            <a:r>
              <a:rPr lang="ru-RU" sz="2400" dirty="0" smtClean="0"/>
              <a:t>командного</a:t>
            </a:r>
            <a:r>
              <a:rPr lang="en-US" sz="2400" dirty="0" smtClean="0"/>
              <a:t> </a:t>
            </a:r>
            <a:r>
              <a:rPr lang="ru-RU" sz="2400" dirty="0" smtClean="0"/>
              <a:t>интерпретатора</a:t>
            </a:r>
            <a:r>
              <a:rPr lang="ru-RU" sz="2400" dirty="0"/>
              <a:t>, который выводит сообщение </a:t>
            </a:r>
            <a:r>
              <a:rPr lang="ru-RU" sz="2400" dirty="0" smtClean="0"/>
              <a:t>«Меня голыми руками не возьмёшь!» (используйте </a:t>
            </a:r>
            <a:r>
              <a:rPr lang="ru-RU" sz="2400" dirty="0"/>
              <a:t>встроенную команду </a:t>
            </a:r>
            <a:r>
              <a:rPr lang="ru-RU" sz="2400" dirty="0" err="1"/>
              <a:t>trap</a:t>
            </a:r>
            <a:r>
              <a:rPr lang="ru-RU" sz="2400" dirty="0" smtClean="0"/>
              <a:t>) </a:t>
            </a:r>
            <a:r>
              <a:rPr lang="ru-RU" sz="2400" dirty="0"/>
              <a:t>и отправьте </a:t>
            </a:r>
            <a:r>
              <a:rPr lang="ru-RU" sz="2400" dirty="0" smtClean="0"/>
              <a:t>сигналы </a:t>
            </a:r>
            <a:r>
              <a:rPr lang="ru-RU" sz="2400" dirty="0"/>
              <a:t>самому себе </a:t>
            </a:r>
          </a:p>
        </p:txBody>
      </p:sp>
    </p:spTree>
    <p:extLst>
      <p:ext uri="{BB962C8B-B14F-4D97-AF65-F5344CB8AC3E}">
        <p14:creationId xmlns:p14="http://schemas.microsoft.com/office/powerpoint/2010/main" val="8838639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416" y="332657"/>
            <a:ext cx="10515600" cy="792087"/>
          </a:xfrm>
        </p:spPr>
        <p:txBody>
          <a:bodyPr/>
          <a:lstStyle/>
          <a:p>
            <a:r>
              <a:rPr lang="ru-RU" sz="3600" dirty="0">
                <a:solidFill>
                  <a:srgbClr val="000000"/>
                </a:solidFill>
              </a:rPr>
              <a:t>Задания. Раздел </a:t>
            </a:r>
            <a:r>
              <a:rPr lang="ru-RU" sz="3600" dirty="0" smtClean="0">
                <a:solidFill>
                  <a:srgbClr val="000000"/>
                </a:solidFill>
              </a:rPr>
              <a:t>2.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124744"/>
            <a:ext cx="11018440" cy="5400600"/>
          </a:xfrm>
        </p:spPr>
        <p:txBody>
          <a:bodyPr>
            <a:noAutofit/>
          </a:bodyPr>
          <a:lstStyle/>
          <a:p>
            <a:pPr marL="571500" indent="-4572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ru-RU" sz="2400" dirty="0" smtClean="0"/>
              <a:t>Создайте скрипт на языке </a:t>
            </a:r>
            <a:r>
              <a:rPr lang="en-US" sz="2400" dirty="0" smtClean="0"/>
              <a:t>bash</a:t>
            </a:r>
            <a:r>
              <a:rPr lang="ru-RU" sz="2400" dirty="0" smtClean="0"/>
              <a:t> с именем </a:t>
            </a:r>
            <a:r>
              <a:rPr lang="en-US" sz="2400" dirty="0" smtClean="0"/>
              <a:t>template_task.sh, </a:t>
            </a:r>
            <a:r>
              <a:rPr lang="ru-RU" sz="2400" dirty="0" smtClean="0"/>
              <a:t>делающий следующее:</a:t>
            </a:r>
          </a:p>
          <a:p>
            <a:pPr lvl="1">
              <a:spcBef>
                <a:spcPts val="0"/>
              </a:spcBef>
              <a:buSzPct val="100000"/>
            </a:pPr>
            <a:r>
              <a:rPr lang="ru-RU" dirty="0" smtClean="0"/>
              <a:t>При запуске проверят, что имя скрипта не совпадает с </a:t>
            </a:r>
            <a:r>
              <a:rPr lang="en-US" dirty="0" smtClean="0"/>
              <a:t>template_task.sh</a:t>
            </a:r>
            <a:r>
              <a:rPr lang="ru-RU" dirty="0" smtClean="0"/>
              <a:t>, если совпадает  - выходит с уведомлением «я бригадир, сам не работаю»</a:t>
            </a:r>
          </a:p>
          <a:p>
            <a:pPr lvl="1">
              <a:spcBef>
                <a:spcPts val="0"/>
              </a:spcBef>
              <a:buSzPct val="100000"/>
            </a:pPr>
            <a:r>
              <a:rPr lang="ru-RU" dirty="0" smtClean="0"/>
              <a:t>При запуске дописывает в файл </a:t>
            </a:r>
            <a:r>
              <a:rPr lang="en-US" dirty="0" smtClean="0"/>
              <a:t>report_</a:t>
            </a:r>
            <a:r>
              <a:rPr lang="ru-RU" b="1" dirty="0" err="1" smtClean="0"/>
              <a:t>имя_скрипта_без_полного_пути</a:t>
            </a:r>
            <a:r>
              <a:rPr lang="en-US" dirty="0" smtClean="0"/>
              <a:t>.log</a:t>
            </a:r>
            <a:r>
              <a:rPr lang="ru-RU" dirty="0"/>
              <a:t> </a:t>
            </a:r>
            <a:r>
              <a:rPr lang="ru-RU" dirty="0" smtClean="0"/>
              <a:t>в рабочем каталоге информацию</a:t>
            </a:r>
            <a:r>
              <a:rPr lang="en-US" dirty="0" smtClean="0"/>
              <a:t>: </a:t>
            </a:r>
            <a:r>
              <a:rPr lang="ru-RU" dirty="0" smtClean="0"/>
              <a:t> </a:t>
            </a:r>
            <a:r>
              <a:rPr lang="en-US" dirty="0" smtClean="0"/>
              <a:t>[PID] </a:t>
            </a:r>
            <a:r>
              <a:rPr lang="ru-RU" dirty="0"/>
              <a:t>ДАТА </a:t>
            </a:r>
            <a:r>
              <a:rPr lang="ru-RU" dirty="0" smtClean="0"/>
              <a:t>ВРЕМЯ</a:t>
            </a:r>
            <a:r>
              <a:rPr lang="en-US" dirty="0" smtClean="0"/>
              <a:t> </a:t>
            </a:r>
            <a:r>
              <a:rPr lang="ru-RU" dirty="0" smtClean="0"/>
              <a:t>Скрипт запущен</a:t>
            </a:r>
            <a:endParaRPr lang="en-US" dirty="0" smtClean="0"/>
          </a:p>
          <a:p>
            <a:pPr lvl="1">
              <a:spcBef>
                <a:spcPts val="0"/>
              </a:spcBef>
              <a:buSzPct val="100000"/>
            </a:pPr>
            <a:r>
              <a:rPr lang="ru-RU" dirty="0" smtClean="0"/>
              <a:t>Генерирует случайное число от </a:t>
            </a:r>
            <a:r>
              <a:rPr lang="ru-RU" dirty="0"/>
              <a:t>30 до </a:t>
            </a:r>
            <a:r>
              <a:rPr lang="en-US" dirty="0"/>
              <a:t>1800 </a:t>
            </a:r>
            <a:r>
              <a:rPr lang="ru-RU" dirty="0" smtClean="0"/>
              <a:t> и</a:t>
            </a:r>
            <a:r>
              <a:rPr lang="en-US" dirty="0" smtClean="0"/>
              <a:t> </a:t>
            </a:r>
            <a:r>
              <a:rPr lang="ru-RU" dirty="0" smtClean="0"/>
              <a:t>ждет такое количество секунд</a:t>
            </a:r>
          </a:p>
          <a:p>
            <a:pPr lvl="1">
              <a:spcBef>
                <a:spcPts val="0"/>
              </a:spcBef>
              <a:buSzPct val="100000"/>
            </a:pPr>
            <a:r>
              <a:rPr lang="ru-RU" dirty="0" smtClean="0"/>
              <a:t>Дописывает в файл </a:t>
            </a:r>
            <a:r>
              <a:rPr lang="en-US" dirty="0"/>
              <a:t>report_</a:t>
            </a:r>
            <a:r>
              <a:rPr lang="ru-RU" b="1" dirty="0" err="1"/>
              <a:t>имя_скрипта_без_полного_пути</a:t>
            </a:r>
            <a:r>
              <a:rPr lang="en-US" dirty="0" smtClean="0"/>
              <a:t>.log</a:t>
            </a:r>
            <a:r>
              <a:rPr lang="ru-RU" dirty="0" smtClean="0"/>
              <a:t> сообщение: </a:t>
            </a:r>
            <a:r>
              <a:rPr lang="en-US" dirty="0" smtClean="0"/>
              <a:t>[PID] </a:t>
            </a:r>
            <a:r>
              <a:rPr lang="ru-RU" dirty="0"/>
              <a:t>ДАТА </a:t>
            </a:r>
            <a:r>
              <a:rPr lang="ru-RU" dirty="0" smtClean="0"/>
              <a:t>ВРЕМЯ Скрипт завершился, работал </a:t>
            </a:r>
            <a:r>
              <a:rPr lang="en-US" dirty="0" smtClean="0"/>
              <a:t>N </a:t>
            </a:r>
            <a:r>
              <a:rPr lang="ru-RU" dirty="0" smtClean="0"/>
              <a:t>минут</a:t>
            </a:r>
          </a:p>
          <a:p>
            <a:pPr marL="571500" indent="-4572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ru-RU" sz="2400" dirty="0" smtClean="0"/>
              <a:t>Создайте скрипт</a:t>
            </a:r>
            <a:r>
              <a:rPr lang="en-US" sz="2400" dirty="0" smtClean="0"/>
              <a:t> </a:t>
            </a:r>
            <a:r>
              <a:rPr lang="ru-RU" sz="2400" dirty="0" smtClean="0"/>
              <a:t>на языке </a:t>
            </a:r>
            <a:r>
              <a:rPr lang="en-US" sz="2400" dirty="0" smtClean="0"/>
              <a:t>bash </a:t>
            </a:r>
            <a:r>
              <a:rPr lang="ru-RU" sz="2400" dirty="0" smtClean="0"/>
              <a:t>с именем</a:t>
            </a:r>
            <a:r>
              <a:rPr lang="en-US" sz="2400" dirty="0" smtClean="0"/>
              <a:t> observer.sh, </a:t>
            </a:r>
            <a:r>
              <a:rPr lang="ru-RU" sz="2400" dirty="0" smtClean="0"/>
              <a:t>читающий файл конфигурации со списком скриптов </a:t>
            </a:r>
            <a:r>
              <a:rPr lang="en-US" sz="2400" dirty="0" err="1" smtClean="0"/>
              <a:t>observer.conf</a:t>
            </a:r>
            <a:r>
              <a:rPr lang="ru-RU" sz="2400" dirty="0" smtClean="0"/>
              <a:t>, проверяющим их наличие в списке работающих процессов поиском в </a:t>
            </a:r>
            <a:r>
              <a:rPr lang="en-US" sz="2400" dirty="0" smtClean="0"/>
              <a:t>/proc </a:t>
            </a:r>
            <a:r>
              <a:rPr lang="ru-RU" sz="2400" dirty="0" smtClean="0"/>
              <a:t>и запускающих их в отключенном от терминала режиме (</a:t>
            </a:r>
            <a:r>
              <a:rPr lang="en-US" sz="2400" dirty="0" err="1" smtClean="0"/>
              <a:t>nohup</a:t>
            </a:r>
            <a:r>
              <a:rPr lang="en-US" sz="2400" dirty="0" smtClean="0"/>
              <a:t>)</a:t>
            </a:r>
            <a:r>
              <a:rPr lang="ru-RU" sz="2400" dirty="0" smtClean="0"/>
              <a:t> в случае отсутствия в нем. Информация о перезапуске дописывайте в файл </a:t>
            </a:r>
            <a:r>
              <a:rPr lang="en-US" sz="2400" dirty="0" smtClean="0"/>
              <a:t>observer.log</a:t>
            </a:r>
            <a:r>
              <a:rPr lang="ru-RU" sz="2400" dirty="0" smtClean="0"/>
              <a:t> </a:t>
            </a:r>
            <a:endParaRPr lang="ru-RU" sz="2400" dirty="0"/>
          </a:p>
          <a:p>
            <a:pPr lvl="1">
              <a:spcBef>
                <a:spcPts val="0"/>
              </a:spcBef>
              <a:buSzPct val="100000"/>
            </a:pPr>
            <a:endParaRPr lang="ru-RU" sz="2000" dirty="0" smtClean="0"/>
          </a:p>
          <a:p>
            <a:pPr marL="571500" indent="-457200">
              <a:spcBef>
                <a:spcPts val="0"/>
              </a:spcBef>
              <a:buSzPct val="100000"/>
              <a:buFont typeface="+mj-lt"/>
              <a:buAutoNum type="arabicPeriod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52508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416" y="332657"/>
            <a:ext cx="10515600" cy="792087"/>
          </a:xfrm>
        </p:spPr>
        <p:txBody>
          <a:bodyPr/>
          <a:lstStyle/>
          <a:p>
            <a:r>
              <a:rPr lang="ru-RU" sz="3600" dirty="0">
                <a:solidFill>
                  <a:srgbClr val="000000"/>
                </a:solidFill>
              </a:rPr>
              <a:t>Задания. Раздел </a:t>
            </a:r>
            <a:r>
              <a:rPr lang="ru-RU" sz="3600" dirty="0" smtClean="0">
                <a:solidFill>
                  <a:srgbClr val="000000"/>
                </a:solidFill>
              </a:rPr>
              <a:t>2.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124744"/>
            <a:ext cx="10515600" cy="5052219"/>
          </a:xfrm>
        </p:spPr>
        <p:txBody>
          <a:bodyPr>
            <a:noAutofit/>
          </a:bodyPr>
          <a:lstStyle/>
          <a:p>
            <a:pPr marL="571500" indent="-457200">
              <a:spcBef>
                <a:spcPts val="0"/>
              </a:spcBef>
              <a:buSzPct val="100000"/>
              <a:buFont typeface="+mj-lt"/>
              <a:buAutoNum type="arabicPeriod" startAt="3"/>
            </a:pPr>
            <a:r>
              <a:rPr lang="ru-RU" sz="2400" dirty="0" smtClean="0"/>
              <a:t>Настройте запуск </a:t>
            </a:r>
            <a:r>
              <a:rPr lang="en-US" sz="2400" dirty="0" smtClean="0"/>
              <a:t>observer.sh </a:t>
            </a:r>
            <a:r>
              <a:rPr lang="ru-RU" sz="2400" dirty="0" smtClean="0"/>
              <a:t>посредством </a:t>
            </a:r>
            <a:r>
              <a:rPr lang="en-US" sz="2400" dirty="0" err="1" smtClean="0"/>
              <a:t>cron</a:t>
            </a:r>
            <a:r>
              <a:rPr lang="en-US" sz="2400" dirty="0" smtClean="0"/>
              <a:t> </a:t>
            </a:r>
            <a:r>
              <a:rPr lang="ru-RU" sz="2400" dirty="0" smtClean="0"/>
              <a:t>по расписанию – 1 раз в минуту</a:t>
            </a:r>
          </a:p>
          <a:p>
            <a:pPr marL="571500" indent="-457200">
              <a:spcBef>
                <a:spcPts val="0"/>
              </a:spcBef>
              <a:buSzPct val="100000"/>
              <a:buFont typeface="+mj-lt"/>
              <a:buAutoNum type="arabicPeriod" startAt="3"/>
            </a:pPr>
            <a:r>
              <a:rPr lang="ru-RU" sz="2400" dirty="0" smtClean="0"/>
              <a:t>Создайте несколько символьных ссылок на файл </a:t>
            </a:r>
            <a:r>
              <a:rPr lang="en-US" sz="2400" dirty="0" smtClean="0"/>
              <a:t>template_task.sh </a:t>
            </a:r>
            <a:r>
              <a:rPr lang="ru-RU" sz="2400" dirty="0" smtClean="0"/>
              <a:t>с различными именами (рабочие задачи), добавьте в файл конфигурации </a:t>
            </a:r>
            <a:r>
              <a:rPr lang="en-US" sz="2400" dirty="0" err="1" smtClean="0"/>
              <a:t>observer.conf</a:t>
            </a:r>
            <a:r>
              <a:rPr lang="en-US" sz="2400" dirty="0" smtClean="0"/>
              <a:t> </a:t>
            </a:r>
            <a:r>
              <a:rPr lang="ru-RU" sz="2400" dirty="0" smtClean="0"/>
              <a:t>соответствующие записи об этих задачах, включая исходный файл </a:t>
            </a:r>
            <a:r>
              <a:rPr lang="en-US" sz="2400" dirty="0" smtClean="0"/>
              <a:t>template_task.sh</a:t>
            </a:r>
            <a:endParaRPr lang="ru-RU" sz="2400" dirty="0" smtClean="0"/>
          </a:p>
          <a:p>
            <a:pPr marL="571500" indent="-457200">
              <a:spcBef>
                <a:spcPts val="0"/>
              </a:spcBef>
              <a:buSzPct val="100000"/>
              <a:buFont typeface="+mj-lt"/>
              <a:buAutoNum type="arabicPeriod" startAt="3"/>
            </a:pPr>
            <a:r>
              <a:rPr lang="ru-RU" sz="2400" dirty="0" smtClean="0"/>
              <a:t>Соберите статистику работы в виде набора файлов </a:t>
            </a:r>
            <a:r>
              <a:rPr lang="en-US" sz="2400" dirty="0" smtClean="0"/>
              <a:t>report_*.log, observer.log, </a:t>
            </a:r>
            <a:r>
              <a:rPr lang="ru-RU" sz="2400" dirty="0" smtClean="0"/>
              <a:t>приложите их вместе с исходными текстами скриптов в качестве отчета в виде сжатого архива </a:t>
            </a:r>
            <a:r>
              <a:rPr lang="en-US" sz="2400" dirty="0" smtClean="0"/>
              <a:t>tar. </a:t>
            </a:r>
            <a:r>
              <a:rPr lang="ru-RU" sz="2400" dirty="0" smtClean="0"/>
              <a:t>Не забудьте остановить процесс, удалив задачу в </a:t>
            </a:r>
            <a:r>
              <a:rPr lang="en-US" sz="2400" dirty="0" err="1" smtClean="0"/>
              <a:t>cron</a:t>
            </a:r>
            <a:r>
              <a:rPr lang="en-US" sz="2400" dirty="0" smtClean="0"/>
              <a:t>!</a:t>
            </a:r>
            <a:endParaRPr lang="ru-RU" sz="2400" dirty="0"/>
          </a:p>
          <a:p>
            <a:pPr lvl="1">
              <a:spcBef>
                <a:spcPts val="0"/>
              </a:spcBef>
              <a:buSzPct val="100000"/>
            </a:pPr>
            <a:endParaRPr lang="ru-RU" sz="2000" dirty="0" smtClean="0"/>
          </a:p>
          <a:p>
            <a:pPr marL="571500" indent="-457200">
              <a:spcBef>
                <a:spcPts val="0"/>
              </a:spcBef>
              <a:buSzPct val="100000"/>
              <a:buFont typeface="+mj-lt"/>
              <a:buAutoNum type="arabicPeriod" startAt="3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0344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 smtClean="0"/>
              <a:t>Информация о процессе</a:t>
            </a:r>
            <a:endParaRPr dirty="0"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50800">
              <a:buSzPts val="2800"/>
              <a:buNone/>
            </a:pPr>
            <a:r>
              <a:rPr lang="ru-RU" dirty="0"/>
              <a:t>В структурах ядра хранятся:</a:t>
            </a:r>
          </a:p>
          <a:p>
            <a:pPr marL="228600" lvl="0" indent="-50800">
              <a:buSzPts val="2800"/>
              <a:buNone/>
            </a:pPr>
            <a:r>
              <a:rPr lang="ru-RU" dirty="0"/>
              <a:t>• идентификаторы (самого процесса (PID), родительского процесса</a:t>
            </a:r>
          </a:p>
          <a:p>
            <a:pPr marL="228600" lvl="0" indent="-50800">
              <a:buSzPts val="2800"/>
              <a:buNone/>
            </a:pPr>
            <a:r>
              <a:rPr lang="ru-RU" dirty="0"/>
              <a:t>(PPID), реального пользователя (RUID), реальной группы (RGID),</a:t>
            </a:r>
          </a:p>
          <a:p>
            <a:pPr marL="228600" lvl="0" indent="-50800">
              <a:buSzPts val="2800"/>
              <a:buNone/>
            </a:pPr>
            <a:r>
              <a:rPr lang="ru-RU" dirty="0"/>
              <a:t>эффективного пользователя (EUID), эффективной группы (EGID)).</a:t>
            </a:r>
          </a:p>
          <a:p>
            <a:pPr marL="228600" lvl="0" indent="-50800">
              <a:buSzPts val="2800"/>
              <a:buNone/>
            </a:pPr>
            <a:r>
              <a:rPr lang="ru-RU" dirty="0"/>
              <a:t>EUID и EGID используются для проверок доступа процесса к</a:t>
            </a:r>
          </a:p>
          <a:p>
            <a:pPr marL="228600" lvl="0" indent="-50800">
              <a:buSzPts val="2800"/>
              <a:buNone/>
            </a:pPr>
            <a:r>
              <a:rPr lang="ru-RU" dirty="0"/>
              <a:t>файлам, RUID и RGID идентифицируют владельца процесса и</a:t>
            </a:r>
          </a:p>
          <a:p>
            <a:pPr marL="228600" lvl="0" indent="-50800">
              <a:buSzPts val="2800"/>
              <a:buNone/>
            </a:pPr>
            <a:r>
              <a:rPr lang="ru-RU" dirty="0"/>
              <a:t>наследуются от владельца родительского процесса;</a:t>
            </a:r>
          </a:p>
          <a:p>
            <a:pPr marL="228600" lvl="0" indent="-50800">
              <a:buSzPts val="2800"/>
              <a:buNone/>
            </a:pPr>
            <a:r>
              <a:rPr lang="ru-RU" dirty="0"/>
              <a:t>• таблица дескрипторов открытых файлов;</a:t>
            </a:r>
          </a:p>
          <a:p>
            <a:pPr marL="228600" lvl="0" indent="-50800">
              <a:buSzPts val="2800"/>
              <a:buNone/>
            </a:pPr>
            <a:r>
              <a:rPr lang="ru-RU" dirty="0"/>
              <a:t>• имя рабочего (текущего каталога);</a:t>
            </a:r>
          </a:p>
          <a:p>
            <a:pPr marL="228600" lvl="0" indent="-50800">
              <a:buSzPts val="2800"/>
              <a:buNone/>
            </a:pPr>
            <a:r>
              <a:rPr lang="ru-RU" dirty="0"/>
              <a:t>• другие сведения (информация об обработчиках сигнала, об</a:t>
            </a:r>
          </a:p>
          <a:p>
            <a:pPr marL="228600" lvl="0" indent="-50800">
              <a:buSzPts val="2800"/>
              <a:buNone/>
            </a:pPr>
            <a:r>
              <a:rPr lang="ru-RU" dirty="0"/>
              <a:t>ограничения использования ресурсов и т. д.)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Идентификатор процесса</a:t>
            </a:r>
            <a:endParaRPr/>
          </a:p>
        </p:txBody>
      </p:sp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Каждый процесс имеет </a:t>
            </a:r>
            <a:r>
              <a:rPr lang="ru-RU" dirty="0" smtClean="0"/>
              <a:t>PID (идентификатор процесса)</a:t>
            </a:r>
            <a:endParaRPr dirty="0"/>
          </a:p>
          <a:p>
            <a:pPr marL="228600" lvl="0" indent="-228600">
              <a:buSzPts val="2800"/>
            </a:pPr>
            <a:r>
              <a:rPr lang="ru-RU" dirty="0"/>
              <a:t>Чтобы узнать PID, выполняем </a:t>
            </a:r>
            <a:r>
              <a:rPr lang="ru-RU" b="1" dirty="0" err="1"/>
              <a:t>pgrep</a:t>
            </a:r>
            <a:r>
              <a:rPr lang="ru-RU" b="1" dirty="0"/>
              <a:t> </a:t>
            </a:r>
            <a:r>
              <a:rPr lang="ru-RU" b="1" dirty="0" err="1" smtClean="0"/>
              <a:t>имя_процесса</a:t>
            </a:r>
            <a:r>
              <a:rPr lang="en-US" b="1" dirty="0" smtClean="0"/>
              <a:t> </a:t>
            </a:r>
            <a:r>
              <a:rPr lang="ru-RU" dirty="0" smtClean="0"/>
              <a:t>или </a:t>
            </a:r>
            <a:r>
              <a:rPr lang="en-US" b="1" dirty="0" err="1" smtClean="0"/>
              <a:t>pidof</a:t>
            </a:r>
            <a:r>
              <a:rPr lang="en-US" b="1" dirty="0" smtClean="0"/>
              <a:t> </a:t>
            </a:r>
            <a:r>
              <a:rPr lang="ru-RU" b="1" dirty="0" err="1"/>
              <a:t>имя_процесса</a:t>
            </a:r>
            <a:endParaRPr lang="ru-RU" b="1" dirty="0" smtClean="0"/>
          </a:p>
          <a:p>
            <a:pPr marL="228600" lvl="0" indent="-228600">
              <a:buSzPts val="2800"/>
            </a:pPr>
            <a:r>
              <a:rPr lang="ru-RU" dirty="0"/>
              <a:t>Процессы организованы в иерархическую структуру (похожую </a:t>
            </a:r>
            <a:r>
              <a:rPr lang="ru-RU" dirty="0" smtClean="0"/>
              <a:t>на файловую </a:t>
            </a:r>
            <a:r>
              <a:rPr lang="ru-RU" dirty="0"/>
              <a:t>систему). Верхним процессом является процесс </a:t>
            </a:r>
            <a:r>
              <a:rPr lang="ru-RU" dirty="0" err="1" smtClean="0"/>
              <a:t>systemd</a:t>
            </a:r>
            <a:r>
              <a:rPr lang="ru-RU" dirty="0" smtClean="0"/>
              <a:t> или </a:t>
            </a:r>
            <a:r>
              <a:rPr lang="en-US" dirty="0" err="1" smtClean="0"/>
              <a:t>init</a:t>
            </a:r>
            <a:r>
              <a:rPr lang="en-US" dirty="0" smtClean="0"/>
              <a:t>, </a:t>
            </a:r>
            <a:r>
              <a:rPr lang="ru-RU" dirty="0" smtClean="0"/>
              <a:t>в зависимости от используемой процедуры инициализации и</a:t>
            </a:r>
            <a:r>
              <a:rPr lang="en-US" dirty="0" smtClean="0"/>
              <a:t> </a:t>
            </a:r>
            <a:r>
              <a:rPr lang="ru-RU" dirty="0" smtClean="0"/>
              <a:t>имеет PID=1</a:t>
            </a:r>
          </a:p>
          <a:p>
            <a:pPr marL="0" lvl="0" indent="0">
              <a:buSzPts val="2800"/>
              <a:buNone/>
            </a:pPr>
            <a:r>
              <a:rPr lang="ru-RU" dirty="0"/>
              <a:t>	</a:t>
            </a:r>
            <a:r>
              <a:rPr lang="en-US" dirty="0" smtClean="0"/>
              <a:t># </a:t>
            </a:r>
            <a:r>
              <a:rPr lang="en-US" dirty="0" err="1" smtClean="0"/>
              <a:t>ps</a:t>
            </a:r>
            <a:r>
              <a:rPr lang="en-US" dirty="0" smtClean="0"/>
              <a:t> </a:t>
            </a:r>
            <a:r>
              <a:rPr lang="en-US" dirty="0"/>
              <a:t>-</a:t>
            </a:r>
            <a:r>
              <a:rPr lang="en-US" dirty="0" err="1"/>
              <a:t>ef|grep</a:t>
            </a:r>
            <a:r>
              <a:rPr lang="en-US" dirty="0"/>
              <a:t> </a:t>
            </a:r>
            <a:r>
              <a:rPr lang="en-US" dirty="0" err="1"/>
              <a:t>init</a:t>
            </a:r>
            <a:endParaRPr lang="en-US" dirty="0"/>
          </a:p>
          <a:p>
            <a:pPr marL="0" lvl="0" indent="0">
              <a:buSzPts val="2800"/>
              <a:buNone/>
            </a:pPr>
            <a:r>
              <a:rPr lang="ru-RU" dirty="0" smtClean="0"/>
              <a:t>	</a:t>
            </a:r>
            <a:r>
              <a:rPr lang="en-US" dirty="0" smtClean="0"/>
              <a:t>root           </a:t>
            </a:r>
            <a:r>
              <a:rPr lang="en-US" dirty="0"/>
              <a:t>1       0  0 </a:t>
            </a:r>
            <a:r>
              <a:rPr lang="ru-RU" dirty="0"/>
              <a:t>мар12 ?     00:00:03 /</a:t>
            </a:r>
            <a:r>
              <a:rPr lang="en-US" dirty="0" err="1"/>
              <a:t>sbin</a:t>
            </a:r>
            <a:r>
              <a:rPr lang="en-US" dirty="0"/>
              <a:t>/</a:t>
            </a:r>
            <a:r>
              <a:rPr lang="en-US" dirty="0" err="1"/>
              <a:t>init</a:t>
            </a:r>
            <a:endParaRPr lang="en-US" dirty="0"/>
          </a:p>
          <a:p>
            <a:pPr marL="0" lvl="0" indent="0">
              <a:buSzPts val="2800"/>
              <a:buNone/>
            </a:pPr>
            <a:r>
              <a:rPr lang="en-US" dirty="0" smtClean="0"/>
              <a:t>	# stat </a:t>
            </a:r>
            <a:r>
              <a:rPr lang="en-US" dirty="0"/>
              <a:t>/</a:t>
            </a:r>
            <a:r>
              <a:rPr lang="en-US" dirty="0" err="1"/>
              <a:t>sbin</a:t>
            </a:r>
            <a:r>
              <a:rPr lang="en-US" dirty="0"/>
              <a:t>/</a:t>
            </a:r>
            <a:r>
              <a:rPr lang="en-US" dirty="0" err="1"/>
              <a:t>init</a:t>
            </a:r>
            <a:endParaRPr lang="en-US" dirty="0"/>
          </a:p>
          <a:p>
            <a:pPr marL="0" lvl="0" indent="0">
              <a:buSzPts val="2800"/>
              <a:buNone/>
            </a:pPr>
            <a:r>
              <a:rPr lang="en-US" dirty="0" smtClean="0"/>
              <a:t>	File</a:t>
            </a:r>
            <a:r>
              <a:rPr lang="en-US" dirty="0"/>
              <a:t>: /</a:t>
            </a:r>
            <a:r>
              <a:rPr lang="en-US" dirty="0" err="1"/>
              <a:t>sbin</a:t>
            </a:r>
            <a:r>
              <a:rPr lang="en-US" dirty="0"/>
              <a:t>/</a:t>
            </a:r>
            <a:r>
              <a:rPr lang="en-US" dirty="0" err="1"/>
              <a:t>init</a:t>
            </a:r>
            <a:r>
              <a:rPr lang="en-US" dirty="0"/>
              <a:t> -&gt; /lib/</a:t>
            </a:r>
            <a:r>
              <a:rPr lang="en-US" dirty="0" err="1"/>
              <a:t>systemd</a:t>
            </a:r>
            <a:r>
              <a:rPr lang="en-US" dirty="0"/>
              <a:t>/</a:t>
            </a:r>
            <a:r>
              <a:rPr lang="en-US" dirty="0" err="1"/>
              <a:t>systemd</a:t>
            </a:r>
            <a:endParaRPr lang="ru-RU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928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 smtClean="0"/>
              <a:t>Родительские процессы</a:t>
            </a:r>
            <a:endParaRPr dirty="0"/>
          </a:p>
        </p:txBody>
      </p:sp>
      <p:sp>
        <p:nvSpPr>
          <p:cNvPr id="198" name="Google Shape;198;p32"/>
          <p:cNvSpPr txBox="1">
            <a:spLocks noGrp="1"/>
          </p:cNvSpPr>
          <p:nvPr>
            <p:ph type="body" idx="1"/>
          </p:nvPr>
        </p:nvSpPr>
        <p:spPr>
          <a:xfrm>
            <a:off x="839416" y="1484784"/>
            <a:ext cx="10515600" cy="482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Родитель процесса – это процесс, который отвечает за его создание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Родительские процессы имеют идентификатор </a:t>
            </a:r>
            <a:r>
              <a:rPr lang="ru-RU" b="1" dirty="0"/>
              <a:t>PPID</a:t>
            </a:r>
            <a:r>
              <a:rPr lang="ru-RU" dirty="0"/>
              <a:t>, который можно увидеть в </a:t>
            </a:r>
            <a:r>
              <a:rPr lang="ru-RU" dirty="0" err="1"/>
              <a:t>top</a:t>
            </a:r>
            <a:r>
              <a:rPr lang="ru-RU" dirty="0"/>
              <a:t>, </a:t>
            </a:r>
            <a:r>
              <a:rPr lang="ru-RU" dirty="0" err="1"/>
              <a:t>htop</a:t>
            </a:r>
            <a:r>
              <a:rPr lang="ru-RU" dirty="0"/>
              <a:t>, </a:t>
            </a:r>
            <a:r>
              <a:rPr lang="en-US" dirty="0" err="1" smtClean="0"/>
              <a:t>btop</a:t>
            </a:r>
            <a:r>
              <a:rPr lang="en-US" dirty="0" smtClean="0"/>
              <a:t>, </a:t>
            </a:r>
            <a:r>
              <a:rPr lang="ru-RU" dirty="0" err="1" smtClean="0"/>
              <a:t>ps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Любое взаимодействие между пользователем и ОС, которое связано с процессами, включает взаимное преобразование имен процессов и PID</a:t>
            </a:r>
            <a:endParaRPr dirty="0"/>
          </a:p>
          <a:p>
            <a:pPr marL="228600" lvl="0" indent="-228600">
              <a:buSzPts val="2800"/>
            </a:pPr>
            <a:r>
              <a:rPr lang="ru-RU" dirty="0"/>
              <a:t>Процессы изолированы друг от друга. Каждому процессу выделяется свое виртуальное адресное пространство</a:t>
            </a:r>
          </a:p>
          <a:p>
            <a:pPr marL="228600" lvl="0" indent="-228600">
              <a:buSzPts val="2800"/>
            </a:pPr>
            <a:r>
              <a:rPr lang="ru-RU" dirty="0"/>
              <a:t>Взаимодействие между процессами осуществляется с помощью специальных механизмов ядра (IPC, </a:t>
            </a:r>
            <a:r>
              <a:rPr lang="ru-RU" dirty="0" err="1"/>
              <a:t>InterProcess</a:t>
            </a:r>
            <a:r>
              <a:rPr lang="ru-RU" dirty="0"/>
              <a:t> </a:t>
            </a:r>
            <a:r>
              <a:rPr lang="ru-RU" dirty="0" err="1"/>
              <a:t>Communication</a:t>
            </a:r>
            <a:r>
              <a:rPr lang="ru-RU" dirty="0" smtClean="0"/>
              <a:t>)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Дочерний процесс</a:t>
            </a:r>
            <a:endParaRPr/>
          </a:p>
        </p:txBody>
      </p:sp>
      <p:sp>
        <p:nvSpPr>
          <p:cNvPr id="204" name="Google Shape;204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Создание дочернего процесса: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b="1"/>
              <a:t>fork() </a:t>
            </a:r>
            <a:r>
              <a:rPr lang="ru-RU"/>
              <a:t>создает новое адресное пространство и копирует в него ресурсы из родительского процесса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b="1"/>
              <a:t>exec() </a:t>
            </a:r>
            <a:r>
              <a:rPr lang="ru-RU"/>
              <a:t>загружает исполняемый блок в адресное пространство и выполняет его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Если дочерний процесс завершается раньше родительского, то занятые ресурсы остаются занятыми, пока родитель не получит информацию об этом и не сообщит ядру, что эта информация больше не требуется. Тогда ресурсы дочернего процесса освобождаются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Если родительский процесс завершается раньше дочернего, то дочерний процесс привязывается с процессу init по умолчанию, хотя его можно самостоятельно переназначить другому процессу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SzPts val="4400"/>
            </a:pPr>
            <a:r>
              <a:rPr lang="ru-RU" dirty="0"/>
              <a:t>Типы и состояния процессов</a:t>
            </a:r>
            <a:endParaRPr dirty="0"/>
          </a:p>
        </p:txBody>
      </p:sp>
      <p:sp>
        <p:nvSpPr>
          <p:cNvPr id="204" name="Google Shape;204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64135">
              <a:buSzPct val="100000"/>
              <a:buNone/>
            </a:pPr>
            <a:r>
              <a:rPr lang="ru-RU" dirty="0"/>
              <a:t>• Типы процессов:</a:t>
            </a:r>
          </a:p>
          <a:p>
            <a:pPr marL="228600" lvl="0" indent="-64135">
              <a:buSzPct val="100000"/>
              <a:buNone/>
            </a:pPr>
            <a:r>
              <a:rPr lang="ru-RU" dirty="0" smtClean="0"/>
              <a:t>		• Пользовательские </a:t>
            </a:r>
            <a:r>
              <a:rPr lang="ru-RU" dirty="0"/>
              <a:t>процессы (связаны с терминалом)</a:t>
            </a:r>
          </a:p>
          <a:p>
            <a:pPr marL="228600" lvl="0" indent="-64135">
              <a:buSzPct val="100000"/>
              <a:buNone/>
            </a:pPr>
            <a:r>
              <a:rPr lang="ru-RU" dirty="0" smtClean="0"/>
              <a:t>		• </a:t>
            </a:r>
            <a:r>
              <a:rPr lang="ru-RU" dirty="0"/>
              <a:t>Службы (демоны) (не связаны с терминалом)</a:t>
            </a:r>
          </a:p>
          <a:p>
            <a:pPr marL="228600" lvl="0" indent="-64135">
              <a:buSzPct val="100000"/>
              <a:buNone/>
            </a:pPr>
            <a:r>
              <a:rPr lang="ru-RU" dirty="0"/>
              <a:t>• Состояния процессов:</a:t>
            </a:r>
          </a:p>
          <a:p>
            <a:pPr marL="228600" lvl="0" indent="-64135">
              <a:buSzPct val="100000"/>
              <a:buNone/>
            </a:pPr>
            <a:r>
              <a:rPr lang="ru-RU" dirty="0" smtClean="0"/>
              <a:t>		• </a:t>
            </a:r>
            <a:r>
              <a:rPr lang="ru-RU" dirty="0"/>
              <a:t>R (</a:t>
            </a:r>
            <a:r>
              <a:rPr lang="ru-RU" dirty="0" err="1"/>
              <a:t>Runnable</a:t>
            </a:r>
            <a:r>
              <a:rPr lang="ru-RU" dirty="0"/>
              <a:t>) - процесс или использует процессор или находится 	 </a:t>
            </a:r>
            <a:r>
              <a:rPr lang="ru-RU" dirty="0" smtClean="0"/>
              <a:t>                             в очереди </a:t>
            </a:r>
            <a:r>
              <a:rPr lang="ru-RU" dirty="0"/>
              <a:t>за получением процессорного ресурса</a:t>
            </a:r>
          </a:p>
          <a:p>
            <a:pPr marL="228600" lvl="0" indent="-64135">
              <a:buSzPct val="100000"/>
              <a:buNone/>
            </a:pPr>
            <a:r>
              <a:rPr lang="ru-RU" dirty="0" smtClean="0"/>
              <a:t>		• </a:t>
            </a:r>
            <a:r>
              <a:rPr lang="ru-RU" dirty="0"/>
              <a:t>S (</a:t>
            </a:r>
            <a:r>
              <a:rPr lang="ru-RU" dirty="0" err="1"/>
              <a:t>Sleeping</a:t>
            </a:r>
            <a:r>
              <a:rPr lang="ru-RU" dirty="0"/>
              <a:t>) - прерываемый сон</a:t>
            </a:r>
          </a:p>
          <a:p>
            <a:pPr marL="228600" lvl="0" indent="-64135">
              <a:buSzPct val="100000"/>
              <a:buNone/>
            </a:pPr>
            <a:r>
              <a:rPr lang="ru-RU" dirty="0" smtClean="0"/>
              <a:t>		• </a:t>
            </a:r>
            <a:r>
              <a:rPr lang="ru-RU" dirty="0"/>
              <a:t>D (</a:t>
            </a:r>
            <a:r>
              <a:rPr lang="ru-RU" dirty="0" err="1"/>
              <a:t>Uninterruptable</a:t>
            </a:r>
            <a:r>
              <a:rPr lang="ru-RU" dirty="0"/>
              <a:t> </a:t>
            </a:r>
            <a:r>
              <a:rPr lang="ru-RU" dirty="0" err="1"/>
              <a:t>sleep</a:t>
            </a:r>
            <a:r>
              <a:rPr lang="ru-RU" dirty="0"/>
              <a:t>) - непрерываемый сон</a:t>
            </a:r>
          </a:p>
          <a:p>
            <a:pPr marL="228600" lvl="0" indent="-64135">
              <a:buSzPct val="100000"/>
              <a:buNone/>
            </a:pPr>
            <a:r>
              <a:rPr lang="ru-RU" dirty="0" smtClean="0"/>
              <a:t>		• </a:t>
            </a:r>
            <a:r>
              <a:rPr lang="ru-RU" dirty="0"/>
              <a:t>T (</a:t>
            </a:r>
            <a:r>
              <a:rPr lang="ru-RU" dirty="0" err="1"/>
              <a:t>Stopped</a:t>
            </a:r>
            <a:r>
              <a:rPr lang="ru-RU" dirty="0"/>
              <a:t>) - процесс приостановлен (</a:t>
            </a:r>
            <a:r>
              <a:rPr lang="ru-RU" dirty="0" err="1"/>
              <a:t>Ctrl</a:t>
            </a:r>
            <a:r>
              <a:rPr lang="ru-RU" dirty="0"/>
              <a:t>-Z, SIGTSTP)</a:t>
            </a:r>
          </a:p>
          <a:p>
            <a:pPr marL="228600" lvl="0" indent="-64135">
              <a:buSzPct val="100000"/>
              <a:buNone/>
            </a:pPr>
            <a:r>
              <a:rPr lang="ru-RU" dirty="0" smtClean="0"/>
              <a:t>		• </a:t>
            </a:r>
            <a:r>
              <a:rPr lang="ru-RU" dirty="0"/>
              <a:t>Z (</a:t>
            </a:r>
            <a:r>
              <a:rPr lang="ru-RU" dirty="0" err="1"/>
              <a:t>Zombie</a:t>
            </a:r>
            <a:r>
              <a:rPr lang="ru-RU" dirty="0"/>
              <a:t>) - процесс завершился, но код завершения не получен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7036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 smtClean="0"/>
              <a:t>Потоки</a:t>
            </a:r>
            <a:endParaRPr dirty="0"/>
          </a:p>
        </p:txBody>
      </p:sp>
      <p:sp>
        <p:nvSpPr>
          <p:cNvPr id="204" name="Google Shape;204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621665" indent="-457200">
              <a:buSzPct val="100000"/>
            </a:pPr>
            <a:r>
              <a:rPr lang="ru-RU" dirty="0"/>
              <a:t>Один процесс может содержать несколько потоков </a:t>
            </a:r>
            <a:r>
              <a:rPr lang="ru-RU" dirty="0" smtClean="0"/>
              <a:t>выполнения (</a:t>
            </a:r>
            <a:r>
              <a:rPr lang="ru-RU" dirty="0" err="1"/>
              <a:t>threads</a:t>
            </a:r>
            <a:r>
              <a:rPr lang="ru-RU" dirty="0"/>
              <a:t>). Один из потоков (первый) является главным.</a:t>
            </a:r>
          </a:p>
          <a:p>
            <a:pPr marL="621665" indent="-457200">
              <a:buSzPct val="100000"/>
            </a:pPr>
            <a:r>
              <a:rPr lang="ru-RU" dirty="0" smtClean="0"/>
              <a:t>Потоки </a:t>
            </a:r>
            <a:r>
              <a:rPr lang="ru-RU" dirty="0"/>
              <a:t>внутри процесса потоки планируются и </a:t>
            </a:r>
            <a:r>
              <a:rPr lang="ru-RU" dirty="0" smtClean="0"/>
              <a:t>выполняются независимо</a:t>
            </a:r>
            <a:r>
              <a:rPr lang="ru-RU" dirty="0"/>
              <a:t>, при этом потоки разделяют данные </a:t>
            </a:r>
            <a:r>
              <a:rPr lang="ru-RU" dirty="0" smtClean="0"/>
              <a:t>процесса (</a:t>
            </a:r>
            <a:r>
              <a:rPr lang="ru-RU" dirty="0"/>
              <a:t>инициализированные и неинициализированные данные, </a:t>
            </a:r>
            <a:r>
              <a:rPr lang="ru-RU" dirty="0" smtClean="0"/>
              <a:t>динамические размещаемые </a:t>
            </a:r>
            <a:r>
              <a:rPr lang="ru-RU" dirty="0"/>
              <a:t>данные (кучу, </a:t>
            </a:r>
            <a:r>
              <a:rPr lang="ru-RU" dirty="0" err="1"/>
              <a:t>heap</a:t>
            </a:r>
            <a:r>
              <a:rPr lang="ru-RU" dirty="0"/>
              <a:t>)) и некоторые атрибуты (PID, PPID</a:t>
            </a:r>
            <a:r>
              <a:rPr lang="ru-RU" dirty="0" smtClean="0"/>
              <a:t>, дескрипторы </a:t>
            </a:r>
            <a:r>
              <a:rPr lang="ru-RU" dirty="0"/>
              <a:t>открытых файлов, блокировки файлов, действия сигналов</a:t>
            </a:r>
            <a:r>
              <a:rPr lang="ru-RU" dirty="0" smtClean="0"/>
              <a:t>, текущий </a:t>
            </a:r>
            <a:r>
              <a:rPr lang="ru-RU" dirty="0"/>
              <a:t>каталог и др.).</a:t>
            </a:r>
          </a:p>
          <a:p>
            <a:pPr marL="621665" indent="-457200">
              <a:buSzPct val="100000"/>
            </a:pPr>
            <a:r>
              <a:rPr lang="ru-RU" dirty="0" smtClean="0"/>
              <a:t>Для </a:t>
            </a:r>
            <a:r>
              <a:rPr lang="ru-RU" dirty="0"/>
              <a:t>синхронизации работы потоков используются </a:t>
            </a:r>
            <a:r>
              <a:rPr lang="ru-RU" dirty="0" smtClean="0"/>
              <a:t>специальные механизмы</a:t>
            </a:r>
            <a:r>
              <a:rPr lang="ru-RU" dirty="0"/>
              <a:t>: </a:t>
            </a:r>
            <a:r>
              <a:rPr lang="ru-RU" dirty="0" err="1"/>
              <a:t>мьютексы</a:t>
            </a:r>
            <a:r>
              <a:rPr lang="ru-RU" dirty="0"/>
              <a:t> (взаимные исключения), условные </a:t>
            </a:r>
            <a:r>
              <a:rPr lang="ru-RU" dirty="0" smtClean="0"/>
              <a:t>переменные. Взаимодействие </a:t>
            </a:r>
            <a:r>
              <a:rPr lang="ru-RU" dirty="0"/>
              <a:t>между потоками устроено проще и </a:t>
            </a:r>
            <a:r>
              <a:rPr lang="ru-RU" dirty="0" smtClean="0"/>
              <a:t>производится быстрее</a:t>
            </a:r>
            <a:r>
              <a:rPr lang="ru-RU" dirty="0"/>
              <a:t>, чем </a:t>
            </a:r>
            <a:r>
              <a:rPr lang="ru-RU" dirty="0" err="1"/>
              <a:t>межпроцессное</a:t>
            </a:r>
            <a:r>
              <a:rPr lang="ru-RU" dirty="0"/>
              <a:t> взаимодействие.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87886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1966</Words>
  <Application>Microsoft Office PowerPoint</Application>
  <PresentationFormat>Произвольный</PresentationFormat>
  <Paragraphs>230</Paragraphs>
  <Slides>35</Slides>
  <Notes>28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0" baseType="lpstr">
      <vt:lpstr>Arial</vt:lpstr>
      <vt:lpstr>Times New Roman</vt:lpstr>
      <vt:lpstr>Calibri</vt:lpstr>
      <vt:lpstr>Open Sans</vt:lpstr>
      <vt:lpstr>Тема Office</vt:lpstr>
      <vt:lpstr>Элтекс</vt:lpstr>
      <vt:lpstr>Темы</vt:lpstr>
      <vt:lpstr>Введение в процессы</vt:lpstr>
      <vt:lpstr>Информация о процессе</vt:lpstr>
      <vt:lpstr>Идентификатор процесса</vt:lpstr>
      <vt:lpstr>Родительские процессы</vt:lpstr>
      <vt:lpstr>Дочерний процесс</vt:lpstr>
      <vt:lpstr>Типы и состояния процессов</vt:lpstr>
      <vt:lpstr>Потоки</vt:lpstr>
      <vt:lpstr>Особенности потоков</vt:lpstr>
      <vt:lpstr>Особенности потоков (продолжение)</vt:lpstr>
      <vt:lpstr>Просмотр запущенных процессов</vt:lpstr>
      <vt:lpstr> ps – более функциональный вариант</vt:lpstr>
      <vt:lpstr>Сигналы</vt:lpstr>
      <vt:lpstr>Отправка сигнала процессам</vt:lpstr>
      <vt:lpstr>Схема работы сигналов</vt:lpstr>
      <vt:lpstr>Презентация PowerPoint</vt:lpstr>
      <vt:lpstr>Управление заданиями (tasks)</vt:lpstr>
      <vt:lpstr>Приоритеты процессов</vt:lpstr>
      <vt:lpstr>Дерево процессов  pstree -cnAh</vt:lpstr>
      <vt:lpstr>procfs</vt:lpstr>
      <vt:lpstr>Взаимодействие c procfs </vt:lpstr>
      <vt:lpstr> Информация о процессе в procfs</vt:lpstr>
      <vt:lpstr>cron </vt:lpstr>
      <vt:lpstr>/etc/crontab</vt:lpstr>
      <vt:lpstr>/etc/crontab</vt:lpstr>
      <vt:lpstr>anacron</vt:lpstr>
      <vt:lpstr>Настройка cron</vt:lpstr>
      <vt:lpstr>Синтаксис cron</vt:lpstr>
      <vt:lpstr>Переменные для упрощения</vt:lpstr>
      <vt:lpstr>Проверяем работу задач в cron </vt:lpstr>
      <vt:lpstr>Задания. Раздел 1.   Отчет в файле task3_part1.pdf</vt:lpstr>
      <vt:lpstr>Задания. Раздел 1.</vt:lpstr>
      <vt:lpstr>Задания. Раздел 2.</vt:lpstr>
      <vt:lpstr>Задания. Раздел 2.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Элтекс</dc:title>
  <cp:lastModifiedBy>Sergei</cp:lastModifiedBy>
  <cp:revision>30</cp:revision>
  <dcterms:modified xsi:type="dcterms:W3CDTF">2025-10-08T09:12:16Z</dcterms:modified>
</cp:coreProperties>
</file>