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Software Rasterization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Stanislaw Jaroszynski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Lighting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952500" y="2603500"/>
            <a:ext cx="11099800" cy="19149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Diffuse light = cos(theta) between face and direction to light</a:t>
            </a:r>
          </a:p>
        </p:txBody>
      </p:sp>
      <p:pic>
        <p:nvPicPr>
          <p:cNvPr id="85" name="pasted-image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573" y="5272533"/>
            <a:ext cx="3352801" cy="337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39" y="4440683"/>
            <a:ext cx="8128001" cy="5041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Projection Transform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Converts world coordinates to unit cube (except Z)</a:t>
            </a:r>
            <a:endParaRPr sz="3600"/>
          </a:p>
          <a:p>
            <a:pPr lvl="0">
              <a:defRPr sz="1800"/>
            </a:pPr>
            <a:r>
              <a:rPr sz="3600"/>
              <a:t>Stores form of Z in W (vertices no longer homogenous)</a:t>
            </a:r>
            <a:endParaRPr sz="3600"/>
          </a:p>
          <a:p>
            <a:pPr lvl="0">
              <a:defRPr sz="1800"/>
            </a:pPr>
            <a:r>
              <a:rPr sz="3600"/>
              <a:t>Space is still linear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Clipping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Faces clipped to unit cube in projection space</a:t>
            </a:r>
            <a:endParaRPr sz="3600"/>
          </a:p>
          <a:p>
            <a:pPr lvl="0">
              <a:defRPr sz="1800"/>
            </a:pPr>
            <a:r>
              <a:rPr sz="3600"/>
              <a:t>Faces outside are removed</a:t>
            </a:r>
            <a:endParaRPr sz="3600"/>
          </a:p>
          <a:p>
            <a:pPr lvl="0">
              <a:defRPr sz="1800"/>
            </a:pPr>
            <a:r>
              <a:rPr sz="3600"/>
              <a:t>Faces partially inside are clipped and form two new triangles with interpolated values.</a:t>
            </a:r>
            <a:endParaRPr sz="3600"/>
          </a:p>
          <a:p>
            <a:pPr lvl="0">
              <a:defRPr sz="1800"/>
            </a:pPr>
            <a:r>
              <a:rPr sz="3600"/>
              <a:t>Projection space is the best for clipping because visible vertices are bound to -1 to 1 and space is still linear.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 Divide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952500" y="2603500"/>
            <a:ext cx="11099800" cy="34036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Transforms viewing cube to frustrum</a:t>
            </a:r>
            <a:endParaRPr sz="3600"/>
          </a:p>
          <a:p>
            <a:pPr lvl="0">
              <a:defRPr sz="1800"/>
            </a:pPr>
            <a:r>
              <a:rPr sz="3600"/>
              <a:t>Coordinates are homogenized (in theory; W keeps Z value for later because a 1 W isn’t useful anymore anyway) 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6261100"/>
            <a:ext cx="5969000" cy="29210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 flipH="1">
            <a:off x="5563160" y="7615774"/>
            <a:ext cx="68757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Screen Space Transformation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Just maps -1 -&gt; 1 to 0 -&gt; [Screen Dimension]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Triangle Rasterization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952500" y="2603500"/>
            <a:ext cx="11099800" cy="2712426"/>
          </a:xfrm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Fills triangles line by line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Implemented by traversing edges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Not true to GPU implementations which use barycentric coordinates (more parallel + other useful properties)</a:t>
            </a:r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7114" y="5793325"/>
            <a:ext cx="75692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298" y="5398872"/>
            <a:ext cx="4247147" cy="4344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Value Interpolation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2603500"/>
            <a:ext cx="11099800" cy="39847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Values are interpolated linearly between the ends of two edges and then again between the edges</a:t>
            </a:r>
            <a:endParaRPr sz="3600"/>
          </a:p>
          <a:p>
            <a:pPr lvl="0">
              <a:defRPr sz="1800"/>
            </a:pPr>
            <a:r>
              <a:rPr sz="3600"/>
              <a:t>This is good enough for most properties but it is not correct</a:t>
            </a:r>
            <a:endParaRPr sz="3600"/>
          </a:p>
          <a:p>
            <a:pPr lvl="0">
              <a:defRPr sz="1800"/>
            </a:pPr>
            <a:r>
              <a:rPr sz="3600"/>
              <a:t>When interpolating textures the error is apparent</a:t>
            </a:r>
          </a:p>
        </p:txBody>
      </p:sp>
      <p:pic>
        <p:nvPicPr>
          <p:cNvPr id="10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180" y="6785932"/>
            <a:ext cx="7490440" cy="2640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Perspective Correct Textures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solution to this is to interpolate [u/w, v/w, 1/w]</a:t>
            </a:r>
            <a:endParaRPr sz="3600"/>
          </a:p>
          <a:p>
            <a:pPr lvl="0">
              <a:defRPr sz="1800"/>
            </a:pPr>
            <a:r>
              <a:rPr sz="3600"/>
              <a:t>Then u/w / 1/w = u</a:t>
            </a:r>
            <a:endParaRPr sz="3600"/>
          </a:p>
          <a:p>
            <a:pPr lvl="0">
              <a:defRPr sz="1800"/>
            </a:pPr>
            <a:r>
              <a:rPr sz="3600"/>
              <a:t>Can be done every couple steps to improve performance with less significant visual errors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jpg"/>
          <p:cNvPicPr/>
          <p:nvPr/>
        </p:nvPicPr>
        <p:blipFill>
          <a:blip r:embed="rId2">
            <a:extLst/>
          </a:blip>
          <a:srcRect l="16060" t="0" r="16060" b="0"/>
          <a:stretch>
            <a:fillRect/>
          </a:stretch>
        </p:blipFill>
        <p:spPr>
          <a:xfrm>
            <a:off x="6718300" y="2603500"/>
            <a:ext cx="5334000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History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GPU’s used to be expensive and a non-consumer product</a:t>
            </a:r>
            <a:endParaRPr sz="2800"/>
          </a:p>
          <a:p>
            <a:pPr lvl="0">
              <a:defRPr sz="1800"/>
            </a:pPr>
            <a:r>
              <a:rPr sz="2800"/>
              <a:t>John Carmack pioneered 3D in video games through software rasterization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Quake Engine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Very fast</a:t>
            </a:r>
            <a:endParaRPr sz="3600"/>
          </a:p>
          <a:p>
            <a:pPr lvl="0">
              <a:defRPr sz="1800"/>
            </a:pPr>
            <a:r>
              <a:rPr sz="3600"/>
              <a:t>Heavily optimized and limited to use case</a:t>
            </a:r>
            <a:endParaRPr sz="3600"/>
          </a:p>
          <a:p>
            <a:pPr lvl="1">
              <a:defRPr sz="1800"/>
            </a:pPr>
            <a:r>
              <a:rPr sz="3600"/>
              <a:t>Uses BSP to only render a small portion of map</a:t>
            </a:r>
            <a:endParaRPr sz="3600"/>
          </a:p>
          <a:p>
            <a:pPr lvl="1">
              <a:defRPr sz="1800"/>
            </a:pPr>
            <a:r>
              <a:rPr sz="3600"/>
              <a:t>Most lighting and effects pre rendered</a:t>
            </a:r>
            <a:endParaRPr sz="3600"/>
          </a:p>
          <a:p>
            <a:pPr lvl="1">
              <a:defRPr sz="1800"/>
            </a:pPr>
            <a:r>
              <a:rPr sz="3600"/>
              <a:t>Uses palette for gradients and full screen post-processing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Pipeline</a:t>
            </a:r>
          </a:p>
        </p:txBody>
      </p:sp>
      <p:sp>
        <p:nvSpPr>
          <p:cNvPr id="43" name="Shape 43"/>
          <p:cNvSpPr/>
          <p:nvPr/>
        </p:nvSpPr>
        <p:spPr>
          <a:xfrm>
            <a:off x="1130300" y="33020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Model View Transform</a:t>
            </a:r>
          </a:p>
        </p:txBody>
      </p:sp>
      <p:sp>
        <p:nvSpPr>
          <p:cNvPr id="44" name="Shape 44"/>
          <p:cNvSpPr/>
          <p:nvPr/>
        </p:nvSpPr>
        <p:spPr>
          <a:xfrm>
            <a:off x="3295650" y="33020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Cull Faces</a:t>
            </a:r>
          </a:p>
        </p:txBody>
      </p:sp>
      <p:sp>
        <p:nvSpPr>
          <p:cNvPr id="45" name="Shape 45"/>
          <p:cNvSpPr/>
          <p:nvPr/>
        </p:nvSpPr>
        <p:spPr>
          <a:xfrm>
            <a:off x="5461000" y="33020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Lighting Calculations</a:t>
            </a:r>
          </a:p>
        </p:txBody>
      </p:sp>
      <p:sp>
        <p:nvSpPr>
          <p:cNvPr id="46" name="Shape 46"/>
          <p:cNvSpPr/>
          <p:nvPr/>
        </p:nvSpPr>
        <p:spPr>
          <a:xfrm>
            <a:off x="7626350" y="33020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Projection Transform</a:t>
            </a:r>
          </a:p>
        </p:txBody>
      </p:sp>
      <p:sp>
        <p:nvSpPr>
          <p:cNvPr id="47" name="Shape 47"/>
          <p:cNvSpPr/>
          <p:nvPr/>
        </p:nvSpPr>
        <p:spPr>
          <a:xfrm>
            <a:off x="9791700" y="33020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Div by W </a:t>
            </a:r>
          </a:p>
        </p:txBody>
      </p:sp>
      <p:sp>
        <p:nvSpPr>
          <p:cNvPr id="48" name="Shape 48"/>
          <p:cNvSpPr/>
          <p:nvPr/>
        </p:nvSpPr>
        <p:spPr>
          <a:xfrm>
            <a:off x="9791700" y="52705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To Screen Space</a:t>
            </a:r>
          </a:p>
        </p:txBody>
      </p:sp>
      <p:sp>
        <p:nvSpPr>
          <p:cNvPr id="49" name="Shape 49"/>
          <p:cNvSpPr/>
          <p:nvPr/>
        </p:nvSpPr>
        <p:spPr>
          <a:xfrm>
            <a:off x="9791700" y="7239000"/>
            <a:ext cx="149378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Triangle Rasterization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2641600" y="4000500"/>
            <a:ext cx="636538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" name="Shape 51"/>
          <p:cNvSpPr/>
          <p:nvPr/>
        </p:nvSpPr>
        <p:spPr>
          <a:xfrm>
            <a:off x="4806949" y="4000500"/>
            <a:ext cx="63653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" name="Shape 52"/>
          <p:cNvSpPr/>
          <p:nvPr/>
        </p:nvSpPr>
        <p:spPr>
          <a:xfrm>
            <a:off x="6972299" y="4000500"/>
            <a:ext cx="63653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3" name="Shape 53"/>
          <p:cNvSpPr/>
          <p:nvPr/>
        </p:nvSpPr>
        <p:spPr>
          <a:xfrm>
            <a:off x="9137649" y="4000500"/>
            <a:ext cx="63653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" name="Shape 54"/>
          <p:cNvSpPr/>
          <p:nvPr/>
        </p:nvSpPr>
        <p:spPr>
          <a:xfrm>
            <a:off x="10538593" y="4637052"/>
            <a:ext cx="1" cy="568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>
            <a:off x="10538593" y="6605552"/>
            <a:ext cx="1" cy="568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>
            <a:off x="225425" y="6565900"/>
            <a:ext cx="9201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Follows general fixed pipeline of early GPU’s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Homogeneous Coordinates 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52500" y="2603500"/>
            <a:ext cx="11099800" cy="33948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Allows for simplification of calculations with transformation matrices</a:t>
            </a:r>
            <a:endParaRPr sz="3600"/>
          </a:p>
          <a:p>
            <a:pPr lvl="0">
              <a:defRPr sz="1800"/>
            </a:pPr>
            <a:r>
              <a:rPr sz="3600"/>
              <a:t>Matrices can be concatenated which results in one matrix multiplication per vertex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3773" y="6433740"/>
            <a:ext cx="5577254" cy="248162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7753789" y="8185122"/>
            <a:ext cx="368504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1</a:t>
            </a:r>
          </a:p>
        </p:txBody>
      </p:sp>
      <p:sp>
        <p:nvSpPr>
          <p:cNvPr id="62" name="Shape 62"/>
          <p:cNvSpPr/>
          <p:nvPr/>
        </p:nvSpPr>
        <p:spPr>
          <a:xfrm>
            <a:off x="7083851" y="8185122"/>
            <a:ext cx="368504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Affine Transformations</a:t>
            </a:r>
          </a:p>
        </p:txBody>
      </p:sp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526" y="2285751"/>
            <a:ext cx="9931401" cy="784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Projection Matrix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603500"/>
            <a:ext cx="110998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not affine</a:t>
            </a:r>
            <a:endParaRPr sz="3600"/>
          </a:p>
          <a:p>
            <a:pPr lvl="0">
              <a:defRPr sz="1800"/>
            </a:pPr>
            <a:r>
              <a:rPr sz="3600"/>
              <a:t>s = 1 / tan(fov * 0.5)</a:t>
            </a:r>
            <a:endParaRPr sz="3600"/>
          </a:p>
          <a:p>
            <a:pPr lvl="0">
              <a:defRPr sz="1800"/>
            </a:pPr>
            <a:r>
              <a:rPr sz="3600"/>
              <a:t>a = aspect ratio (width / height)</a:t>
            </a:r>
          </a:p>
        </p:txBody>
      </p:sp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1405" y="2754957"/>
            <a:ext cx="467360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8039100" y="2286000"/>
            <a:ext cx="4938812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>
            <a:off x="8485657" y="3740150"/>
            <a:ext cx="351486" cy="317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s/a</a:t>
            </a:r>
          </a:p>
        </p:txBody>
      </p:sp>
      <p:sp>
        <p:nvSpPr>
          <p:cNvPr id="72" name="Shape 72"/>
          <p:cNvSpPr/>
          <p:nvPr/>
        </p:nvSpPr>
        <p:spPr>
          <a:xfrm>
            <a:off x="8855792" y="4317999"/>
            <a:ext cx="246216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S</a:t>
            </a:r>
          </a:p>
        </p:txBody>
      </p:sp>
      <p:pic>
        <p:nvPicPr>
          <p:cNvPr id="7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7900" y="6286500"/>
            <a:ext cx="5969000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Modelview Transformation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Composed of affine transformations</a:t>
            </a:r>
            <a:endParaRPr sz="3600"/>
          </a:p>
          <a:p>
            <a:pPr lvl="0">
              <a:defRPr sz="1800"/>
            </a:pPr>
            <a:r>
              <a:rPr sz="3600"/>
              <a:t>World/Camera space</a:t>
            </a:r>
            <a:endParaRPr sz="3600"/>
          </a:p>
          <a:p>
            <a:pPr lvl="0">
              <a:defRPr sz="1800"/>
            </a:pPr>
            <a:r>
              <a:rPr sz="3600"/>
              <a:t>Could be combined with projection if not doing calculations in world space</a:t>
            </a:r>
            <a:endParaRPr sz="3600"/>
          </a:p>
          <a:p>
            <a:pPr lvl="0">
              <a:defRPr sz="1800"/>
            </a:pPr>
            <a:r>
              <a:rPr sz="3600"/>
              <a:t>Lighting and backface culling done in this space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Backface Culling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52500" y="2603500"/>
            <a:ext cx="11099800" cy="33827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If triangles are in counter-clockwise direction, we can take the cross product of u and v to get n</a:t>
            </a:r>
            <a:endParaRPr sz="3600"/>
          </a:p>
          <a:p>
            <a:pPr lvl="0">
              <a:defRPr sz="1800"/>
            </a:pPr>
            <a:r>
              <a:rPr sz="3600"/>
              <a:t>Since we are in camera space, if z &gt; 0, the triangle must be facing away from the camera and can be culled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3075" y="5646291"/>
            <a:ext cx="6629400" cy="403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7743" y="6293991"/>
            <a:ext cx="31115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