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Play"/>
      <p:regular r:id="rId11"/>
      <p:bold r:id="rId12"/>
    </p:embeddedFont>
    <p:embeddedFont>
      <p:font typeface="Arial Black"/>
      <p:regular r:id="rId13"/>
    </p:embeddedFont>
    <p:embeddedFont>
      <p:font typeface="Roboto Mon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g0CVQIw1trHMi9irCVpfjWaj04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Play-regular.fntdata"/><Relationship Id="rId10" Type="http://schemas.openxmlformats.org/officeDocument/2006/relationships/slide" Target="slides/slide6.xml"/><Relationship Id="rId13" Type="http://schemas.openxmlformats.org/officeDocument/2006/relationships/font" Target="fonts/ArialBlack-regular.fntdata"/><Relationship Id="rId12" Type="http://schemas.openxmlformats.org/officeDocument/2006/relationships/font" Target="fonts/Play-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Mono-bold.fntdata"/><Relationship Id="rId14" Type="http://schemas.openxmlformats.org/officeDocument/2006/relationships/font" Target="fonts/RobotoMono-regular.fntdata"/><Relationship Id="rId17" Type="http://schemas.openxmlformats.org/officeDocument/2006/relationships/font" Target="fonts/RobotoMono-boldItalic.fntdata"/><Relationship Id="rId16" Type="http://schemas.openxmlformats.org/officeDocument/2006/relationships/font" Target="fonts/RobotoMono-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a9f85f7fd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a9f85f7f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f96f9e2a9_2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f96f9e2a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f96f9e2a9_2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f96f9e2a9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p:cSld name="Título">
    <p:spTree>
      <p:nvGrpSpPr>
        <p:cNvPr id="11" name="Shape 11"/>
        <p:cNvGrpSpPr/>
        <p:nvPr/>
      </p:nvGrpSpPr>
      <p:grpSpPr>
        <a:xfrm>
          <a:off x="0" y="0"/>
          <a:ext cx="0" cy="0"/>
          <a:chOff x="0" y="0"/>
          <a:chExt cx="0" cy="0"/>
        </a:xfrm>
      </p:grpSpPr>
      <p:pic>
        <p:nvPicPr>
          <p:cNvPr descr="Imagen borrosa de una persona&#10;&#10;Descripción generada automáticamente con confianza baja" id="12" name="Google Shape;12;p5"/>
          <p:cNvPicPr preferRelativeResize="0"/>
          <p:nvPr/>
        </p:nvPicPr>
        <p:blipFill rotWithShape="1">
          <a:blip r:embed="rId2">
            <a:alphaModFix/>
          </a:blip>
          <a:srcRect b="0" l="3542" r="0" t="0"/>
          <a:stretch/>
        </p:blipFill>
        <p:spPr>
          <a:xfrm>
            <a:off x="0" y="-20846"/>
            <a:ext cx="12192000" cy="6894368"/>
          </a:xfrm>
          <a:prstGeom prst="rect">
            <a:avLst/>
          </a:prstGeom>
          <a:noFill/>
          <a:ln>
            <a:noFill/>
          </a:ln>
        </p:spPr>
      </p:pic>
      <p:sp>
        <p:nvSpPr>
          <p:cNvPr id="13" name="Google Shape;13;p5"/>
          <p:cNvSpPr txBox="1"/>
          <p:nvPr>
            <p:ph type="title"/>
          </p:nvPr>
        </p:nvSpPr>
        <p:spPr>
          <a:xfrm>
            <a:off x="603248" y="1570524"/>
            <a:ext cx="10323832" cy="232410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5400"/>
              <a:buFont typeface="Arial Black"/>
              <a:buNone/>
              <a:defRPr sz="5400">
                <a:solidFill>
                  <a:schemeClr val="lt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5"/>
          <p:cNvSpPr txBox="1"/>
          <p:nvPr>
            <p:ph idx="1" type="body"/>
          </p:nvPr>
        </p:nvSpPr>
        <p:spPr>
          <a:xfrm>
            <a:off x="600671" y="3894623"/>
            <a:ext cx="10985501" cy="95250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lt1"/>
              </a:buClr>
              <a:buSzPts val="2750"/>
              <a:buNone/>
              <a:defRPr b="1" sz="2750">
                <a:solidFill>
                  <a:schemeClr val="lt1"/>
                </a:solidFill>
                <a:latin typeface="Arial Black"/>
                <a:ea typeface="Arial Black"/>
                <a:cs typeface="Arial Black"/>
                <a:sym typeface="Arial Black"/>
              </a:defRPr>
            </a:lvl1pPr>
            <a:lvl2pPr indent="-228600" lvl="1" marL="914400" algn="l">
              <a:lnSpc>
                <a:spcPct val="100000"/>
              </a:lnSpc>
              <a:spcBef>
                <a:spcPts val="0"/>
              </a:spcBef>
              <a:spcAft>
                <a:spcPts val="0"/>
              </a:spcAft>
              <a:buClr>
                <a:schemeClr val="dk1"/>
              </a:buClr>
              <a:buSzPts val="2750"/>
              <a:buNone/>
              <a:defRPr b="1" sz="2750"/>
            </a:lvl2pPr>
            <a:lvl3pPr indent="-228600" lvl="2" marL="1371600" algn="l">
              <a:lnSpc>
                <a:spcPct val="100000"/>
              </a:lnSpc>
              <a:spcBef>
                <a:spcPts val="0"/>
              </a:spcBef>
              <a:spcAft>
                <a:spcPts val="0"/>
              </a:spcAft>
              <a:buClr>
                <a:schemeClr val="dk1"/>
              </a:buClr>
              <a:buSzPts val="2750"/>
              <a:buNone/>
              <a:defRPr b="1" sz="2750"/>
            </a:lvl3pPr>
            <a:lvl4pPr indent="-228600" lvl="3" marL="1828800" algn="l">
              <a:lnSpc>
                <a:spcPct val="100000"/>
              </a:lnSpc>
              <a:spcBef>
                <a:spcPts val="0"/>
              </a:spcBef>
              <a:spcAft>
                <a:spcPts val="0"/>
              </a:spcAft>
              <a:buClr>
                <a:schemeClr val="dk1"/>
              </a:buClr>
              <a:buSzPts val="2750"/>
              <a:buNone/>
              <a:defRPr b="1" sz="2750"/>
            </a:lvl4pPr>
            <a:lvl5pPr indent="-228600" lvl="4" marL="2286000" algn="l">
              <a:lnSpc>
                <a:spcPct val="100000"/>
              </a:lnSpc>
              <a:spcBef>
                <a:spcPts val="0"/>
              </a:spcBef>
              <a:spcAft>
                <a:spcPts val="0"/>
              </a:spcAft>
              <a:buClr>
                <a:schemeClr val="dk1"/>
              </a:buClr>
              <a:buSzPts val="2750"/>
              <a:buNone/>
              <a:defRPr b="1" sz="27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5" name="Google Shape;15;p5"/>
          <p:cNvPicPr preferRelativeResize="0"/>
          <p:nvPr/>
        </p:nvPicPr>
        <p:blipFill rotWithShape="1">
          <a:blip r:embed="rId3">
            <a:alphaModFix/>
          </a:blip>
          <a:srcRect b="0" l="0" r="0" t="0"/>
          <a:stretch/>
        </p:blipFill>
        <p:spPr>
          <a:xfrm>
            <a:off x="9994605" y="5331010"/>
            <a:ext cx="1570302" cy="713773"/>
          </a:xfrm>
          <a:prstGeom prst="rect">
            <a:avLst/>
          </a:prstGeom>
          <a:noFill/>
          <a:ln>
            <a:noFill/>
          </a:ln>
        </p:spPr>
      </p:pic>
      <p:sp>
        <p:nvSpPr>
          <p:cNvPr id="16" name="Google Shape;16;p5"/>
          <p:cNvSpPr/>
          <p:nvPr/>
        </p:nvSpPr>
        <p:spPr>
          <a:xfrm>
            <a:off x="600672" y="6134985"/>
            <a:ext cx="10928298" cy="164978"/>
          </a:xfrm>
          <a:custGeom>
            <a:rect b="b" l="l" r="r" t="t"/>
            <a:pathLst>
              <a:path extrusionOk="0" h="120000" w="18470245">
                <a:moveTo>
                  <a:pt x="18469845" y="0"/>
                </a:moveTo>
                <a:lnTo>
                  <a:pt x="0" y="0"/>
                </a:lnTo>
              </a:path>
            </a:pathLst>
          </a:custGeom>
          <a:noFill/>
          <a:ln cap="flat" cmpd="sng" w="523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5"/>
          <p:cNvSpPr/>
          <p:nvPr/>
        </p:nvSpPr>
        <p:spPr>
          <a:xfrm>
            <a:off x="9507966" y="558037"/>
            <a:ext cx="2042269" cy="283168"/>
          </a:xfrm>
          <a:custGeom>
            <a:rect b="b" l="l" r="r" t="t"/>
            <a:pathLst>
              <a:path extrusionOk="0" h="534035" w="3972559">
                <a:moveTo>
                  <a:pt x="558812" y="5613"/>
                </a:moveTo>
                <a:lnTo>
                  <a:pt x="431787" y="5613"/>
                </a:lnTo>
                <a:lnTo>
                  <a:pt x="431787" y="331304"/>
                </a:lnTo>
                <a:lnTo>
                  <a:pt x="432054" y="350342"/>
                </a:lnTo>
                <a:lnTo>
                  <a:pt x="433717" y="396265"/>
                </a:lnTo>
                <a:lnTo>
                  <a:pt x="434073" y="402094"/>
                </a:lnTo>
                <a:lnTo>
                  <a:pt x="433717" y="407352"/>
                </a:lnTo>
                <a:lnTo>
                  <a:pt x="426999" y="411111"/>
                </a:lnTo>
                <a:lnTo>
                  <a:pt x="423265" y="407847"/>
                </a:lnTo>
                <a:lnTo>
                  <a:pt x="420827" y="403542"/>
                </a:lnTo>
                <a:lnTo>
                  <a:pt x="329819" y="241185"/>
                </a:lnTo>
                <a:lnTo>
                  <a:pt x="295529" y="180492"/>
                </a:lnTo>
                <a:lnTo>
                  <a:pt x="264121" y="125412"/>
                </a:lnTo>
                <a:lnTo>
                  <a:pt x="239369" y="82778"/>
                </a:lnTo>
                <a:lnTo>
                  <a:pt x="205524" y="35331"/>
                </a:lnTo>
                <a:lnTo>
                  <a:pt x="152425" y="4343"/>
                </a:lnTo>
                <a:lnTo>
                  <a:pt x="114769" y="0"/>
                </a:lnTo>
                <a:lnTo>
                  <a:pt x="82651" y="3149"/>
                </a:lnTo>
                <a:lnTo>
                  <a:pt x="51663" y="14960"/>
                </a:lnTo>
                <a:lnTo>
                  <a:pt x="25260" y="38950"/>
                </a:lnTo>
                <a:lnTo>
                  <a:pt x="6896" y="78663"/>
                </a:lnTo>
                <a:lnTo>
                  <a:pt x="0" y="137629"/>
                </a:lnTo>
                <a:lnTo>
                  <a:pt x="0" y="528015"/>
                </a:lnTo>
                <a:lnTo>
                  <a:pt x="126898" y="528015"/>
                </a:lnTo>
                <a:lnTo>
                  <a:pt x="126898" y="202463"/>
                </a:lnTo>
                <a:lnTo>
                  <a:pt x="126644" y="183438"/>
                </a:lnTo>
                <a:lnTo>
                  <a:pt x="124739" y="131737"/>
                </a:lnTo>
                <a:lnTo>
                  <a:pt x="125031" y="126263"/>
                </a:lnTo>
                <a:lnTo>
                  <a:pt x="131826" y="122656"/>
                </a:lnTo>
                <a:lnTo>
                  <a:pt x="135420" y="125907"/>
                </a:lnTo>
                <a:lnTo>
                  <a:pt x="192024" y="228041"/>
                </a:lnTo>
                <a:lnTo>
                  <a:pt x="224040" y="285483"/>
                </a:lnTo>
                <a:lnTo>
                  <a:pt x="257530" y="345020"/>
                </a:lnTo>
                <a:lnTo>
                  <a:pt x="289179" y="400469"/>
                </a:lnTo>
                <a:lnTo>
                  <a:pt x="315658" y="445643"/>
                </a:lnTo>
                <a:lnTo>
                  <a:pt x="353225" y="498436"/>
                </a:lnTo>
                <a:lnTo>
                  <a:pt x="406336" y="529590"/>
                </a:lnTo>
                <a:lnTo>
                  <a:pt x="443992" y="533984"/>
                </a:lnTo>
                <a:lnTo>
                  <a:pt x="476084" y="530796"/>
                </a:lnTo>
                <a:lnTo>
                  <a:pt x="507085" y="518934"/>
                </a:lnTo>
                <a:lnTo>
                  <a:pt x="533514" y="494855"/>
                </a:lnTo>
                <a:lnTo>
                  <a:pt x="551916" y="455091"/>
                </a:lnTo>
                <a:lnTo>
                  <a:pt x="558812" y="396138"/>
                </a:lnTo>
                <a:lnTo>
                  <a:pt x="558812" y="5613"/>
                </a:lnTo>
                <a:close/>
              </a:path>
              <a:path extrusionOk="0" h="534035" w="3972559">
                <a:moveTo>
                  <a:pt x="1094447" y="5778"/>
                </a:moveTo>
                <a:lnTo>
                  <a:pt x="602284" y="5778"/>
                </a:lnTo>
                <a:lnTo>
                  <a:pt x="602284" y="114998"/>
                </a:lnTo>
                <a:lnTo>
                  <a:pt x="784009" y="114998"/>
                </a:lnTo>
                <a:lnTo>
                  <a:pt x="784009" y="527748"/>
                </a:lnTo>
                <a:lnTo>
                  <a:pt x="912710" y="527748"/>
                </a:lnTo>
                <a:lnTo>
                  <a:pt x="912710" y="114998"/>
                </a:lnTo>
                <a:lnTo>
                  <a:pt x="1094447" y="114998"/>
                </a:lnTo>
                <a:lnTo>
                  <a:pt x="1094447" y="5778"/>
                </a:lnTo>
                <a:close/>
              </a:path>
              <a:path extrusionOk="0" h="534035" w="3972559">
                <a:moveTo>
                  <a:pt x="1627581" y="5778"/>
                </a:moveTo>
                <a:lnTo>
                  <a:pt x="1135418" y="5778"/>
                </a:lnTo>
                <a:lnTo>
                  <a:pt x="1135418" y="114998"/>
                </a:lnTo>
                <a:lnTo>
                  <a:pt x="1317091" y="114998"/>
                </a:lnTo>
                <a:lnTo>
                  <a:pt x="1317091" y="527748"/>
                </a:lnTo>
                <a:lnTo>
                  <a:pt x="1445920" y="527748"/>
                </a:lnTo>
                <a:lnTo>
                  <a:pt x="1445920" y="114998"/>
                </a:lnTo>
                <a:lnTo>
                  <a:pt x="1627581" y="114998"/>
                </a:lnTo>
                <a:lnTo>
                  <a:pt x="1627581" y="5778"/>
                </a:lnTo>
                <a:close/>
              </a:path>
              <a:path extrusionOk="0" h="534035" w="3972559">
                <a:moveTo>
                  <a:pt x="2316022" y="188772"/>
                </a:moveTo>
                <a:lnTo>
                  <a:pt x="2312454" y="135509"/>
                </a:lnTo>
                <a:lnTo>
                  <a:pt x="2307755" y="117005"/>
                </a:lnTo>
                <a:lnTo>
                  <a:pt x="2301570" y="92595"/>
                </a:lnTo>
                <a:lnTo>
                  <a:pt x="2283129" y="59245"/>
                </a:lnTo>
                <a:lnTo>
                  <a:pt x="2256866" y="34671"/>
                </a:lnTo>
                <a:lnTo>
                  <a:pt x="2222538" y="18097"/>
                </a:lnTo>
                <a:lnTo>
                  <a:pt x="2184616" y="9766"/>
                </a:lnTo>
                <a:lnTo>
                  <a:pt x="2184616" y="186474"/>
                </a:lnTo>
                <a:lnTo>
                  <a:pt x="2184616" y="347281"/>
                </a:lnTo>
                <a:lnTo>
                  <a:pt x="2181047" y="379285"/>
                </a:lnTo>
                <a:lnTo>
                  <a:pt x="2169718" y="400812"/>
                </a:lnTo>
                <a:lnTo>
                  <a:pt x="2149716" y="412940"/>
                </a:lnTo>
                <a:lnTo>
                  <a:pt x="2120125" y="416750"/>
                </a:lnTo>
                <a:lnTo>
                  <a:pt x="1912810" y="416750"/>
                </a:lnTo>
                <a:lnTo>
                  <a:pt x="1912810" y="117005"/>
                </a:lnTo>
                <a:lnTo>
                  <a:pt x="2120125" y="117005"/>
                </a:lnTo>
                <a:lnTo>
                  <a:pt x="2149716" y="120815"/>
                </a:lnTo>
                <a:lnTo>
                  <a:pt x="2169718" y="132969"/>
                </a:lnTo>
                <a:lnTo>
                  <a:pt x="2181047" y="154495"/>
                </a:lnTo>
                <a:lnTo>
                  <a:pt x="2184616" y="186474"/>
                </a:lnTo>
                <a:lnTo>
                  <a:pt x="2184616" y="9766"/>
                </a:lnTo>
                <a:lnTo>
                  <a:pt x="2179891" y="8724"/>
                </a:lnTo>
                <a:lnTo>
                  <a:pt x="2128659" y="5765"/>
                </a:lnTo>
                <a:lnTo>
                  <a:pt x="1784121" y="5765"/>
                </a:lnTo>
                <a:lnTo>
                  <a:pt x="1784121" y="527837"/>
                </a:lnTo>
                <a:lnTo>
                  <a:pt x="2134628" y="527837"/>
                </a:lnTo>
                <a:lnTo>
                  <a:pt x="2188108" y="524002"/>
                </a:lnTo>
                <a:lnTo>
                  <a:pt x="2230907" y="512546"/>
                </a:lnTo>
                <a:lnTo>
                  <a:pt x="2288057" y="467258"/>
                </a:lnTo>
                <a:lnTo>
                  <a:pt x="2307920" y="416750"/>
                </a:lnTo>
                <a:lnTo>
                  <a:pt x="2313216" y="392836"/>
                </a:lnTo>
                <a:lnTo>
                  <a:pt x="2316022" y="344982"/>
                </a:lnTo>
                <a:lnTo>
                  <a:pt x="2316022" y="188772"/>
                </a:lnTo>
                <a:close/>
              </a:path>
              <a:path extrusionOk="0" h="534035" w="3972559">
                <a:moveTo>
                  <a:pt x="2903613" y="184607"/>
                </a:moveTo>
                <a:lnTo>
                  <a:pt x="2900603" y="133286"/>
                </a:lnTo>
                <a:lnTo>
                  <a:pt x="2891104" y="91643"/>
                </a:lnTo>
                <a:lnTo>
                  <a:pt x="2849651" y="34759"/>
                </a:lnTo>
                <a:lnTo>
                  <a:pt x="2773451" y="8788"/>
                </a:lnTo>
                <a:lnTo>
                  <a:pt x="2720492" y="5791"/>
                </a:lnTo>
                <a:lnTo>
                  <a:pt x="2396464" y="5791"/>
                </a:lnTo>
                <a:lnTo>
                  <a:pt x="2396464" y="116586"/>
                </a:lnTo>
                <a:lnTo>
                  <a:pt x="2711894" y="116586"/>
                </a:lnTo>
                <a:lnTo>
                  <a:pt x="2741485" y="120408"/>
                </a:lnTo>
                <a:lnTo>
                  <a:pt x="2761437" y="132549"/>
                </a:lnTo>
                <a:lnTo>
                  <a:pt x="2772702" y="154063"/>
                </a:lnTo>
                <a:lnTo>
                  <a:pt x="2776232" y="186004"/>
                </a:lnTo>
                <a:lnTo>
                  <a:pt x="2776309" y="204444"/>
                </a:lnTo>
                <a:lnTo>
                  <a:pt x="2776232" y="309689"/>
                </a:lnTo>
                <a:lnTo>
                  <a:pt x="2776232" y="416344"/>
                </a:lnTo>
                <a:lnTo>
                  <a:pt x="2533688" y="416344"/>
                </a:lnTo>
                <a:lnTo>
                  <a:pt x="2518968" y="414210"/>
                </a:lnTo>
                <a:lnTo>
                  <a:pt x="2505659" y="406146"/>
                </a:lnTo>
                <a:lnTo>
                  <a:pt x="2496020" y="389699"/>
                </a:lnTo>
                <a:lnTo>
                  <a:pt x="2492298" y="362407"/>
                </a:lnTo>
                <a:lnTo>
                  <a:pt x="2495994" y="335216"/>
                </a:lnTo>
                <a:lnTo>
                  <a:pt x="2505583" y="319201"/>
                </a:lnTo>
                <a:lnTo>
                  <a:pt x="2518892" y="311607"/>
                </a:lnTo>
                <a:lnTo>
                  <a:pt x="2533688" y="309689"/>
                </a:lnTo>
                <a:lnTo>
                  <a:pt x="2776232" y="309689"/>
                </a:lnTo>
                <a:lnTo>
                  <a:pt x="2776232" y="204444"/>
                </a:lnTo>
                <a:lnTo>
                  <a:pt x="2514828" y="204444"/>
                </a:lnTo>
                <a:lnTo>
                  <a:pt x="2461171" y="210045"/>
                </a:lnTo>
                <a:lnTo>
                  <a:pt x="2419477" y="227215"/>
                </a:lnTo>
                <a:lnTo>
                  <a:pt x="2389721" y="256527"/>
                </a:lnTo>
                <a:lnTo>
                  <a:pt x="2371890" y="298551"/>
                </a:lnTo>
                <a:lnTo>
                  <a:pt x="2365959" y="353872"/>
                </a:lnTo>
                <a:lnTo>
                  <a:pt x="2365959" y="378561"/>
                </a:lnTo>
                <a:lnTo>
                  <a:pt x="2372106" y="435038"/>
                </a:lnTo>
                <a:lnTo>
                  <a:pt x="2390584" y="477177"/>
                </a:lnTo>
                <a:lnTo>
                  <a:pt x="2421420" y="506006"/>
                </a:lnTo>
                <a:lnTo>
                  <a:pt x="2464625" y="522554"/>
                </a:lnTo>
                <a:lnTo>
                  <a:pt x="2520238" y="527837"/>
                </a:lnTo>
                <a:lnTo>
                  <a:pt x="2903613" y="527837"/>
                </a:lnTo>
                <a:lnTo>
                  <a:pt x="2903613" y="416344"/>
                </a:lnTo>
                <a:lnTo>
                  <a:pt x="2903613" y="309689"/>
                </a:lnTo>
                <a:lnTo>
                  <a:pt x="2903613" y="184607"/>
                </a:lnTo>
                <a:close/>
              </a:path>
              <a:path extrusionOk="0" h="534035" w="3972559">
                <a:moveTo>
                  <a:pt x="3421773" y="5778"/>
                </a:moveTo>
                <a:lnTo>
                  <a:pt x="2929471" y="5778"/>
                </a:lnTo>
                <a:lnTo>
                  <a:pt x="2929471" y="114998"/>
                </a:lnTo>
                <a:lnTo>
                  <a:pt x="3111271" y="114998"/>
                </a:lnTo>
                <a:lnTo>
                  <a:pt x="3111271" y="527748"/>
                </a:lnTo>
                <a:lnTo>
                  <a:pt x="3239897" y="527748"/>
                </a:lnTo>
                <a:lnTo>
                  <a:pt x="3239897" y="114998"/>
                </a:lnTo>
                <a:lnTo>
                  <a:pt x="3421773" y="114998"/>
                </a:lnTo>
                <a:lnTo>
                  <a:pt x="3421773" y="5778"/>
                </a:lnTo>
                <a:close/>
              </a:path>
              <a:path extrusionOk="0" h="534035" w="3972559">
                <a:moveTo>
                  <a:pt x="3971975" y="184607"/>
                </a:moveTo>
                <a:lnTo>
                  <a:pt x="3968978" y="133286"/>
                </a:lnTo>
                <a:lnTo>
                  <a:pt x="3959504" y="91643"/>
                </a:lnTo>
                <a:lnTo>
                  <a:pt x="3918127" y="34759"/>
                </a:lnTo>
                <a:lnTo>
                  <a:pt x="3841889" y="8788"/>
                </a:lnTo>
                <a:lnTo>
                  <a:pt x="3788841" y="5791"/>
                </a:lnTo>
                <a:lnTo>
                  <a:pt x="3464890" y="5791"/>
                </a:lnTo>
                <a:lnTo>
                  <a:pt x="3464890" y="116586"/>
                </a:lnTo>
                <a:lnTo>
                  <a:pt x="3780523" y="116586"/>
                </a:lnTo>
                <a:lnTo>
                  <a:pt x="3810050" y="120408"/>
                </a:lnTo>
                <a:lnTo>
                  <a:pt x="3829977" y="132549"/>
                </a:lnTo>
                <a:lnTo>
                  <a:pt x="3841254" y="154063"/>
                </a:lnTo>
                <a:lnTo>
                  <a:pt x="3844798" y="186004"/>
                </a:lnTo>
                <a:lnTo>
                  <a:pt x="3844798" y="204444"/>
                </a:lnTo>
                <a:lnTo>
                  <a:pt x="3844798" y="309689"/>
                </a:lnTo>
                <a:lnTo>
                  <a:pt x="3844798" y="416344"/>
                </a:lnTo>
                <a:lnTo>
                  <a:pt x="3602113" y="416344"/>
                </a:lnTo>
                <a:lnTo>
                  <a:pt x="3587419" y="414210"/>
                </a:lnTo>
                <a:lnTo>
                  <a:pt x="3574110" y="406146"/>
                </a:lnTo>
                <a:lnTo>
                  <a:pt x="3564445" y="389699"/>
                </a:lnTo>
                <a:lnTo>
                  <a:pt x="3560711" y="362407"/>
                </a:lnTo>
                <a:lnTo>
                  <a:pt x="3564420" y="335216"/>
                </a:lnTo>
                <a:lnTo>
                  <a:pt x="3574034" y="319201"/>
                </a:lnTo>
                <a:lnTo>
                  <a:pt x="3587331" y="311607"/>
                </a:lnTo>
                <a:lnTo>
                  <a:pt x="3602113" y="309689"/>
                </a:lnTo>
                <a:lnTo>
                  <a:pt x="3844798" y="309689"/>
                </a:lnTo>
                <a:lnTo>
                  <a:pt x="3844798" y="204444"/>
                </a:lnTo>
                <a:lnTo>
                  <a:pt x="3583330" y="204444"/>
                </a:lnTo>
                <a:lnTo>
                  <a:pt x="3529660" y="210045"/>
                </a:lnTo>
                <a:lnTo>
                  <a:pt x="3487966" y="227215"/>
                </a:lnTo>
                <a:lnTo>
                  <a:pt x="3458222" y="256527"/>
                </a:lnTo>
                <a:lnTo>
                  <a:pt x="3440392" y="298551"/>
                </a:lnTo>
                <a:lnTo>
                  <a:pt x="3434448" y="353872"/>
                </a:lnTo>
                <a:lnTo>
                  <a:pt x="3434448" y="378561"/>
                </a:lnTo>
                <a:lnTo>
                  <a:pt x="3440607" y="435038"/>
                </a:lnTo>
                <a:lnTo>
                  <a:pt x="3459099" y="477177"/>
                </a:lnTo>
                <a:lnTo>
                  <a:pt x="3489934" y="506006"/>
                </a:lnTo>
                <a:lnTo>
                  <a:pt x="3533114" y="522554"/>
                </a:lnTo>
                <a:lnTo>
                  <a:pt x="3588664" y="527837"/>
                </a:lnTo>
                <a:lnTo>
                  <a:pt x="3971975" y="527837"/>
                </a:lnTo>
                <a:lnTo>
                  <a:pt x="3971975" y="416344"/>
                </a:lnTo>
                <a:lnTo>
                  <a:pt x="3971975" y="309689"/>
                </a:lnTo>
                <a:lnTo>
                  <a:pt x="3971975" y="18460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Dibujo de un edificio&#10;&#10;Descripción generada automáticamente con confianza media" id="18" name="Google Shape;18;p5"/>
          <p:cNvPicPr preferRelativeResize="0"/>
          <p:nvPr/>
        </p:nvPicPr>
        <p:blipFill rotWithShape="1">
          <a:blip r:embed="rId4">
            <a:alphaModFix amt="20000"/>
          </a:blip>
          <a:srcRect b="0" l="0" r="0" t="0"/>
          <a:stretch/>
        </p:blipFill>
        <p:spPr>
          <a:xfrm>
            <a:off x="7153" y="-4128"/>
            <a:ext cx="8687915" cy="695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9" name="Shape 69"/>
        <p:cNvGrpSpPr/>
        <p:nvPr/>
      </p:nvGrpSpPr>
      <p:grpSpPr>
        <a:xfrm>
          <a:off x="0" y="0"/>
          <a:ext cx="0" cy="0"/>
          <a:chOff x="0" y="0"/>
          <a:chExt cx="0" cy="0"/>
        </a:xfrm>
      </p:grpSpPr>
      <p:sp>
        <p:nvSpPr>
          <p:cNvPr id="70" name="Google Shape;70;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4"/>
          <p:cNvSpPr/>
          <p:nvPr>
            <p:ph idx="2" type="pic"/>
          </p:nvPr>
        </p:nvSpPr>
        <p:spPr>
          <a:xfrm>
            <a:off x="5183188" y="987425"/>
            <a:ext cx="6172200" cy="4873625"/>
          </a:xfrm>
          <a:prstGeom prst="rect">
            <a:avLst/>
          </a:prstGeom>
          <a:noFill/>
          <a:ln>
            <a:noFill/>
          </a:ln>
        </p:spPr>
      </p:sp>
      <p:sp>
        <p:nvSpPr>
          <p:cNvPr id="72" name="Google Shape;72;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6" name="Shape 76"/>
        <p:cNvGrpSpPr/>
        <p:nvPr/>
      </p:nvGrpSpPr>
      <p:grpSpPr>
        <a:xfrm>
          <a:off x="0" y="0"/>
          <a:ext cx="0" cy="0"/>
          <a:chOff x="0" y="0"/>
          <a:chExt cx="0" cy="0"/>
        </a:xfrm>
      </p:grpSpPr>
      <p:sp>
        <p:nvSpPr>
          <p:cNvPr id="77" name="Google Shape;7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2" name="Shape 82"/>
        <p:cNvGrpSpPr/>
        <p:nvPr/>
      </p:nvGrpSpPr>
      <p:grpSpPr>
        <a:xfrm>
          <a:off x="0" y="0"/>
          <a:ext cx="0" cy="0"/>
          <a:chOff x="0" y="0"/>
          <a:chExt cx="0" cy="0"/>
        </a:xfrm>
      </p:grpSpPr>
      <p:sp>
        <p:nvSpPr>
          <p:cNvPr id="83" name="Google Shape;83;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9" name="Shape 19"/>
        <p:cNvGrpSpPr/>
        <p:nvPr/>
      </p:nvGrpSpPr>
      <p:grpSpPr>
        <a:xfrm>
          <a:off x="0" y="0"/>
          <a:ext cx="0" cy="0"/>
          <a:chOff x="0" y="0"/>
          <a:chExt cx="0" cy="0"/>
        </a:xfrm>
      </p:grpSpPr>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3" name="Shape 23"/>
        <p:cNvGrpSpPr/>
        <p:nvPr/>
      </p:nvGrpSpPr>
      <p:grpSpPr>
        <a:xfrm>
          <a:off x="0" y="0"/>
          <a:ext cx="0" cy="0"/>
          <a:chOff x="0" y="0"/>
          <a:chExt cx="0" cy="0"/>
        </a:xfrm>
      </p:grpSpPr>
      <p:sp>
        <p:nvSpPr>
          <p:cNvPr id="24" name="Google Shape;24;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9" name="Shape 29"/>
        <p:cNvGrpSpPr/>
        <p:nvPr/>
      </p:nvGrpSpPr>
      <p:grpSpPr>
        <a:xfrm>
          <a:off x="0" y="0"/>
          <a:ext cx="0" cy="0"/>
          <a:chOff x="0" y="0"/>
          <a:chExt cx="0" cy="0"/>
        </a:xfrm>
      </p:grpSpPr>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5" name="Shape 35"/>
        <p:cNvGrpSpPr/>
        <p:nvPr/>
      </p:nvGrpSpPr>
      <p:grpSpPr>
        <a:xfrm>
          <a:off x="0" y="0"/>
          <a:ext cx="0" cy="0"/>
          <a:chOff x="0" y="0"/>
          <a:chExt cx="0" cy="0"/>
        </a:xfrm>
      </p:grpSpPr>
      <p:sp>
        <p:nvSpPr>
          <p:cNvPr id="36" name="Google Shape;36;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8" name="Google Shape;3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1" name="Shape 41"/>
        <p:cNvGrpSpPr/>
        <p:nvPr/>
      </p:nvGrpSpPr>
      <p:grpSpPr>
        <a:xfrm>
          <a:off x="0" y="0"/>
          <a:ext cx="0" cy="0"/>
          <a:chOff x="0" y="0"/>
          <a:chExt cx="0" cy="0"/>
        </a:xfrm>
      </p:grpSpPr>
      <p:sp>
        <p:nvSpPr>
          <p:cNvPr id="42" name="Google Shape;4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8" name="Shape 48"/>
        <p:cNvGrpSpPr/>
        <p:nvPr/>
      </p:nvGrpSpPr>
      <p:grpSpPr>
        <a:xfrm>
          <a:off x="0" y="0"/>
          <a:ext cx="0" cy="0"/>
          <a:chOff x="0" y="0"/>
          <a:chExt cx="0" cy="0"/>
        </a:xfrm>
      </p:grpSpPr>
      <p:sp>
        <p:nvSpPr>
          <p:cNvPr id="49" name="Google Shape;49;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7" name="Shape 57"/>
        <p:cNvGrpSpPr/>
        <p:nvPr/>
      </p:nvGrpSpPr>
      <p:grpSpPr>
        <a:xfrm>
          <a:off x="0" y="0"/>
          <a:ext cx="0" cy="0"/>
          <a:chOff x="0" y="0"/>
          <a:chExt cx="0" cy="0"/>
        </a:xfrm>
      </p:grpSpPr>
      <p:sp>
        <p:nvSpPr>
          <p:cNvPr id="58" name="Google Shape;5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2" name="Shape 62"/>
        <p:cNvGrpSpPr/>
        <p:nvPr/>
      </p:nvGrpSpPr>
      <p:grpSpPr>
        <a:xfrm>
          <a:off x="0" y="0"/>
          <a:ext cx="0" cy="0"/>
          <a:chOff x="0" y="0"/>
          <a:chExt cx="0" cy="0"/>
        </a:xfrm>
      </p:grpSpPr>
      <p:sp>
        <p:nvSpPr>
          <p:cNvPr id="63" name="Google Shape;63;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24.png"/><Relationship Id="rId12"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5.png"/><Relationship Id="rId5" Type="http://schemas.openxmlformats.org/officeDocument/2006/relationships/image" Target="../media/image25.png"/><Relationship Id="rId6" Type="http://schemas.openxmlformats.org/officeDocument/2006/relationships/image" Target="../media/image22.png"/><Relationship Id="rId7" Type="http://schemas.openxmlformats.org/officeDocument/2006/relationships/image" Target="../media/image8.png"/><Relationship Id="rId8"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23.png"/><Relationship Id="rId7" Type="http://schemas.openxmlformats.org/officeDocument/2006/relationships/image" Target="../media/image25.png"/><Relationship Id="rId8"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nvSpPr>
        <p:spPr>
          <a:xfrm>
            <a:off x="616450" y="468325"/>
            <a:ext cx="8292300" cy="1200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3600">
                <a:solidFill>
                  <a:schemeClr val="lt1"/>
                </a:solidFill>
              </a:rPr>
              <a:t>MODELO RELACIONAL DE TABLAS</a:t>
            </a:r>
            <a:r>
              <a:rPr lang="es-ES">
                <a:solidFill>
                  <a:schemeClr val="dk1"/>
                </a:solidFill>
              </a:rPr>
              <a:t> </a:t>
            </a:r>
            <a:r>
              <a:rPr b="1" lang="es-ES" sz="3600">
                <a:solidFill>
                  <a:schemeClr val="lt1"/>
                </a:solidFill>
              </a:rPr>
              <a:t>Y </a:t>
            </a:r>
            <a:r>
              <a:rPr b="1" lang="es-ES" sz="3600">
                <a:solidFill>
                  <a:schemeClr val="lt1"/>
                </a:solidFill>
                <a:latin typeface="Arial"/>
                <a:ea typeface="Arial"/>
                <a:cs typeface="Arial"/>
                <a:sym typeface="Arial"/>
              </a:rPr>
              <a:t>ARQUITECTURA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6" name="Shape 96"/>
        <p:cNvGrpSpPr/>
        <p:nvPr/>
      </p:nvGrpSpPr>
      <p:grpSpPr>
        <a:xfrm>
          <a:off x="0" y="0"/>
          <a:ext cx="0" cy="0"/>
          <a:chOff x="0" y="0"/>
          <a:chExt cx="0" cy="0"/>
        </a:xfrm>
      </p:grpSpPr>
      <p:sp>
        <p:nvSpPr>
          <p:cNvPr id="97" name="Google Shape;97;p3"/>
          <p:cNvSpPr txBox="1"/>
          <p:nvPr/>
        </p:nvSpPr>
        <p:spPr>
          <a:xfrm>
            <a:off x="143837" y="82193"/>
            <a:ext cx="80652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200">
                <a:solidFill>
                  <a:schemeClr val="dk1"/>
                </a:solidFill>
                <a:latin typeface="Arial"/>
                <a:ea typeface="Arial"/>
                <a:cs typeface="Arial"/>
                <a:sym typeface="Arial"/>
              </a:rPr>
              <a:t>MODELO RELACIONAL DE TABLAS</a:t>
            </a:r>
            <a:endParaRPr sz="2200"/>
          </a:p>
        </p:txBody>
      </p:sp>
      <p:sp>
        <p:nvSpPr>
          <p:cNvPr id="98" name="Google Shape;98;p3"/>
          <p:cNvSpPr txBox="1"/>
          <p:nvPr/>
        </p:nvSpPr>
        <p:spPr>
          <a:xfrm>
            <a:off x="8982575" y="481800"/>
            <a:ext cx="2929500" cy="62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100">
                <a:solidFill>
                  <a:schemeClr val="dk1"/>
                </a:solidFill>
              </a:rPr>
              <a:t>orders y customers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s-ES" sz="1100">
                <a:solidFill>
                  <a:schemeClr val="dk1"/>
                </a:solidFill>
              </a:rPr>
              <a:t>Vinculados por la columna: </a:t>
            </a:r>
            <a:r>
              <a:rPr b="1" lang="es-ES" sz="1100">
                <a:solidFill>
                  <a:schemeClr val="accent1"/>
                </a:solidFill>
                <a:latin typeface="Roboto Mono"/>
                <a:ea typeface="Roboto Mono"/>
                <a:cs typeface="Roboto Mono"/>
                <a:sym typeface="Roboto Mono"/>
              </a:rPr>
              <a:t>customer_id</a:t>
            </a:r>
            <a:endParaRPr b="1" sz="1100">
              <a:solidFill>
                <a:schemeClr val="accent1"/>
              </a:solidFill>
              <a:latin typeface="Roboto Mono"/>
              <a:ea typeface="Roboto Mono"/>
              <a:cs typeface="Roboto Mono"/>
              <a:sym typeface="Roboto Mono"/>
            </a:endParaRPr>
          </a:p>
          <a:p>
            <a:pPr indent="0" lvl="0" marL="0" rtl="0" algn="l">
              <a:lnSpc>
                <a:spcPct val="115000"/>
              </a:lnSpc>
              <a:spcBef>
                <a:spcPts val="1200"/>
              </a:spcBef>
              <a:spcAft>
                <a:spcPts val="0"/>
              </a:spcAft>
              <a:buNone/>
            </a:pPr>
            <a:r>
              <a:rPr b="1" lang="es-ES" sz="1100">
                <a:solidFill>
                  <a:schemeClr val="dk1"/>
                </a:solidFill>
              </a:rPr>
              <a:t>orders y order_payments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s-ES" sz="1100">
                <a:solidFill>
                  <a:schemeClr val="dk1"/>
                </a:solidFill>
              </a:rPr>
              <a:t>Vinculados por la columna: </a:t>
            </a:r>
            <a:r>
              <a:rPr b="1" lang="es-ES" sz="1100">
                <a:solidFill>
                  <a:schemeClr val="accent1"/>
                </a:solidFill>
                <a:latin typeface="Roboto Mono"/>
                <a:ea typeface="Roboto Mono"/>
                <a:cs typeface="Roboto Mono"/>
                <a:sym typeface="Roboto Mono"/>
              </a:rPr>
              <a:t>order_id</a:t>
            </a:r>
            <a:endParaRPr b="1" sz="1100">
              <a:solidFill>
                <a:schemeClr val="dk1"/>
              </a:solidFill>
            </a:endParaRPr>
          </a:p>
          <a:p>
            <a:pPr indent="0" lvl="0" marL="0" rtl="0" algn="l">
              <a:lnSpc>
                <a:spcPct val="115000"/>
              </a:lnSpc>
              <a:spcBef>
                <a:spcPts val="1200"/>
              </a:spcBef>
              <a:spcAft>
                <a:spcPts val="0"/>
              </a:spcAft>
              <a:buNone/>
            </a:pPr>
            <a:r>
              <a:rPr b="1" lang="es-ES" sz="1100">
                <a:solidFill>
                  <a:schemeClr val="dk1"/>
                </a:solidFill>
              </a:rPr>
              <a:t>orders y reviews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s-ES" sz="1100">
                <a:solidFill>
                  <a:schemeClr val="dk1"/>
                </a:solidFill>
              </a:rPr>
              <a:t>Vinculados por la columna: </a:t>
            </a:r>
            <a:r>
              <a:rPr b="1" lang="es-ES" sz="1100">
                <a:solidFill>
                  <a:schemeClr val="accent1"/>
                </a:solidFill>
                <a:latin typeface="Roboto Mono"/>
                <a:ea typeface="Roboto Mono"/>
                <a:cs typeface="Roboto Mono"/>
                <a:sym typeface="Roboto Mono"/>
              </a:rPr>
              <a:t>order_id</a:t>
            </a:r>
            <a:endParaRPr b="1" sz="1100">
              <a:solidFill>
                <a:schemeClr val="dk1"/>
              </a:solidFill>
            </a:endParaRPr>
          </a:p>
          <a:p>
            <a:pPr indent="0" lvl="0" marL="0" rtl="0" algn="l">
              <a:lnSpc>
                <a:spcPct val="115000"/>
              </a:lnSpc>
              <a:spcBef>
                <a:spcPts val="1200"/>
              </a:spcBef>
              <a:spcAft>
                <a:spcPts val="0"/>
              </a:spcAft>
              <a:buNone/>
            </a:pPr>
            <a:r>
              <a:rPr b="1" lang="es-ES" sz="1100">
                <a:solidFill>
                  <a:schemeClr val="dk1"/>
                </a:solidFill>
              </a:rPr>
              <a:t>orders y </a:t>
            </a:r>
            <a:r>
              <a:rPr b="1" lang="es-ES" sz="1100">
                <a:solidFill>
                  <a:schemeClr val="dk1"/>
                </a:solidFill>
              </a:rPr>
              <a:t>order_items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s-ES" sz="1100">
                <a:solidFill>
                  <a:schemeClr val="dk1"/>
                </a:solidFill>
              </a:rPr>
              <a:t>Vinculados por la columna: </a:t>
            </a:r>
            <a:r>
              <a:rPr b="1" lang="es-ES" sz="1100">
                <a:solidFill>
                  <a:schemeClr val="accent1"/>
                </a:solidFill>
                <a:latin typeface="Roboto Mono"/>
                <a:ea typeface="Roboto Mono"/>
                <a:cs typeface="Roboto Mono"/>
                <a:sym typeface="Roboto Mono"/>
              </a:rPr>
              <a:t>order_id</a:t>
            </a:r>
            <a:endParaRPr b="1" sz="1100">
              <a:solidFill>
                <a:schemeClr val="accent1"/>
              </a:solidFill>
              <a:latin typeface="Roboto Mono"/>
              <a:ea typeface="Roboto Mono"/>
              <a:cs typeface="Roboto Mono"/>
              <a:sym typeface="Roboto Mono"/>
            </a:endParaRPr>
          </a:p>
          <a:p>
            <a:pPr indent="0" lvl="0" marL="0" rtl="0" algn="l">
              <a:lnSpc>
                <a:spcPct val="115000"/>
              </a:lnSpc>
              <a:spcBef>
                <a:spcPts val="1200"/>
              </a:spcBef>
              <a:spcAft>
                <a:spcPts val="0"/>
              </a:spcAft>
              <a:buNone/>
            </a:pPr>
            <a:r>
              <a:rPr b="1" lang="es-ES" sz="1100">
                <a:solidFill>
                  <a:schemeClr val="dk1"/>
                </a:solidFill>
              </a:rPr>
              <a:t>order_items y products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s-ES" sz="1100">
                <a:solidFill>
                  <a:schemeClr val="dk1"/>
                </a:solidFill>
              </a:rPr>
              <a:t>Vinculados por la columna: </a:t>
            </a:r>
            <a:r>
              <a:rPr b="1" lang="es-ES" sz="1100">
                <a:solidFill>
                  <a:schemeClr val="accent1"/>
                </a:solidFill>
                <a:latin typeface="Roboto Mono"/>
                <a:ea typeface="Roboto Mono"/>
                <a:cs typeface="Roboto Mono"/>
                <a:sym typeface="Roboto Mono"/>
              </a:rPr>
              <a:t>product_id</a:t>
            </a:r>
            <a:endParaRPr b="1" sz="1100">
              <a:solidFill>
                <a:schemeClr val="accent1"/>
              </a:solidFill>
              <a:latin typeface="Roboto Mono"/>
              <a:ea typeface="Roboto Mono"/>
              <a:cs typeface="Roboto Mono"/>
              <a:sym typeface="Roboto Mono"/>
            </a:endParaRPr>
          </a:p>
          <a:p>
            <a:pPr indent="0" lvl="0" marL="0" rtl="0" algn="l">
              <a:lnSpc>
                <a:spcPct val="115000"/>
              </a:lnSpc>
              <a:spcBef>
                <a:spcPts val="1200"/>
              </a:spcBef>
              <a:spcAft>
                <a:spcPts val="0"/>
              </a:spcAft>
              <a:buNone/>
            </a:pPr>
            <a:r>
              <a:rPr b="1" lang="es-ES" sz="1100">
                <a:solidFill>
                  <a:schemeClr val="dk1"/>
                </a:solidFill>
              </a:rPr>
              <a:t>order_items y sellers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s-ES" sz="1100">
                <a:solidFill>
                  <a:schemeClr val="dk1"/>
                </a:solidFill>
              </a:rPr>
              <a:t>Vinculados por la columna: </a:t>
            </a:r>
            <a:r>
              <a:rPr b="1" lang="es-ES" sz="1100">
                <a:solidFill>
                  <a:schemeClr val="accent1"/>
                </a:solidFill>
                <a:latin typeface="Roboto Mono"/>
                <a:ea typeface="Roboto Mono"/>
                <a:cs typeface="Roboto Mono"/>
                <a:sym typeface="Roboto Mono"/>
              </a:rPr>
              <a:t>seller_id</a:t>
            </a:r>
            <a:endParaRPr b="1" sz="1100">
              <a:solidFill>
                <a:schemeClr val="accent1"/>
              </a:solidFill>
              <a:latin typeface="Roboto Mono"/>
              <a:ea typeface="Roboto Mono"/>
              <a:cs typeface="Roboto Mono"/>
              <a:sym typeface="Roboto Mono"/>
            </a:endParaRPr>
          </a:p>
          <a:p>
            <a:pPr indent="0" lvl="0" marL="0" rtl="0" algn="l">
              <a:lnSpc>
                <a:spcPct val="115000"/>
              </a:lnSpc>
              <a:spcBef>
                <a:spcPts val="1200"/>
              </a:spcBef>
              <a:spcAft>
                <a:spcPts val="0"/>
              </a:spcAft>
              <a:buNone/>
            </a:pPr>
            <a:r>
              <a:rPr b="1" lang="es-ES" sz="1100">
                <a:solidFill>
                  <a:schemeClr val="dk1"/>
                </a:solidFill>
              </a:rPr>
              <a:t>geolocalizaciones y sellers/customers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s-ES" sz="1100">
                <a:solidFill>
                  <a:schemeClr val="dk1"/>
                </a:solidFill>
              </a:rPr>
              <a:t>Pueden estar vinculados por la columna: </a:t>
            </a:r>
            <a:r>
              <a:rPr b="1" lang="es-ES" sz="1100">
                <a:solidFill>
                  <a:schemeClr val="accent1"/>
                </a:solidFill>
              </a:rPr>
              <a:t>id_cp/</a:t>
            </a:r>
            <a:r>
              <a:rPr b="1" lang="es-ES" sz="1100">
                <a:solidFill>
                  <a:schemeClr val="accent1"/>
                </a:solidFill>
                <a:latin typeface="Roboto Mono"/>
                <a:ea typeface="Roboto Mono"/>
                <a:cs typeface="Roboto Mono"/>
                <a:sym typeface="Roboto Mono"/>
              </a:rPr>
              <a:t>postal_code</a:t>
            </a:r>
            <a:endParaRPr b="1" sz="1100">
              <a:solidFill>
                <a:schemeClr val="accent1"/>
              </a:solidFill>
              <a:latin typeface="Roboto Mono"/>
              <a:ea typeface="Roboto Mono"/>
              <a:cs typeface="Roboto Mono"/>
              <a:sym typeface="Roboto Mono"/>
            </a:endParaRPr>
          </a:p>
        </p:txBody>
      </p:sp>
      <p:pic>
        <p:nvPicPr>
          <p:cNvPr id="99" name="Google Shape;99;p3"/>
          <p:cNvPicPr preferRelativeResize="0"/>
          <p:nvPr/>
        </p:nvPicPr>
        <p:blipFill>
          <a:blip r:embed="rId3">
            <a:alphaModFix/>
          </a:blip>
          <a:stretch>
            <a:fillRect/>
          </a:stretch>
        </p:blipFill>
        <p:spPr>
          <a:xfrm>
            <a:off x="496350" y="696293"/>
            <a:ext cx="7884669" cy="60093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3" name="Shape 103"/>
        <p:cNvGrpSpPr/>
        <p:nvPr/>
      </p:nvGrpSpPr>
      <p:grpSpPr>
        <a:xfrm>
          <a:off x="0" y="0"/>
          <a:ext cx="0" cy="0"/>
          <a:chOff x="0" y="0"/>
          <a:chExt cx="0" cy="0"/>
        </a:xfrm>
      </p:grpSpPr>
      <p:pic>
        <p:nvPicPr>
          <p:cNvPr descr="Google bigquery logo - Social media &amp; Logos Icons" id="104" name="Google Shape;104;g2ea9f85f7fd_1_6"/>
          <p:cNvPicPr preferRelativeResize="0"/>
          <p:nvPr/>
        </p:nvPicPr>
        <p:blipFill rotWithShape="1">
          <a:blip r:embed="rId3">
            <a:alphaModFix/>
          </a:blip>
          <a:srcRect b="0" l="0" r="0" t="0"/>
          <a:stretch/>
        </p:blipFill>
        <p:spPr>
          <a:xfrm>
            <a:off x="8692488" y="773736"/>
            <a:ext cx="732771" cy="732771"/>
          </a:xfrm>
          <a:prstGeom prst="rect">
            <a:avLst/>
          </a:prstGeom>
          <a:noFill/>
          <a:ln>
            <a:noFill/>
          </a:ln>
        </p:spPr>
      </p:pic>
      <p:pic>
        <p:nvPicPr>
          <p:cNvPr descr="google cloud functions&quot; Icon - Download for free – Iconduck" id="105" name="Google Shape;105;g2ea9f85f7fd_1_6"/>
          <p:cNvPicPr preferRelativeResize="0"/>
          <p:nvPr/>
        </p:nvPicPr>
        <p:blipFill rotWithShape="1">
          <a:blip r:embed="rId4">
            <a:alphaModFix/>
          </a:blip>
          <a:srcRect b="0" l="0" r="0" t="0"/>
          <a:stretch/>
        </p:blipFill>
        <p:spPr>
          <a:xfrm>
            <a:off x="7022864" y="814636"/>
            <a:ext cx="724516" cy="650983"/>
          </a:xfrm>
          <a:prstGeom prst="rect">
            <a:avLst/>
          </a:prstGeom>
          <a:noFill/>
          <a:ln>
            <a:noFill/>
          </a:ln>
        </p:spPr>
      </p:pic>
      <p:pic>
        <p:nvPicPr>
          <p:cNvPr descr="Download Google Cloud Storage Logo in SVG Vector or PNG File Format - Logo .wine" id="106" name="Google Shape;106;g2ea9f85f7fd_1_6"/>
          <p:cNvPicPr preferRelativeResize="0"/>
          <p:nvPr/>
        </p:nvPicPr>
        <p:blipFill rotWithShape="1">
          <a:blip r:embed="rId5">
            <a:alphaModFix/>
          </a:blip>
          <a:srcRect b="0" l="0" r="0" t="0"/>
          <a:stretch/>
        </p:blipFill>
        <p:spPr>
          <a:xfrm>
            <a:off x="5131777" y="697525"/>
            <a:ext cx="1392950" cy="879277"/>
          </a:xfrm>
          <a:prstGeom prst="rect">
            <a:avLst/>
          </a:prstGeom>
          <a:noFill/>
          <a:ln>
            <a:noFill/>
          </a:ln>
        </p:spPr>
      </p:pic>
      <p:pic>
        <p:nvPicPr>
          <p:cNvPr descr="Google Cloud Machine Learning | Google Machine Learning | BA Insight" id="107" name="Google Shape;107;g2ea9f85f7fd_1_6"/>
          <p:cNvPicPr preferRelativeResize="0"/>
          <p:nvPr/>
        </p:nvPicPr>
        <p:blipFill rotWithShape="1">
          <a:blip r:embed="rId6">
            <a:alphaModFix/>
          </a:blip>
          <a:srcRect b="0" l="0" r="0" t="0"/>
          <a:stretch/>
        </p:blipFill>
        <p:spPr>
          <a:xfrm>
            <a:off x="10219400" y="723826"/>
            <a:ext cx="724500" cy="724500"/>
          </a:xfrm>
          <a:prstGeom prst="rect">
            <a:avLst/>
          </a:prstGeom>
          <a:noFill/>
          <a:ln>
            <a:noFill/>
          </a:ln>
        </p:spPr>
      </p:pic>
      <p:sp>
        <p:nvSpPr>
          <p:cNvPr id="108" name="Google Shape;108;g2ea9f85f7fd_1_6"/>
          <p:cNvSpPr/>
          <p:nvPr/>
        </p:nvSpPr>
        <p:spPr>
          <a:xfrm rot="5400000">
            <a:off x="8758774" y="4613427"/>
            <a:ext cx="589800" cy="513900"/>
          </a:xfrm>
          <a:prstGeom prst="rightArrow">
            <a:avLst>
              <a:gd fmla="val 50000" name="adj1"/>
              <a:gd fmla="val 50000" name="adj2"/>
            </a:avLst>
          </a:prstGeom>
          <a:solidFill>
            <a:srgbClr val="3C78D8"/>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F7B51"/>
              </a:solidFill>
              <a:latin typeface="Arial"/>
              <a:ea typeface="Arial"/>
              <a:cs typeface="Arial"/>
              <a:sym typeface="Arial"/>
            </a:endParaRPr>
          </a:p>
        </p:txBody>
      </p:sp>
      <p:pic>
        <p:nvPicPr>
          <p:cNvPr descr="Streamlit Logo PNG Vector (SVG) Free Download" id="109" name="Google Shape;109;g2ea9f85f7fd_1_6"/>
          <p:cNvPicPr preferRelativeResize="0"/>
          <p:nvPr/>
        </p:nvPicPr>
        <p:blipFill rotWithShape="1">
          <a:blip r:embed="rId7">
            <a:alphaModFix/>
          </a:blip>
          <a:srcRect b="0" l="0" r="0" t="0"/>
          <a:stretch/>
        </p:blipFill>
        <p:spPr>
          <a:xfrm>
            <a:off x="10252644" y="4017413"/>
            <a:ext cx="804608" cy="437171"/>
          </a:xfrm>
          <a:prstGeom prst="rect">
            <a:avLst/>
          </a:prstGeom>
          <a:noFill/>
          <a:ln>
            <a:noFill/>
          </a:ln>
        </p:spPr>
      </p:pic>
      <p:pic>
        <p:nvPicPr>
          <p:cNvPr id="110" name="Google Shape;110;g2ea9f85f7fd_1_6"/>
          <p:cNvPicPr preferRelativeResize="0"/>
          <p:nvPr/>
        </p:nvPicPr>
        <p:blipFill rotWithShape="1">
          <a:blip r:embed="rId8">
            <a:alphaModFix/>
          </a:blip>
          <a:srcRect b="0" l="0" r="0" t="0"/>
          <a:stretch/>
        </p:blipFill>
        <p:spPr>
          <a:xfrm>
            <a:off x="8697554" y="3775013"/>
            <a:ext cx="559842" cy="559842"/>
          </a:xfrm>
          <a:prstGeom prst="rect">
            <a:avLst/>
          </a:prstGeom>
          <a:noFill/>
          <a:ln>
            <a:noFill/>
          </a:ln>
        </p:spPr>
      </p:pic>
      <p:pic>
        <p:nvPicPr>
          <p:cNvPr descr="Api - Iconos gratis de computadora" id="111" name="Google Shape;111;g2ea9f85f7fd_1_6"/>
          <p:cNvPicPr preferRelativeResize="0"/>
          <p:nvPr/>
        </p:nvPicPr>
        <p:blipFill rotWithShape="1">
          <a:blip r:embed="rId9">
            <a:alphaModFix/>
          </a:blip>
          <a:srcRect b="0" l="0" r="0" t="0"/>
          <a:stretch/>
        </p:blipFill>
        <p:spPr>
          <a:xfrm>
            <a:off x="10245875" y="2483725"/>
            <a:ext cx="724500" cy="60048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Logo de persona diseño editable" id="112" name="Google Shape;112;g2ea9f85f7fd_1_6"/>
          <p:cNvPicPr preferRelativeResize="0"/>
          <p:nvPr/>
        </p:nvPicPr>
        <p:blipFill rotWithShape="1">
          <a:blip r:embed="rId10">
            <a:alphaModFix/>
          </a:blip>
          <a:srcRect b="0" l="0" r="0" t="0"/>
          <a:stretch/>
        </p:blipFill>
        <p:spPr>
          <a:xfrm>
            <a:off x="9317701" y="5478200"/>
            <a:ext cx="1156500" cy="1156476"/>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390"/>
              </a:srgbClr>
            </a:outerShdw>
          </a:effectLst>
        </p:spPr>
      </p:pic>
      <p:pic>
        <p:nvPicPr>
          <p:cNvPr descr="Google Cloud&quot; Icon - Download for free – Iconduck" id="113" name="Google Shape;113;g2ea9f85f7fd_1_6"/>
          <p:cNvPicPr preferRelativeResize="0"/>
          <p:nvPr/>
        </p:nvPicPr>
        <p:blipFill rotWithShape="1">
          <a:blip r:embed="rId11">
            <a:alphaModFix/>
          </a:blip>
          <a:srcRect b="0" l="0" r="0" t="0"/>
          <a:stretch/>
        </p:blipFill>
        <p:spPr>
          <a:xfrm>
            <a:off x="5548326" y="193324"/>
            <a:ext cx="559852" cy="449946"/>
          </a:xfrm>
          <a:prstGeom prst="rect">
            <a:avLst/>
          </a:prstGeom>
          <a:noFill/>
          <a:ln>
            <a:noFill/>
          </a:ln>
        </p:spPr>
      </p:pic>
      <p:sp>
        <p:nvSpPr>
          <p:cNvPr id="114" name="Google Shape;114;g2ea9f85f7fd_1_6"/>
          <p:cNvSpPr/>
          <p:nvPr/>
        </p:nvSpPr>
        <p:spPr>
          <a:xfrm rot="5400000">
            <a:off x="10545574" y="4568727"/>
            <a:ext cx="589800" cy="513900"/>
          </a:xfrm>
          <a:prstGeom prst="rightArrow">
            <a:avLst>
              <a:gd fmla="val 50000" name="adj1"/>
              <a:gd fmla="val 50000" name="adj2"/>
            </a:avLst>
          </a:prstGeom>
          <a:solidFill>
            <a:srgbClr val="3C78D8"/>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F7B51"/>
              </a:solidFill>
              <a:latin typeface="Arial"/>
              <a:ea typeface="Arial"/>
              <a:cs typeface="Arial"/>
              <a:sym typeface="Arial"/>
            </a:endParaRPr>
          </a:p>
        </p:txBody>
      </p:sp>
      <p:sp>
        <p:nvSpPr>
          <p:cNvPr id="115" name="Google Shape;115;g2ea9f85f7fd_1_6"/>
          <p:cNvSpPr/>
          <p:nvPr/>
        </p:nvSpPr>
        <p:spPr>
          <a:xfrm rot="5400000">
            <a:off x="10362949" y="3389377"/>
            <a:ext cx="589800" cy="513900"/>
          </a:xfrm>
          <a:prstGeom prst="rightArrow">
            <a:avLst>
              <a:gd fmla="val 50000" name="adj1"/>
              <a:gd fmla="val 50000" name="adj2"/>
            </a:avLst>
          </a:prstGeom>
          <a:solidFill>
            <a:srgbClr val="3C78D8"/>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F7B51"/>
              </a:solidFill>
              <a:latin typeface="Arial"/>
              <a:ea typeface="Arial"/>
              <a:cs typeface="Arial"/>
              <a:sym typeface="Arial"/>
            </a:endParaRPr>
          </a:p>
        </p:txBody>
      </p:sp>
      <p:sp>
        <p:nvSpPr>
          <p:cNvPr id="116" name="Google Shape;116;g2ea9f85f7fd_1_6"/>
          <p:cNvSpPr/>
          <p:nvPr/>
        </p:nvSpPr>
        <p:spPr>
          <a:xfrm rot="5400000">
            <a:off x="10545574" y="1716502"/>
            <a:ext cx="589800" cy="513900"/>
          </a:xfrm>
          <a:prstGeom prst="rightArrow">
            <a:avLst>
              <a:gd fmla="val 50000" name="adj1"/>
              <a:gd fmla="val 50000" name="adj2"/>
            </a:avLst>
          </a:prstGeom>
          <a:solidFill>
            <a:srgbClr val="3C78D8"/>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F7B51"/>
              </a:solidFill>
              <a:latin typeface="Arial"/>
              <a:ea typeface="Arial"/>
              <a:cs typeface="Arial"/>
              <a:sym typeface="Arial"/>
            </a:endParaRPr>
          </a:p>
        </p:txBody>
      </p:sp>
      <p:sp>
        <p:nvSpPr>
          <p:cNvPr id="117" name="Google Shape;117;g2ea9f85f7fd_1_6"/>
          <p:cNvSpPr/>
          <p:nvPr/>
        </p:nvSpPr>
        <p:spPr>
          <a:xfrm rot="-5400000">
            <a:off x="10011274" y="1707677"/>
            <a:ext cx="589800" cy="513900"/>
          </a:xfrm>
          <a:prstGeom prst="rightArrow">
            <a:avLst>
              <a:gd fmla="val 50000" name="adj1"/>
              <a:gd fmla="val 50000" name="adj2"/>
            </a:avLst>
          </a:prstGeom>
          <a:solidFill>
            <a:srgbClr val="3C78D8"/>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F7B51"/>
              </a:solidFill>
              <a:latin typeface="Arial"/>
              <a:ea typeface="Arial"/>
              <a:cs typeface="Arial"/>
              <a:sym typeface="Arial"/>
            </a:endParaRPr>
          </a:p>
        </p:txBody>
      </p:sp>
      <p:sp>
        <p:nvSpPr>
          <p:cNvPr id="118" name="Google Shape;118;g2ea9f85f7fd_1_6"/>
          <p:cNvSpPr/>
          <p:nvPr/>
        </p:nvSpPr>
        <p:spPr>
          <a:xfrm rot="5400000">
            <a:off x="8074625" y="2379025"/>
            <a:ext cx="1977300" cy="513900"/>
          </a:xfrm>
          <a:prstGeom prst="rightArrow">
            <a:avLst>
              <a:gd fmla="val 50000" name="adj1"/>
              <a:gd fmla="val 50000" name="adj2"/>
            </a:avLst>
          </a:prstGeom>
          <a:solidFill>
            <a:srgbClr val="3C78D8"/>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F7B51"/>
              </a:solidFill>
              <a:latin typeface="Arial"/>
              <a:ea typeface="Arial"/>
              <a:cs typeface="Arial"/>
              <a:sym typeface="Arial"/>
            </a:endParaRPr>
          </a:p>
        </p:txBody>
      </p:sp>
      <p:sp>
        <p:nvSpPr>
          <p:cNvPr id="119" name="Google Shape;119;g2ea9f85f7fd_1_6"/>
          <p:cNvSpPr/>
          <p:nvPr/>
        </p:nvSpPr>
        <p:spPr>
          <a:xfrm>
            <a:off x="9568699" y="829127"/>
            <a:ext cx="589800" cy="513900"/>
          </a:xfrm>
          <a:prstGeom prst="rightArrow">
            <a:avLst>
              <a:gd fmla="val 50000" name="adj1"/>
              <a:gd fmla="val 50000" name="adj2"/>
            </a:avLst>
          </a:prstGeom>
          <a:solidFill>
            <a:srgbClr val="3C78D8"/>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F7B51"/>
              </a:solidFill>
              <a:latin typeface="Arial"/>
              <a:ea typeface="Arial"/>
              <a:cs typeface="Arial"/>
              <a:sym typeface="Arial"/>
            </a:endParaRPr>
          </a:p>
        </p:txBody>
      </p:sp>
      <p:sp>
        <p:nvSpPr>
          <p:cNvPr id="120" name="Google Shape;120;g2ea9f85f7fd_1_6"/>
          <p:cNvSpPr/>
          <p:nvPr/>
        </p:nvSpPr>
        <p:spPr>
          <a:xfrm>
            <a:off x="7960399" y="883164"/>
            <a:ext cx="589800" cy="513900"/>
          </a:xfrm>
          <a:prstGeom prst="rightArrow">
            <a:avLst>
              <a:gd fmla="val 50000" name="adj1"/>
              <a:gd fmla="val 50000" name="adj2"/>
            </a:avLst>
          </a:prstGeom>
          <a:solidFill>
            <a:srgbClr val="3C78D8"/>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F7B51"/>
              </a:solidFill>
              <a:latin typeface="Arial"/>
              <a:ea typeface="Arial"/>
              <a:cs typeface="Arial"/>
              <a:sym typeface="Arial"/>
            </a:endParaRPr>
          </a:p>
        </p:txBody>
      </p:sp>
      <p:sp>
        <p:nvSpPr>
          <p:cNvPr id="121" name="Google Shape;121;g2ea9f85f7fd_1_6"/>
          <p:cNvSpPr/>
          <p:nvPr/>
        </p:nvSpPr>
        <p:spPr>
          <a:xfrm>
            <a:off x="6352099" y="883164"/>
            <a:ext cx="589800" cy="513900"/>
          </a:xfrm>
          <a:prstGeom prst="rightArrow">
            <a:avLst>
              <a:gd fmla="val 50000" name="adj1"/>
              <a:gd fmla="val 50000" name="adj2"/>
            </a:avLst>
          </a:prstGeom>
          <a:solidFill>
            <a:srgbClr val="3C78D8"/>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F7B51"/>
              </a:solidFill>
              <a:latin typeface="Arial"/>
              <a:ea typeface="Arial"/>
              <a:cs typeface="Arial"/>
              <a:sym typeface="Arial"/>
            </a:endParaRPr>
          </a:p>
        </p:txBody>
      </p:sp>
      <p:sp>
        <p:nvSpPr>
          <p:cNvPr id="122" name="Google Shape;122;g2ea9f85f7fd_1_6"/>
          <p:cNvSpPr/>
          <p:nvPr/>
        </p:nvSpPr>
        <p:spPr>
          <a:xfrm>
            <a:off x="4679674" y="883177"/>
            <a:ext cx="589800" cy="513900"/>
          </a:xfrm>
          <a:prstGeom prst="rightArrow">
            <a:avLst>
              <a:gd fmla="val 50000" name="adj1"/>
              <a:gd fmla="val 50000" name="adj2"/>
            </a:avLst>
          </a:prstGeom>
          <a:solidFill>
            <a:srgbClr val="3C78D8"/>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F7B51"/>
              </a:solidFill>
              <a:latin typeface="Arial"/>
              <a:ea typeface="Arial"/>
              <a:cs typeface="Arial"/>
              <a:sym typeface="Arial"/>
            </a:endParaRPr>
          </a:p>
        </p:txBody>
      </p:sp>
      <p:sp>
        <p:nvSpPr>
          <p:cNvPr id="123" name="Google Shape;123;g2ea9f85f7fd_1_6"/>
          <p:cNvSpPr/>
          <p:nvPr/>
        </p:nvSpPr>
        <p:spPr>
          <a:xfrm>
            <a:off x="5433500" y="96474"/>
            <a:ext cx="5643600" cy="14541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24" name="Google Shape;124;g2ea9f85f7fd_1_6"/>
          <p:cNvPicPr preferRelativeResize="0"/>
          <p:nvPr/>
        </p:nvPicPr>
        <p:blipFill rotWithShape="1">
          <a:blip r:embed="rId12">
            <a:alphaModFix/>
          </a:blip>
          <a:srcRect b="0" l="0" r="0" t="0"/>
          <a:stretch/>
        </p:blipFill>
        <p:spPr>
          <a:xfrm>
            <a:off x="3557950" y="700488"/>
            <a:ext cx="879275" cy="879275"/>
          </a:xfrm>
          <a:prstGeom prst="rect">
            <a:avLst/>
          </a:prstGeom>
          <a:noFill/>
          <a:ln>
            <a:noFill/>
          </a:ln>
        </p:spPr>
      </p:pic>
      <p:sp>
        <p:nvSpPr>
          <p:cNvPr id="125" name="Google Shape;125;g2ea9f85f7fd_1_6"/>
          <p:cNvSpPr/>
          <p:nvPr/>
        </p:nvSpPr>
        <p:spPr>
          <a:xfrm rot="-5400000">
            <a:off x="10011274" y="4568727"/>
            <a:ext cx="589800" cy="513900"/>
          </a:xfrm>
          <a:prstGeom prst="rightArrow">
            <a:avLst>
              <a:gd fmla="val 50000" name="adj1"/>
              <a:gd fmla="val 50000" name="adj2"/>
            </a:avLst>
          </a:prstGeom>
          <a:solidFill>
            <a:srgbClr val="3C78D8"/>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F7B51"/>
              </a:solidFill>
              <a:latin typeface="Arial"/>
              <a:ea typeface="Arial"/>
              <a:cs typeface="Arial"/>
              <a:sym typeface="Arial"/>
            </a:endParaRPr>
          </a:p>
        </p:txBody>
      </p:sp>
      <p:sp>
        <p:nvSpPr>
          <p:cNvPr id="126" name="Google Shape;126;g2ea9f85f7fd_1_6"/>
          <p:cNvSpPr txBox="1"/>
          <p:nvPr/>
        </p:nvSpPr>
        <p:spPr>
          <a:xfrm>
            <a:off x="477850" y="1567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2200">
                <a:solidFill>
                  <a:schemeClr val="dk1"/>
                </a:solidFill>
              </a:rPr>
              <a:t>ARQUITECTURA</a:t>
            </a:r>
            <a:endParaRPr b="1" sz="2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0" name="Shape 130"/>
        <p:cNvGrpSpPr/>
        <p:nvPr/>
      </p:nvGrpSpPr>
      <p:grpSpPr>
        <a:xfrm>
          <a:off x="0" y="0"/>
          <a:ext cx="0" cy="0"/>
          <a:chOff x="0" y="0"/>
          <a:chExt cx="0" cy="0"/>
        </a:xfrm>
      </p:grpSpPr>
      <p:sp>
        <p:nvSpPr>
          <p:cNvPr id="131" name="Google Shape;131;g28f96f9e2a9_2_14"/>
          <p:cNvSpPr txBox="1"/>
          <p:nvPr/>
        </p:nvSpPr>
        <p:spPr>
          <a:xfrm>
            <a:off x="330725" y="158750"/>
            <a:ext cx="5721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2200">
                <a:solidFill>
                  <a:schemeClr val="dk1"/>
                </a:solidFill>
              </a:rPr>
              <a:t>JUSTIFICACIÓN</a:t>
            </a:r>
            <a:r>
              <a:rPr b="1" lang="es-ES" sz="2200">
                <a:solidFill>
                  <a:schemeClr val="dk1"/>
                </a:solidFill>
              </a:rPr>
              <a:t> ARQUITECTURA</a:t>
            </a:r>
            <a:endParaRPr b="1" sz="2200"/>
          </a:p>
        </p:txBody>
      </p:sp>
      <p:sp>
        <p:nvSpPr>
          <p:cNvPr id="132" name="Google Shape;132;g28f96f9e2a9_2_14"/>
          <p:cNvSpPr txBox="1"/>
          <p:nvPr/>
        </p:nvSpPr>
        <p:spPr>
          <a:xfrm>
            <a:off x="423325" y="893225"/>
            <a:ext cx="11528700" cy="870300"/>
          </a:xfrm>
          <a:prstGeom prst="rect">
            <a:avLst/>
          </a:prstGeom>
          <a:noFill/>
          <a:ln>
            <a:noFill/>
          </a:ln>
        </p:spPr>
        <p:txBody>
          <a:bodyPr anchorCtr="0" anchor="t" bIns="91425" lIns="91425" spcFirstLastPara="1" rIns="91425" wrap="square" tIns="91425">
            <a:spAutoFit/>
          </a:bodyPr>
          <a:lstStyle/>
          <a:p>
            <a:pPr indent="0" lvl="0" marL="0" rtl="0" algn="l">
              <a:lnSpc>
                <a:spcPct val="116250"/>
              </a:lnSpc>
              <a:spcBef>
                <a:spcPts val="1200"/>
              </a:spcBef>
              <a:spcAft>
                <a:spcPts val="0"/>
              </a:spcAft>
              <a:buNone/>
            </a:pPr>
            <a:r>
              <a:rPr lang="es-ES" sz="1600">
                <a:solidFill>
                  <a:srgbClr val="0F4761"/>
                </a:solidFill>
              </a:rPr>
              <a:t>Google Colab</a:t>
            </a:r>
            <a:endParaRPr sz="1600">
              <a:solidFill>
                <a:srgbClr val="0F4761"/>
              </a:solidFill>
            </a:endParaRPr>
          </a:p>
          <a:p>
            <a:pPr indent="0" lvl="0" marL="0" rtl="0" algn="l">
              <a:lnSpc>
                <a:spcPct val="116250"/>
              </a:lnSpc>
              <a:spcBef>
                <a:spcPts val="0"/>
              </a:spcBef>
              <a:spcAft>
                <a:spcPts val="800"/>
              </a:spcAft>
              <a:buNone/>
            </a:pPr>
            <a:r>
              <a:rPr lang="es-ES" sz="1200">
                <a:solidFill>
                  <a:schemeClr val="dk1"/>
                </a:solidFill>
              </a:rPr>
              <a:t>Utilizaremos Google Colab en un primer lugar con el objetivo de realizar un análisis previo de los CSVs que nos han llegado a este proyecto, ver la distribución y la naturaleza de las variables, para la futura toma de decisiones con los datos obtenidos. Se utiliza Google Colab por la facilidad de manejar e iterar los datos con ellos. </a:t>
            </a:r>
            <a:endParaRPr/>
          </a:p>
        </p:txBody>
      </p:sp>
      <p:sp>
        <p:nvSpPr>
          <p:cNvPr id="133" name="Google Shape;133;g28f96f9e2a9_2_14"/>
          <p:cNvSpPr txBox="1"/>
          <p:nvPr/>
        </p:nvSpPr>
        <p:spPr>
          <a:xfrm>
            <a:off x="443650" y="1898600"/>
            <a:ext cx="11621400" cy="1187700"/>
          </a:xfrm>
          <a:prstGeom prst="rect">
            <a:avLst/>
          </a:prstGeom>
          <a:noFill/>
          <a:ln>
            <a:noFill/>
          </a:ln>
        </p:spPr>
        <p:txBody>
          <a:bodyPr anchorCtr="0" anchor="t" bIns="91425" lIns="91425" spcFirstLastPara="1" rIns="91425" wrap="square" tIns="91425">
            <a:spAutoFit/>
          </a:bodyPr>
          <a:lstStyle/>
          <a:p>
            <a:pPr indent="0" lvl="0" marL="0" rtl="0" algn="l">
              <a:lnSpc>
                <a:spcPct val="116250"/>
              </a:lnSpc>
              <a:spcBef>
                <a:spcPts val="1200"/>
              </a:spcBef>
              <a:spcAft>
                <a:spcPts val="0"/>
              </a:spcAft>
              <a:buNone/>
            </a:pPr>
            <a:r>
              <a:rPr lang="es-ES" sz="1600">
                <a:solidFill>
                  <a:srgbClr val="0F4761"/>
                </a:solidFill>
              </a:rPr>
              <a:t>Google Cloud</a:t>
            </a:r>
            <a:endParaRPr sz="1600">
              <a:solidFill>
                <a:srgbClr val="0F4761"/>
              </a:solidFill>
            </a:endParaRPr>
          </a:p>
          <a:p>
            <a:pPr indent="0" lvl="0" marL="0" rtl="0" algn="l">
              <a:lnSpc>
                <a:spcPct val="116250"/>
              </a:lnSpc>
              <a:spcBef>
                <a:spcPts val="0"/>
              </a:spcBef>
              <a:spcAft>
                <a:spcPts val="0"/>
              </a:spcAft>
              <a:buNone/>
            </a:pPr>
            <a:r>
              <a:rPr lang="es-ES" sz="1200">
                <a:solidFill>
                  <a:schemeClr val="dk1"/>
                </a:solidFill>
              </a:rPr>
              <a:t>Para poder realizar la ingesta, transformación y almacenamiento de los datos se utilizará Google Cloud por su escalabilidad, la no necesidad de mantener una infraestructura física y, dado que es un entorno estándar, el alto conocimiento de potenciales científicos de datos implicados en una mejora del proyecto. </a:t>
            </a:r>
            <a:endParaRPr sz="1200">
              <a:solidFill>
                <a:schemeClr val="dk1"/>
              </a:solidFill>
            </a:endParaRPr>
          </a:p>
          <a:p>
            <a:pPr indent="0" lvl="0" marL="0" rtl="0" algn="l">
              <a:lnSpc>
                <a:spcPct val="116250"/>
              </a:lnSpc>
              <a:spcBef>
                <a:spcPts val="800"/>
              </a:spcBef>
              <a:spcAft>
                <a:spcPts val="800"/>
              </a:spcAft>
              <a:buNone/>
            </a:pPr>
            <a:r>
              <a:rPr lang="es-ES" sz="1200">
                <a:solidFill>
                  <a:schemeClr val="dk1"/>
                </a:solidFill>
              </a:rPr>
              <a:t>Se ha elegido trabajar con Google Cloud por encima de sus competidores debido a la mayor familiarización de los implicados en el proyecto con este.</a:t>
            </a:r>
            <a:endParaRPr/>
          </a:p>
        </p:txBody>
      </p:sp>
      <p:sp>
        <p:nvSpPr>
          <p:cNvPr id="134" name="Google Shape;134;g28f96f9e2a9_2_14"/>
          <p:cNvSpPr txBox="1"/>
          <p:nvPr/>
        </p:nvSpPr>
        <p:spPr>
          <a:xfrm>
            <a:off x="413800" y="3145175"/>
            <a:ext cx="11528700" cy="870300"/>
          </a:xfrm>
          <a:prstGeom prst="rect">
            <a:avLst/>
          </a:prstGeom>
          <a:noFill/>
          <a:ln>
            <a:noFill/>
          </a:ln>
        </p:spPr>
        <p:txBody>
          <a:bodyPr anchorCtr="0" anchor="t" bIns="91425" lIns="91425" spcFirstLastPara="1" rIns="91425" wrap="square" tIns="91425">
            <a:spAutoFit/>
          </a:bodyPr>
          <a:lstStyle/>
          <a:p>
            <a:pPr indent="0" lvl="0" marL="0" rtl="0" algn="l">
              <a:lnSpc>
                <a:spcPct val="116250"/>
              </a:lnSpc>
              <a:spcBef>
                <a:spcPts val="1200"/>
              </a:spcBef>
              <a:spcAft>
                <a:spcPts val="0"/>
              </a:spcAft>
              <a:buNone/>
            </a:pPr>
            <a:r>
              <a:rPr lang="es-ES" sz="1600">
                <a:solidFill>
                  <a:srgbClr val="0F4761"/>
                </a:solidFill>
              </a:rPr>
              <a:t>Cloud Storage</a:t>
            </a:r>
            <a:endParaRPr sz="1600">
              <a:solidFill>
                <a:srgbClr val="0F4761"/>
              </a:solidFill>
            </a:endParaRPr>
          </a:p>
          <a:p>
            <a:pPr indent="0" lvl="0" marL="0" rtl="0" algn="l">
              <a:lnSpc>
                <a:spcPct val="116250"/>
              </a:lnSpc>
              <a:spcBef>
                <a:spcPts val="0"/>
              </a:spcBef>
              <a:spcAft>
                <a:spcPts val="800"/>
              </a:spcAft>
              <a:buNone/>
            </a:pPr>
            <a:r>
              <a:rPr lang="es-ES" sz="1200">
                <a:solidFill>
                  <a:schemeClr val="dk1"/>
                </a:solidFill>
              </a:rPr>
              <a:t>Los datos se pasarán a Cloud Storage, un FTP, para poder tratarse después. De esta forma se realizará la ingesta de los datos, de forma manual, ya que la inserción de datos en este proyecto se realizará en batch.</a:t>
            </a:r>
            <a:endParaRPr/>
          </a:p>
        </p:txBody>
      </p:sp>
      <p:sp>
        <p:nvSpPr>
          <p:cNvPr id="135" name="Google Shape;135;g28f96f9e2a9_2_14"/>
          <p:cNvSpPr txBox="1"/>
          <p:nvPr/>
        </p:nvSpPr>
        <p:spPr>
          <a:xfrm>
            <a:off x="456475" y="4074350"/>
            <a:ext cx="11462400" cy="1505100"/>
          </a:xfrm>
          <a:prstGeom prst="rect">
            <a:avLst/>
          </a:prstGeom>
          <a:noFill/>
          <a:ln>
            <a:noFill/>
          </a:ln>
        </p:spPr>
        <p:txBody>
          <a:bodyPr anchorCtr="0" anchor="t" bIns="91425" lIns="91425" spcFirstLastPara="1" rIns="91425" wrap="square" tIns="91425">
            <a:spAutoFit/>
          </a:bodyPr>
          <a:lstStyle/>
          <a:p>
            <a:pPr indent="0" lvl="0" marL="0" rtl="0" algn="l">
              <a:lnSpc>
                <a:spcPct val="116250"/>
              </a:lnSpc>
              <a:spcBef>
                <a:spcPts val="1200"/>
              </a:spcBef>
              <a:spcAft>
                <a:spcPts val="0"/>
              </a:spcAft>
              <a:buNone/>
            </a:pPr>
            <a:r>
              <a:rPr lang="es-ES" sz="1600">
                <a:solidFill>
                  <a:srgbClr val="0F4761"/>
                </a:solidFill>
              </a:rPr>
              <a:t>Cloud Function</a:t>
            </a:r>
            <a:endParaRPr sz="1600">
              <a:solidFill>
                <a:srgbClr val="0F4761"/>
              </a:solidFill>
            </a:endParaRPr>
          </a:p>
          <a:p>
            <a:pPr indent="0" lvl="0" marL="0" rtl="0" algn="l">
              <a:lnSpc>
                <a:spcPct val="116250"/>
              </a:lnSpc>
              <a:spcBef>
                <a:spcPts val="0"/>
              </a:spcBef>
              <a:spcAft>
                <a:spcPts val="0"/>
              </a:spcAft>
              <a:buNone/>
            </a:pPr>
            <a:r>
              <a:rPr lang="es-ES" sz="1200">
                <a:solidFill>
                  <a:schemeClr val="dk1"/>
                </a:solidFill>
              </a:rPr>
              <a:t>Mediante la Cloud Function se realizará tanto la limpieza de los datos como la inserción en la Base de Datos. De esta manera, cuando ocurra un evento clave (subida de archivos al bucket de Cloud Storage), se lanzarán automáticamente estos procesos.</a:t>
            </a:r>
            <a:endParaRPr sz="1200">
              <a:solidFill>
                <a:schemeClr val="dk1"/>
              </a:solidFill>
            </a:endParaRPr>
          </a:p>
          <a:p>
            <a:pPr indent="0" lvl="0" marL="0" rtl="0" algn="l">
              <a:lnSpc>
                <a:spcPct val="116250"/>
              </a:lnSpc>
              <a:spcBef>
                <a:spcPts val="800"/>
              </a:spcBef>
              <a:spcAft>
                <a:spcPts val="0"/>
              </a:spcAft>
              <a:buNone/>
            </a:pPr>
            <a:r>
              <a:rPr lang="es-ES" sz="1200">
                <a:solidFill>
                  <a:schemeClr val="dk1"/>
                </a:solidFill>
              </a:rPr>
              <a:t>Una de las ventajas de utilizar una Cloud Function es que los recursos de asignan automáticamente en función del tráfico requerido. </a:t>
            </a:r>
            <a:endParaRPr sz="1200">
              <a:solidFill>
                <a:schemeClr val="dk1"/>
              </a:solidFill>
            </a:endParaRPr>
          </a:p>
          <a:p>
            <a:pPr indent="0" lvl="0" marL="0" rtl="0" algn="l">
              <a:lnSpc>
                <a:spcPct val="116250"/>
              </a:lnSpc>
              <a:spcBef>
                <a:spcPts val="800"/>
              </a:spcBef>
              <a:spcAft>
                <a:spcPts val="800"/>
              </a:spcAft>
              <a:buNone/>
            </a:pPr>
            <a:r>
              <a:rPr lang="es-ES" sz="1200">
                <a:solidFill>
                  <a:schemeClr val="dk1"/>
                </a:solidFill>
              </a:rPr>
              <a:t>Se ha considerado la posibilidad de utilizar Dataflow, pero, al ser más complejo y no ser la ejecución a tiempo real, hemos considerado que no es necesario.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9" name="Shape 139"/>
        <p:cNvGrpSpPr/>
        <p:nvPr/>
      </p:nvGrpSpPr>
      <p:grpSpPr>
        <a:xfrm>
          <a:off x="0" y="0"/>
          <a:ext cx="0" cy="0"/>
          <a:chOff x="0" y="0"/>
          <a:chExt cx="0" cy="0"/>
        </a:xfrm>
      </p:grpSpPr>
      <p:sp>
        <p:nvSpPr>
          <p:cNvPr id="140" name="Google Shape;140;g28f96f9e2a9_2_53"/>
          <p:cNvSpPr txBox="1"/>
          <p:nvPr/>
        </p:nvSpPr>
        <p:spPr>
          <a:xfrm>
            <a:off x="330725" y="158750"/>
            <a:ext cx="5721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2200">
                <a:solidFill>
                  <a:schemeClr val="dk1"/>
                </a:solidFill>
              </a:rPr>
              <a:t>JUSTIFICACIÓN ARQUITECTURA</a:t>
            </a:r>
            <a:endParaRPr b="1" sz="2200"/>
          </a:p>
        </p:txBody>
      </p:sp>
      <p:sp>
        <p:nvSpPr>
          <p:cNvPr id="141" name="Google Shape;141;g28f96f9e2a9_2_53"/>
          <p:cNvSpPr txBox="1"/>
          <p:nvPr/>
        </p:nvSpPr>
        <p:spPr>
          <a:xfrm>
            <a:off x="423325" y="2341025"/>
            <a:ext cx="11528700" cy="1085100"/>
          </a:xfrm>
          <a:prstGeom prst="rect">
            <a:avLst/>
          </a:prstGeom>
          <a:noFill/>
          <a:ln>
            <a:noFill/>
          </a:ln>
        </p:spPr>
        <p:txBody>
          <a:bodyPr anchorCtr="0" anchor="t" bIns="91425" lIns="91425" spcFirstLastPara="1" rIns="91425" wrap="square" tIns="91425">
            <a:spAutoFit/>
          </a:bodyPr>
          <a:lstStyle/>
          <a:p>
            <a:pPr indent="0" lvl="0" marL="0" rtl="0" algn="l">
              <a:lnSpc>
                <a:spcPct val="116250"/>
              </a:lnSpc>
              <a:spcBef>
                <a:spcPts val="1200"/>
              </a:spcBef>
              <a:spcAft>
                <a:spcPts val="0"/>
              </a:spcAft>
              <a:buNone/>
            </a:pPr>
            <a:r>
              <a:rPr lang="es-ES" sz="1600">
                <a:solidFill>
                  <a:srgbClr val="0F4761"/>
                </a:solidFill>
              </a:rPr>
              <a:t>Cloud Run</a:t>
            </a:r>
            <a:endParaRPr sz="1600">
              <a:solidFill>
                <a:srgbClr val="0F4761"/>
              </a:solidFill>
            </a:endParaRPr>
          </a:p>
          <a:p>
            <a:pPr indent="0" lvl="0" marL="0" rtl="0" algn="l">
              <a:lnSpc>
                <a:spcPct val="116250"/>
              </a:lnSpc>
              <a:spcBef>
                <a:spcPts val="0"/>
              </a:spcBef>
              <a:spcAft>
                <a:spcPts val="800"/>
              </a:spcAft>
              <a:buNone/>
            </a:pPr>
            <a:r>
              <a:rPr lang="es-ES" sz="1200">
                <a:solidFill>
                  <a:schemeClr val="dk1"/>
                </a:solidFill>
              </a:rPr>
              <a:t>Cloud Run permite ejecutar aplicaciones contenedorizadas. Esto se hace de forma serverless, con una escalabilidad automática y basándose en contenedores. Con esta herramienta, pretendemos lanzar un modelo de Machine Learning que se entrene con los datos que se encuentran en BigQuery, de forma que este modelo pueda ir actualizándose con la nueva información que le llegue.</a:t>
            </a:r>
            <a:endParaRPr sz="1600">
              <a:solidFill>
                <a:srgbClr val="0F4761"/>
              </a:solidFill>
            </a:endParaRPr>
          </a:p>
        </p:txBody>
      </p:sp>
      <p:sp>
        <p:nvSpPr>
          <p:cNvPr id="142" name="Google Shape;142;g28f96f9e2a9_2_53"/>
          <p:cNvSpPr txBox="1"/>
          <p:nvPr/>
        </p:nvSpPr>
        <p:spPr>
          <a:xfrm>
            <a:off x="376975" y="3405288"/>
            <a:ext cx="11621400" cy="1187700"/>
          </a:xfrm>
          <a:prstGeom prst="rect">
            <a:avLst/>
          </a:prstGeom>
          <a:noFill/>
          <a:ln>
            <a:noFill/>
          </a:ln>
        </p:spPr>
        <p:txBody>
          <a:bodyPr anchorCtr="0" anchor="t" bIns="91425" lIns="91425" spcFirstLastPara="1" rIns="91425" wrap="square" tIns="91425">
            <a:spAutoFit/>
          </a:bodyPr>
          <a:lstStyle/>
          <a:p>
            <a:pPr indent="0" lvl="0" marL="0" rtl="0" algn="l">
              <a:lnSpc>
                <a:spcPct val="116250"/>
              </a:lnSpc>
              <a:spcBef>
                <a:spcPts val="1200"/>
              </a:spcBef>
              <a:spcAft>
                <a:spcPts val="0"/>
              </a:spcAft>
              <a:buNone/>
            </a:pPr>
            <a:r>
              <a:rPr lang="es-ES" sz="1600">
                <a:solidFill>
                  <a:srgbClr val="0F4761"/>
                </a:solidFill>
              </a:rPr>
              <a:t>Power BI</a:t>
            </a:r>
            <a:endParaRPr sz="1600">
              <a:solidFill>
                <a:srgbClr val="0F4761"/>
              </a:solidFill>
            </a:endParaRPr>
          </a:p>
          <a:p>
            <a:pPr indent="0" lvl="0" marL="0" rtl="0" algn="l">
              <a:lnSpc>
                <a:spcPct val="116250"/>
              </a:lnSpc>
              <a:spcBef>
                <a:spcPts val="0"/>
              </a:spcBef>
              <a:spcAft>
                <a:spcPts val="0"/>
              </a:spcAft>
              <a:buNone/>
            </a:pPr>
            <a:r>
              <a:rPr lang="es-ES" sz="1200">
                <a:solidFill>
                  <a:schemeClr val="dk1"/>
                </a:solidFill>
              </a:rPr>
              <a:t>Será la herramienta de visualización que tendrá el usuario para poder obtener conclusiones mediante los diferentes datos que se van recolectando. </a:t>
            </a:r>
            <a:endParaRPr sz="1200">
              <a:solidFill>
                <a:schemeClr val="dk1"/>
              </a:solidFill>
            </a:endParaRPr>
          </a:p>
          <a:p>
            <a:pPr indent="0" lvl="0" marL="0" rtl="0" algn="l">
              <a:lnSpc>
                <a:spcPct val="116250"/>
              </a:lnSpc>
              <a:spcBef>
                <a:spcPts val="800"/>
              </a:spcBef>
              <a:spcAft>
                <a:spcPts val="800"/>
              </a:spcAft>
              <a:buNone/>
            </a:pPr>
            <a:r>
              <a:rPr lang="es-ES" sz="1200">
                <a:solidFill>
                  <a:schemeClr val="dk1"/>
                </a:solidFill>
              </a:rPr>
              <a:t>Forma parte, a diferencia de todo lo ejecutado en Cloud, del paquete de herramientas de Microsoft, pero debido a nuestra experiencia previa con ella, hemos visto más adecuado utilizarla, ya que tiene la posibilidad de unirse con BigQuery.</a:t>
            </a:r>
            <a:endParaRPr sz="1600">
              <a:solidFill>
                <a:srgbClr val="0F4761"/>
              </a:solidFill>
            </a:endParaRPr>
          </a:p>
        </p:txBody>
      </p:sp>
      <p:sp>
        <p:nvSpPr>
          <p:cNvPr id="143" name="Google Shape;143;g28f96f9e2a9_2_53"/>
          <p:cNvSpPr txBox="1"/>
          <p:nvPr/>
        </p:nvSpPr>
        <p:spPr>
          <a:xfrm>
            <a:off x="407850" y="4605113"/>
            <a:ext cx="11528700" cy="870300"/>
          </a:xfrm>
          <a:prstGeom prst="rect">
            <a:avLst/>
          </a:prstGeom>
          <a:noFill/>
          <a:ln>
            <a:noFill/>
          </a:ln>
        </p:spPr>
        <p:txBody>
          <a:bodyPr anchorCtr="0" anchor="t" bIns="91425" lIns="91425" spcFirstLastPara="1" rIns="91425" wrap="square" tIns="91425">
            <a:spAutoFit/>
          </a:bodyPr>
          <a:lstStyle/>
          <a:p>
            <a:pPr indent="0" lvl="0" marL="0" rtl="0" algn="l">
              <a:lnSpc>
                <a:spcPct val="116250"/>
              </a:lnSpc>
              <a:spcBef>
                <a:spcPts val="1200"/>
              </a:spcBef>
              <a:spcAft>
                <a:spcPts val="0"/>
              </a:spcAft>
              <a:buNone/>
            </a:pPr>
            <a:r>
              <a:rPr lang="es-ES" sz="1600">
                <a:solidFill>
                  <a:srgbClr val="0F4761"/>
                </a:solidFill>
              </a:rPr>
              <a:t>FastAPI</a:t>
            </a:r>
            <a:endParaRPr sz="1600">
              <a:solidFill>
                <a:srgbClr val="0F4761"/>
              </a:solidFill>
            </a:endParaRPr>
          </a:p>
          <a:p>
            <a:pPr indent="0" lvl="0" marL="0" rtl="0" algn="l">
              <a:lnSpc>
                <a:spcPct val="116250"/>
              </a:lnSpc>
              <a:spcBef>
                <a:spcPts val="0"/>
              </a:spcBef>
              <a:spcAft>
                <a:spcPts val="800"/>
              </a:spcAft>
              <a:buNone/>
            </a:pPr>
            <a:r>
              <a:rPr lang="es-ES" sz="1200">
                <a:solidFill>
                  <a:schemeClr val="dk1"/>
                </a:solidFill>
              </a:rPr>
              <a:t>Dado que vamos a programar en Python, vamos a utilizar FastAPI para poder crear una API desde la cual el usuario pueda interactuar con el modelo, llamando y realizando predicciones. </a:t>
            </a:r>
            <a:endParaRPr sz="1600">
              <a:solidFill>
                <a:srgbClr val="0F4761"/>
              </a:solidFill>
            </a:endParaRPr>
          </a:p>
        </p:txBody>
      </p:sp>
      <p:sp>
        <p:nvSpPr>
          <p:cNvPr id="144" name="Google Shape;144;g28f96f9e2a9_2_53"/>
          <p:cNvSpPr txBox="1"/>
          <p:nvPr/>
        </p:nvSpPr>
        <p:spPr>
          <a:xfrm>
            <a:off x="380275" y="5487525"/>
            <a:ext cx="11462400" cy="870300"/>
          </a:xfrm>
          <a:prstGeom prst="rect">
            <a:avLst/>
          </a:prstGeom>
          <a:noFill/>
          <a:ln>
            <a:noFill/>
          </a:ln>
        </p:spPr>
        <p:txBody>
          <a:bodyPr anchorCtr="0" anchor="t" bIns="91425" lIns="91425" spcFirstLastPara="1" rIns="91425" wrap="square" tIns="91425">
            <a:spAutoFit/>
          </a:bodyPr>
          <a:lstStyle/>
          <a:p>
            <a:pPr indent="0" lvl="0" marL="0" rtl="0" algn="l">
              <a:lnSpc>
                <a:spcPct val="116250"/>
              </a:lnSpc>
              <a:spcBef>
                <a:spcPts val="1200"/>
              </a:spcBef>
              <a:spcAft>
                <a:spcPts val="0"/>
              </a:spcAft>
              <a:buNone/>
            </a:pPr>
            <a:r>
              <a:rPr lang="es-ES" sz="1600">
                <a:solidFill>
                  <a:srgbClr val="0F4761"/>
                </a:solidFill>
              </a:rPr>
              <a:t>Streamlit</a:t>
            </a:r>
            <a:endParaRPr sz="1600">
              <a:solidFill>
                <a:srgbClr val="0F4761"/>
              </a:solidFill>
            </a:endParaRPr>
          </a:p>
          <a:p>
            <a:pPr indent="0" lvl="0" marL="0" rtl="0" algn="l">
              <a:lnSpc>
                <a:spcPct val="116250"/>
              </a:lnSpc>
              <a:spcBef>
                <a:spcPts val="0"/>
              </a:spcBef>
              <a:spcAft>
                <a:spcPts val="800"/>
              </a:spcAft>
              <a:buNone/>
            </a:pPr>
            <a:r>
              <a:rPr lang="es-ES" sz="1200">
                <a:solidFill>
                  <a:schemeClr val="dk1"/>
                </a:solidFill>
              </a:rPr>
              <a:t>Streamlit permite crear páginas web interactivas de forma sencilla utilizando Python. Esto sería justo lo que necesitaríamos para que el usuario pudiera interactuar con la API, utilizándola como interfaz.</a:t>
            </a:r>
            <a:endParaRPr sz="1600">
              <a:solidFill>
                <a:srgbClr val="0F4761"/>
              </a:solidFill>
            </a:endParaRPr>
          </a:p>
        </p:txBody>
      </p:sp>
      <p:sp>
        <p:nvSpPr>
          <p:cNvPr id="145" name="Google Shape;145;g28f96f9e2a9_2_53"/>
          <p:cNvSpPr txBox="1"/>
          <p:nvPr/>
        </p:nvSpPr>
        <p:spPr>
          <a:xfrm>
            <a:off x="424800" y="834350"/>
            <a:ext cx="11342400" cy="1514700"/>
          </a:xfrm>
          <a:prstGeom prst="rect">
            <a:avLst/>
          </a:prstGeom>
          <a:noFill/>
          <a:ln>
            <a:noFill/>
          </a:ln>
        </p:spPr>
        <p:txBody>
          <a:bodyPr anchorCtr="0" anchor="t" bIns="91425" lIns="91425" spcFirstLastPara="1" rIns="91425" wrap="square" tIns="91425">
            <a:spAutoFit/>
          </a:bodyPr>
          <a:lstStyle/>
          <a:p>
            <a:pPr indent="0" lvl="0" marL="0" rtl="0" algn="l">
              <a:lnSpc>
                <a:spcPct val="116250"/>
              </a:lnSpc>
              <a:spcBef>
                <a:spcPts val="1200"/>
              </a:spcBef>
              <a:spcAft>
                <a:spcPts val="0"/>
              </a:spcAft>
              <a:buNone/>
            </a:pPr>
            <a:r>
              <a:rPr lang="es-ES" sz="1600">
                <a:solidFill>
                  <a:srgbClr val="0F4761"/>
                </a:solidFill>
              </a:rPr>
              <a:t>BigQuery</a:t>
            </a:r>
            <a:endParaRPr sz="1600">
              <a:solidFill>
                <a:srgbClr val="0F4761"/>
              </a:solidFill>
            </a:endParaRPr>
          </a:p>
          <a:p>
            <a:pPr indent="0" lvl="0" marL="0" rtl="0" algn="l">
              <a:lnSpc>
                <a:spcPct val="116250"/>
              </a:lnSpc>
              <a:spcBef>
                <a:spcPts val="0"/>
              </a:spcBef>
              <a:spcAft>
                <a:spcPts val="800"/>
              </a:spcAft>
              <a:buNone/>
            </a:pPr>
            <a:r>
              <a:rPr lang="es-ES" sz="1200">
                <a:solidFill>
                  <a:schemeClr val="dk1"/>
                </a:solidFill>
              </a:rPr>
              <a:t>BigQuery es un servicio de almacenamiento de datos y análisis totalmente gestionado de Google Cloud. Está diseñado especialmente para manejar grandes volúmenes de datos. Destaca por su escalabilidad y rapidez a la hora de realizar consultas. En este, se realizará el almacenamiento de los datos. A destacar la necesidad de realizar las uniones de las tablas de datos pertinentes en la Cloud Function, ya que BigQuery no es una base de datos relacional. Se ha optado por utilizar BigQuery en lugar de una base de datos relacional, como SQL, dado que era más eficiente en caso de no tener que cambiar los datos de forma interactiva con ella.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pic>
        <p:nvPicPr>
          <p:cNvPr id="150" name="Google Shape;150;p2"/>
          <p:cNvPicPr preferRelativeResize="0"/>
          <p:nvPr/>
        </p:nvPicPr>
        <p:blipFill rotWithShape="1">
          <a:blip r:embed="rId3">
            <a:alphaModFix/>
          </a:blip>
          <a:srcRect b="0" l="0" r="0" t="0"/>
          <a:stretch/>
        </p:blipFill>
        <p:spPr>
          <a:xfrm>
            <a:off x="240744" y="1803286"/>
            <a:ext cx="763333" cy="884786"/>
          </a:xfrm>
          <a:prstGeom prst="rect">
            <a:avLst/>
          </a:prstGeom>
          <a:noFill/>
          <a:ln>
            <a:noFill/>
          </a:ln>
        </p:spPr>
      </p:pic>
      <p:sp>
        <p:nvSpPr>
          <p:cNvPr id="151" name="Google Shape;151;p2"/>
          <p:cNvSpPr/>
          <p:nvPr/>
        </p:nvSpPr>
        <p:spPr>
          <a:xfrm>
            <a:off x="1139133" y="1846948"/>
            <a:ext cx="914400" cy="678094"/>
          </a:xfrm>
          <a:prstGeom prst="right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2" name="Google Shape;152;p2"/>
          <p:cNvSpPr/>
          <p:nvPr/>
        </p:nvSpPr>
        <p:spPr>
          <a:xfrm>
            <a:off x="2910261" y="1848754"/>
            <a:ext cx="914400" cy="678094"/>
          </a:xfrm>
          <a:prstGeom prst="right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2"/>
          <p:cNvSpPr/>
          <p:nvPr/>
        </p:nvSpPr>
        <p:spPr>
          <a:xfrm>
            <a:off x="4749389" y="1803286"/>
            <a:ext cx="914400" cy="678094"/>
          </a:xfrm>
          <a:prstGeom prst="right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2"/>
          <p:cNvSpPr/>
          <p:nvPr/>
        </p:nvSpPr>
        <p:spPr>
          <a:xfrm>
            <a:off x="6641734" y="267556"/>
            <a:ext cx="914400" cy="678094"/>
          </a:xfrm>
          <a:prstGeom prst="right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5" name="Google Shape;155;p2"/>
          <p:cNvSpPr/>
          <p:nvPr/>
        </p:nvSpPr>
        <p:spPr>
          <a:xfrm rot="5400000">
            <a:off x="5744569" y="2582891"/>
            <a:ext cx="732772" cy="678094"/>
          </a:xfrm>
          <a:prstGeom prst="right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descr="Google bigquery logo - Social media &amp; Logos Icons" id="156" name="Google Shape;156;p2"/>
          <p:cNvPicPr preferRelativeResize="0"/>
          <p:nvPr/>
        </p:nvPicPr>
        <p:blipFill rotWithShape="1">
          <a:blip r:embed="rId4">
            <a:alphaModFix/>
          </a:blip>
          <a:srcRect b="0" l="0" r="0" t="0"/>
          <a:stretch/>
        </p:blipFill>
        <p:spPr>
          <a:xfrm>
            <a:off x="5713488" y="1807511"/>
            <a:ext cx="732771" cy="732771"/>
          </a:xfrm>
          <a:prstGeom prst="rect">
            <a:avLst/>
          </a:prstGeom>
          <a:noFill/>
          <a:ln>
            <a:noFill/>
          </a:ln>
        </p:spPr>
      </p:pic>
      <p:pic>
        <p:nvPicPr>
          <p:cNvPr descr="google cloud run&quot; Icon - Download for free – Iconduck" id="157" name="Google Shape;157;p2"/>
          <p:cNvPicPr preferRelativeResize="0"/>
          <p:nvPr/>
        </p:nvPicPr>
        <p:blipFill rotWithShape="1">
          <a:blip r:embed="rId5">
            <a:alphaModFix/>
          </a:blip>
          <a:srcRect b="0" l="0" r="0" t="0"/>
          <a:stretch/>
        </p:blipFill>
        <p:spPr>
          <a:xfrm>
            <a:off x="5684555" y="200888"/>
            <a:ext cx="822888" cy="739313"/>
          </a:xfrm>
          <a:prstGeom prst="rect">
            <a:avLst/>
          </a:prstGeom>
          <a:noFill/>
          <a:ln>
            <a:noFill/>
          </a:ln>
        </p:spPr>
      </p:pic>
      <p:pic>
        <p:nvPicPr>
          <p:cNvPr descr="google cloud functions&quot; Icon - Download for free – Iconduck" id="158" name="Google Shape;158;p2"/>
          <p:cNvPicPr preferRelativeResize="0"/>
          <p:nvPr/>
        </p:nvPicPr>
        <p:blipFill rotWithShape="1">
          <a:blip r:embed="rId6">
            <a:alphaModFix/>
          </a:blip>
          <a:srcRect b="0" l="0" r="0" t="0"/>
          <a:stretch/>
        </p:blipFill>
        <p:spPr>
          <a:xfrm>
            <a:off x="3907964" y="1862311"/>
            <a:ext cx="724518" cy="650981"/>
          </a:xfrm>
          <a:prstGeom prst="rect">
            <a:avLst/>
          </a:prstGeom>
          <a:noFill/>
          <a:ln>
            <a:noFill/>
          </a:ln>
        </p:spPr>
      </p:pic>
      <p:pic>
        <p:nvPicPr>
          <p:cNvPr descr="Download Google Cloud Storage Logo in SVG Vector or PNG File Format - Logo .wine" id="159" name="Google Shape;159;p2"/>
          <p:cNvPicPr preferRelativeResize="0"/>
          <p:nvPr/>
        </p:nvPicPr>
        <p:blipFill rotWithShape="1">
          <a:blip r:embed="rId7">
            <a:alphaModFix/>
          </a:blip>
          <a:srcRect b="0" l="0" r="0" t="0"/>
          <a:stretch/>
        </p:blipFill>
        <p:spPr>
          <a:xfrm>
            <a:off x="1765914" y="1726500"/>
            <a:ext cx="1392949" cy="879276"/>
          </a:xfrm>
          <a:prstGeom prst="rect">
            <a:avLst/>
          </a:prstGeom>
          <a:noFill/>
          <a:ln>
            <a:noFill/>
          </a:ln>
        </p:spPr>
      </p:pic>
      <p:pic>
        <p:nvPicPr>
          <p:cNvPr descr="Google Cloud Machine Learning | Google Machine Learning | BA Insight" id="160" name="Google Shape;160;p2"/>
          <p:cNvPicPr preferRelativeResize="0"/>
          <p:nvPr/>
        </p:nvPicPr>
        <p:blipFill rotWithShape="1">
          <a:blip r:embed="rId8">
            <a:alphaModFix/>
          </a:blip>
          <a:srcRect b="0" l="0" r="0" t="0"/>
          <a:stretch/>
        </p:blipFill>
        <p:spPr>
          <a:xfrm>
            <a:off x="7656629" y="200888"/>
            <a:ext cx="914400" cy="914400"/>
          </a:xfrm>
          <a:prstGeom prst="rect">
            <a:avLst/>
          </a:prstGeom>
          <a:noFill/>
          <a:ln>
            <a:noFill/>
          </a:ln>
        </p:spPr>
      </p:pic>
      <p:sp>
        <p:nvSpPr>
          <p:cNvPr id="161" name="Google Shape;161;p2"/>
          <p:cNvSpPr/>
          <p:nvPr/>
        </p:nvSpPr>
        <p:spPr>
          <a:xfrm rot="-5400000">
            <a:off x="5729871" y="1047480"/>
            <a:ext cx="732772" cy="678094"/>
          </a:xfrm>
          <a:prstGeom prst="right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2" name="Google Shape;162;p2"/>
          <p:cNvSpPr/>
          <p:nvPr/>
        </p:nvSpPr>
        <p:spPr>
          <a:xfrm rot="5400000">
            <a:off x="5760575" y="3978672"/>
            <a:ext cx="732772" cy="678094"/>
          </a:xfrm>
          <a:prstGeom prst="right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2"/>
          <p:cNvSpPr/>
          <p:nvPr/>
        </p:nvSpPr>
        <p:spPr>
          <a:xfrm rot="5400000">
            <a:off x="8169425" y="4199712"/>
            <a:ext cx="672900" cy="678000"/>
          </a:xfrm>
          <a:prstGeom prst="right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descr="Streamlit Logo PNG Vector (SVG) Free Download" id="164" name="Google Shape;164;p2"/>
          <p:cNvPicPr preferRelativeResize="0"/>
          <p:nvPr/>
        </p:nvPicPr>
        <p:blipFill rotWithShape="1">
          <a:blip r:embed="rId9">
            <a:alphaModFix/>
          </a:blip>
          <a:srcRect b="0" l="0" r="0" t="0"/>
          <a:stretch/>
        </p:blipFill>
        <p:spPr>
          <a:xfrm>
            <a:off x="7759644" y="3642125"/>
            <a:ext cx="804608" cy="437171"/>
          </a:xfrm>
          <a:prstGeom prst="rect">
            <a:avLst/>
          </a:prstGeom>
          <a:noFill/>
          <a:ln>
            <a:noFill/>
          </a:ln>
        </p:spPr>
      </p:pic>
      <p:pic>
        <p:nvPicPr>
          <p:cNvPr id="165" name="Google Shape;165;p2"/>
          <p:cNvPicPr preferRelativeResize="0"/>
          <p:nvPr/>
        </p:nvPicPr>
        <p:blipFill rotWithShape="1">
          <a:blip r:embed="rId10">
            <a:alphaModFix/>
          </a:blip>
          <a:srcRect b="0" l="0" r="0" t="0"/>
          <a:stretch/>
        </p:blipFill>
        <p:spPr>
          <a:xfrm>
            <a:off x="5847041" y="3315663"/>
            <a:ext cx="559841" cy="559841"/>
          </a:xfrm>
          <a:prstGeom prst="rect">
            <a:avLst/>
          </a:prstGeom>
          <a:noFill/>
          <a:ln>
            <a:noFill/>
          </a:ln>
        </p:spPr>
      </p:pic>
      <p:pic>
        <p:nvPicPr>
          <p:cNvPr descr="Api - Iconos gratis de computadora" id="166" name="Google Shape;166;p2"/>
          <p:cNvPicPr preferRelativeResize="0"/>
          <p:nvPr/>
        </p:nvPicPr>
        <p:blipFill rotWithShape="1">
          <a:blip r:embed="rId11">
            <a:alphaModFix/>
          </a:blip>
          <a:srcRect b="0" l="0" r="0" t="0"/>
          <a:stretch/>
        </p:blipFill>
        <p:spPr>
          <a:xfrm>
            <a:off x="7752867" y="2036908"/>
            <a:ext cx="818162" cy="67809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67" name="Google Shape;167;p2"/>
          <p:cNvSpPr/>
          <p:nvPr/>
        </p:nvSpPr>
        <p:spPr>
          <a:xfrm rot="-5400000">
            <a:off x="7461398" y="1150830"/>
            <a:ext cx="732772" cy="678094"/>
          </a:xfrm>
          <a:prstGeom prst="right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8" name="Google Shape;168;p2"/>
          <p:cNvSpPr/>
          <p:nvPr/>
        </p:nvSpPr>
        <p:spPr>
          <a:xfrm rot="5400000">
            <a:off x="8139491" y="1222248"/>
            <a:ext cx="732773" cy="678094"/>
          </a:xfrm>
          <a:prstGeom prst="right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2"/>
          <p:cNvSpPr/>
          <p:nvPr/>
        </p:nvSpPr>
        <p:spPr>
          <a:xfrm rot="5400000">
            <a:off x="7778772" y="2872646"/>
            <a:ext cx="732772" cy="678094"/>
          </a:xfrm>
          <a:prstGeom prst="right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descr="Logo de persona diseño editable" id="170" name="Google Shape;170;p2"/>
          <p:cNvPicPr preferRelativeResize="0"/>
          <p:nvPr/>
        </p:nvPicPr>
        <p:blipFill rotWithShape="1">
          <a:blip r:embed="rId12">
            <a:alphaModFix/>
          </a:blip>
          <a:srcRect b="0" l="0" r="0" t="0"/>
          <a:stretch/>
        </p:blipFill>
        <p:spPr>
          <a:xfrm>
            <a:off x="5713488" y="4855673"/>
            <a:ext cx="914400" cy="914400"/>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pic>
        <p:nvPicPr>
          <p:cNvPr descr="Logo de persona diseño editable" id="171" name="Google Shape;171;p2"/>
          <p:cNvPicPr preferRelativeResize="0"/>
          <p:nvPr/>
        </p:nvPicPr>
        <p:blipFill rotWithShape="1">
          <a:blip r:embed="rId12">
            <a:alphaModFix/>
          </a:blip>
          <a:srcRect b="0" l="0" r="0" t="0"/>
          <a:stretch/>
        </p:blipFill>
        <p:spPr>
          <a:xfrm>
            <a:off x="7749525" y="5088939"/>
            <a:ext cx="914400" cy="732774"/>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pic>
        <p:nvPicPr>
          <p:cNvPr descr="Google Cloud&quot; Icon - Download for free – Iconduck" id="172" name="Google Shape;172;p2"/>
          <p:cNvPicPr preferRelativeResize="0"/>
          <p:nvPr/>
        </p:nvPicPr>
        <p:blipFill rotWithShape="1">
          <a:blip r:embed="rId13">
            <a:alphaModFix/>
          </a:blip>
          <a:srcRect b="0" l="0" r="0" t="0"/>
          <a:stretch/>
        </p:blipFill>
        <p:spPr>
          <a:xfrm>
            <a:off x="2368586" y="362243"/>
            <a:ext cx="1044065" cy="839137"/>
          </a:xfrm>
          <a:prstGeom prst="rect">
            <a:avLst/>
          </a:prstGeom>
          <a:noFill/>
          <a:ln>
            <a:noFill/>
          </a:ln>
        </p:spPr>
      </p:pic>
      <p:sp>
        <p:nvSpPr>
          <p:cNvPr id="173" name="Google Shape;173;p2"/>
          <p:cNvSpPr txBox="1"/>
          <p:nvPr/>
        </p:nvSpPr>
        <p:spPr>
          <a:xfrm>
            <a:off x="3374365" y="356467"/>
            <a:ext cx="1808252"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800">
                <a:solidFill>
                  <a:schemeClr val="lt1"/>
                </a:solidFill>
                <a:latin typeface="Aharoni"/>
                <a:ea typeface="Aharoni"/>
                <a:cs typeface="Aharoni"/>
                <a:sym typeface="Aharoni"/>
              </a:rPr>
              <a:t>GOOGLE</a:t>
            </a:r>
            <a:br>
              <a:rPr b="1" lang="es-ES" sz="2800">
                <a:solidFill>
                  <a:schemeClr val="lt1"/>
                </a:solidFill>
                <a:latin typeface="Aharoni"/>
                <a:ea typeface="Aharoni"/>
                <a:cs typeface="Aharoni"/>
                <a:sym typeface="Aharoni"/>
              </a:rPr>
            </a:br>
            <a:r>
              <a:rPr b="1" lang="es-ES" sz="2800">
                <a:solidFill>
                  <a:schemeClr val="lt1"/>
                </a:solidFill>
                <a:latin typeface="Aharoni"/>
                <a:ea typeface="Aharoni"/>
                <a:cs typeface="Aharoni"/>
                <a:sym typeface="Aharoni"/>
              </a:rPr>
              <a:t>CLOUD</a:t>
            </a:r>
            <a:endParaRPr/>
          </a:p>
        </p:txBody>
      </p:sp>
      <p:cxnSp>
        <p:nvCxnSpPr>
          <p:cNvPr id="174" name="Google Shape;174;p2"/>
          <p:cNvCxnSpPr/>
          <p:nvPr/>
        </p:nvCxnSpPr>
        <p:spPr>
          <a:xfrm>
            <a:off x="2039231" y="145059"/>
            <a:ext cx="25183" cy="2564208"/>
          </a:xfrm>
          <a:prstGeom prst="straightConnector1">
            <a:avLst/>
          </a:prstGeom>
          <a:noFill/>
          <a:ln cap="flat" cmpd="sng" w="38100">
            <a:solidFill>
              <a:srgbClr val="FFC000"/>
            </a:solidFill>
            <a:prstDash val="solid"/>
            <a:miter lim="800000"/>
            <a:headEnd len="sm" w="sm" type="none"/>
            <a:tailEnd len="sm" w="sm" type="none"/>
          </a:ln>
        </p:spPr>
      </p:cxnSp>
      <p:cxnSp>
        <p:nvCxnSpPr>
          <p:cNvPr id="175" name="Google Shape;175;p2"/>
          <p:cNvCxnSpPr/>
          <p:nvPr/>
        </p:nvCxnSpPr>
        <p:spPr>
          <a:xfrm flipH="1" rot="10800000">
            <a:off x="2039231" y="2660374"/>
            <a:ext cx="5516903" cy="27698"/>
          </a:xfrm>
          <a:prstGeom prst="straightConnector1">
            <a:avLst/>
          </a:prstGeom>
          <a:noFill/>
          <a:ln cap="flat" cmpd="sng" w="38100">
            <a:solidFill>
              <a:srgbClr val="FFC000"/>
            </a:solidFill>
            <a:prstDash val="solid"/>
            <a:miter lim="800000"/>
            <a:headEnd len="sm" w="sm" type="none"/>
            <a:tailEnd len="sm" w="sm" type="none"/>
          </a:ln>
        </p:spPr>
      </p:cxnSp>
      <p:cxnSp>
        <p:nvCxnSpPr>
          <p:cNvPr id="176" name="Google Shape;176;p2"/>
          <p:cNvCxnSpPr/>
          <p:nvPr/>
        </p:nvCxnSpPr>
        <p:spPr>
          <a:xfrm>
            <a:off x="2039231" y="145059"/>
            <a:ext cx="6801980" cy="0"/>
          </a:xfrm>
          <a:prstGeom prst="straightConnector1">
            <a:avLst/>
          </a:prstGeom>
          <a:noFill/>
          <a:ln cap="flat" cmpd="sng" w="38100">
            <a:solidFill>
              <a:srgbClr val="FFC000"/>
            </a:solidFill>
            <a:prstDash val="solid"/>
            <a:miter lim="800000"/>
            <a:headEnd len="sm" w="sm" type="none"/>
            <a:tailEnd len="sm" w="sm" type="none"/>
          </a:ln>
        </p:spPr>
      </p:cxnSp>
      <p:cxnSp>
        <p:nvCxnSpPr>
          <p:cNvPr id="177" name="Google Shape;177;p2"/>
          <p:cNvCxnSpPr/>
          <p:nvPr/>
        </p:nvCxnSpPr>
        <p:spPr>
          <a:xfrm>
            <a:off x="8827926" y="115720"/>
            <a:ext cx="0" cy="1032286"/>
          </a:xfrm>
          <a:prstGeom prst="straightConnector1">
            <a:avLst/>
          </a:prstGeom>
          <a:noFill/>
          <a:ln cap="flat" cmpd="sng" w="38100">
            <a:solidFill>
              <a:srgbClr val="FFC000"/>
            </a:solidFill>
            <a:prstDash val="solid"/>
            <a:miter lim="800000"/>
            <a:headEnd len="sm" w="sm" type="none"/>
            <a:tailEnd len="sm" w="sm" type="none"/>
          </a:ln>
        </p:spPr>
      </p:cxnSp>
      <p:cxnSp>
        <p:nvCxnSpPr>
          <p:cNvPr id="178" name="Google Shape;178;p2"/>
          <p:cNvCxnSpPr/>
          <p:nvPr/>
        </p:nvCxnSpPr>
        <p:spPr>
          <a:xfrm>
            <a:off x="7556847" y="1123491"/>
            <a:ext cx="0" cy="1585776"/>
          </a:xfrm>
          <a:prstGeom prst="straightConnector1">
            <a:avLst/>
          </a:prstGeom>
          <a:noFill/>
          <a:ln cap="flat" cmpd="sng" w="38100">
            <a:solidFill>
              <a:srgbClr val="FFC000"/>
            </a:solidFill>
            <a:prstDash val="solid"/>
            <a:miter lim="800000"/>
            <a:headEnd len="sm" w="sm" type="none"/>
            <a:tailEnd len="sm" w="sm" type="none"/>
          </a:ln>
        </p:spPr>
      </p:cxnSp>
      <p:cxnSp>
        <p:nvCxnSpPr>
          <p:cNvPr id="179" name="Google Shape;179;p2"/>
          <p:cNvCxnSpPr/>
          <p:nvPr/>
        </p:nvCxnSpPr>
        <p:spPr>
          <a:xfrm>
            <a:off x="7556134" y="1148006"/>
            <a:ext cx="1301189" cy="0"/>
          </a:xfrm>
          <a:prstGeom prst="straightConnector1">
            <a:avLst/>
          </a:prstGeom>
          <a:noFill/>
          <a:ln cap="flat" cmpd="sng" w="38100">
            <a:solidFill>
              <a:srgbClr val="FFC000"/>
            </a:solidFill>
            <a:prstDash val="solid"/>
            <a:miter lim="800000"/>
            <a:headEnd len="sm" w="sm" type="none"/>
            <a:tailEnd len="sm" w="sm" type="none"/>
          </a:ln>
        </p:spPr>
      </p:cxnSp>
      <p:sp>
        <p:nvSpPr>
          <p:cNvPr id="180" name="Google Shape;180;p2"/>
          <p:cNvSpPr txBox="1"/>
          <p:nvPr/>
        </p:nvSpPr>
        <p:spPr>
          <a:xfrm>
            <a:off x="765080" y="3893625"/>
            <a:ext cx="4227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Arial"/>
                <a:ea typeface="Arial"/>
                <a:cs typeface="Arial"/>
                <a:sym typeface="Arial"/>
              </a:rPr>
              <a:t>ARQUITECTURA</a:t>
            </a:r>
            <a:endParaRPr/>
          </a:p>
        </p:txBody>
      </p:sp>
      <p:sp>
        <p:nvSpPr>
          <p:cNvPr id="181" name="Google Shape;181;p2"/>
          <p:cNvSpPr txBox="1"/>
          <p:nvPr/>
        </p:nvSpPr>
        <p:spPr>
          <a:xfrm>
            <a:off x="2910250" y="5012975"/>
            <a:ext cx="2509800" cy="8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2800">
                <a:solidFill>
                  <a:schemeClr val="lt1"/>
                </a:solidFill>
              </a:rPr>
              <a:t>Usuario final</a:t>
            </a:r>
            <a:endParaRPr b="1" sz="2800">
              <a:solidFill>
                <a:schemeClr val="lt1"/>
              </a:solidFill>
            </a:endParaRPr>
          </a:p>
        </p:txBody>
      </p:sp>
      <p:sp>
        <p:nvSpPr>
          <p:cNvPr id="182" name="Google Shape;182;p2"/>
          <p:cNvSpPr/>
          <p:nvPr/>
        </p:nvSpPr>
        <p:spPr>
          <a:xfrm rot="-5400000">
            <a:off x="7475275" y="4185750"/>
            <a:ext cx="705000" cy="678000"/>
          </a:xfrm>
          <a:prstGeom prst="right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2024-07-06T11:59:24Z</dcterms:created>
  <dc:creator>Alberto De Gea Pla</dc:creator>
</cp:coreProperties>
</file>