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Golos Text SemiBold" charset="0"/>
      <p:regular r:id="rId17"/>
      <p:bold r:id="rId18"/>
    </p:embeddedFont>
    <p:embeddedFont>
      <p:font typeface="Golos Text"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WRAXlETAyDKICvJAq7HFJPiOb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p:scale>
          <a:sx n="150" d="100"/>
          <a:sy n="150" d="100"/>
        </p:scale>
        <p:origin x="-1374" y="-18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4d50abd9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314d50abd9d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4d70acb6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14d70acb64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14d50abd9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14d50abd9d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14d70acb6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14d70acb64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4d50abd9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14d50abd9d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14d50abd9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14d50abd9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1665c57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31665c572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14d50abd9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14d50abd9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6d622ff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316d622ff0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14d50abd9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14d50abd9d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14d70acb6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14d70acb64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4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5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4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4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4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4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5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5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5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5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1919800"/>
            <a:ext cx="8520600" cy="950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ru" sz="5280" dirty="0">
                <a:solidFill>
                  <a:schemeClr val="lt1"/>
                </a:solidFill>
                <a:latin typeface="Golos Text SemiBold"/>
                <a:ea typeface="Golos Text SemiBold"/>
                <a:cs typeface="Golos Text SemiBold"/>
                <a:sym typeface="Golos Text SemiBold"/>
              </a:rPr>
              <a:t>Курс </a:t>
            </a:r>
            <a:endParaRPr sz="5280">
              <a:solidFill>
                <a:schemeClr val="lt1"/>
              </a:solidFill>
              <a:latin typeface="Golos Text SemiBold"/>
              <a:ea typeface="Golos Text SemiBold"/>
              <a:cs typeface="Golos Text SemiBold"/>
              <a:sym typeface="Golos Text SemiBold"/>
            </a:endParaRPr>
          </a:p>
          <a:p>
            <a:pPr marL="0" lvl="0" indent="0" algn="ctr" rtl="0">
              <a:lnSpc>
                <a:spcPct val="100000"/>
              </a:lnSpc>
              <a:spcBef>
                <a:spcPts val="0"/>
              </a:spcBef>
              <a:spcAft>
                <a:spcPts val="0"/>
              </a:spcAft>
              <a:buSzPts val="990"/>
              <a:buNone/>
            </a:pPr>
            <a:r>
              <a:rPr lang="ru" sz="5280" dirty="0">
                <a:solidFill>
                  <a:schemeClr val="lt1"/>
                </a:solidFill>
                <a:latin typeface="Golos Text SemiBold"/>
                <a:ea typeface="Golos Text SemiBold"/>
                <a:cs typeface="Golos Text SemiBold"/>
                <a:sym typeface="Golos Text SemiBold"/>
              </a:rPr>
              <a:t>«Java Middle»</a:t>
            </a:r>
            <a:endParaRPr sz="5280">
              <a:solidFill>
                <a:schemeClr val="lt1"/>
              </a:solidFill>
              <a:latin typeface="Golos Text SemiBold"/>
              <a:ea typeface="Golos Text SemiBold"/>
              <a:cs typeface="Golos Text SemiBold"/>
              <a:sym typeface="Golos Text SemiBold"/>
            </a:endParaRPr>
          </a:p>
        </p:txBody>
      </p:sp>
      <p:sp>
        <p:nvSpPr>
          <p:cNvPr id="55" name="Google Shape;55;p1"/>
          <p:cNvSpPr txBox="1">
            <a:spLocks noGrp="1"/>
          </p:cNvSpPr>
          <p:nvPr>
            <p:ph type="ctrTitle"/>
          </p:nvPr>
        </p:nvSpPr>
        <p:spPr>
          <a:xfrm>
            <a:off x="311700" y="2870500"/>
            <a:ext cx="8520600" cy="950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ru" sz="3000">
                <a:solidFill>
                  <a:schemeClr val="lt1"/>
                </a:solidFill>
                <a:latin typeface="Golos Text SemiBold"/>
                <a:ea typeface="Golos Text SemiBold"/>
                <a:cs typeface="Golos Text SemiBold"/>
                <a:sym typeface="Golos Text SemiBold"/>
              </a:rPr>
              <a:t>Урок 23: Реактивный сервер Netty</a:t>
            </a:r>
            <a:endParaRPr sz="3000">
              <a:solidFill>
                <a:schemeClr val="lt1"/>
              </a:solidFill>
              <a:latin typeface="Golos Text SemiBold"/>
              <a:ea typeface="Golos Text SemiBold"/>
              <a:cs typeface="Golos Text SemiBold"/>
              <a:sym typeface="Golos Text Semi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Google Shape;151;g314d50abd9d_0_39"/>
          <p:cNvSpPr txBox="1">
            <a:spLocks noGrp="1"/>
          </p:cNvSpPr>
          <p:nvPr>
            <p:ph type="body" idx="1"/>
          </p:nvPr>
        </p:nvSpPr>
        <p:spPr>
          <a:xfrm>
            <a:off x="827125" y="621125"/>
            <a:ext cx="5621400" cy="63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Channel Netty</a:t>
            </a:r>
            <a:endParaRPr sz="2200">
              <a:solidFill>
                <a:schemeClr val="accent1"/>
              </a:solidFill>
              <a:latin typeface="Golos Text SemiBold"/>
              <a:ea typeface="Golos Text SemiBold"/>
              <a:cs typeface="Golos Text SemiBold"/>
              <a:sym typeface="Golos Text SemiBold"/>
            </a:endParaRPr>
          </a:p>
        </p:txBody>
      </p:sp>
      <p:sp>
        <p:nvSpPr>
          <p:cNvPr id="152" name="Google Shape;152;g314d50abd9d_0_39"/>
          <p:cNvSpPr txBox="1"/>
          <p:nvPr/>
        </p:nvSpPr>
        <p:spPr>
          <a:xfrm>
            <a:off x="360500" y="1462925"/>
            <a:ext cx="7136100" cy="3126300"/>
          </a:xfrm>
          <a:prstGeom prst="rect">
            <a:avLst/>
          </a:prstGeom>
          <a:noFill/>
          <a:ln>
            <a:noFill/>
          </a:ln>
        </p:spPr>
        <p:txBody>
          <a:bodyPr spcFirstLastPara="1" wrap="square" lIns="91425" tIns="91425" rIns="91425" bIns="91425" anchor="t" anchorCtr="0">
            <a:spAutoFit/>
          </a:bodyPr>
          <a:lstStyle/>
          <a:p>
            <a:pPr marL="457200" marR="0" lvl="0" indent="0" algn="l" rtl="0">
              <a:lnSpc>
                <a:spcPct val="115000"/>
              </a:lnSpc>
              <a:spcBef>
                <a:spcPts val="1200"/>
              </a:spcBef>
              <a:spcAft>
                <a:spcPts val="1200"/>
              </a:spcAft>
              <a:buClr>
                <a:srgbClr val="000000"/>
              </a:buClr>
              <a:buSzPts val="1400"/>
              <a:buFont typeface="Arial"/>
              <a:buNone/>
            </a:pPr>
            <a:r>
              <a:rPr lang="ru">
                <a:solidFill>
                  <a:schemeClr val="dk1"/>
                </a:solidFill>
              </a:rPr>
              <a:t>public interface Channel extends AttributeMap, ChannelOutboundInvoker, Comparable&lt;Channel&gt; </a:t>
            </a:r>
            <a:br>
              <a:rPr lang="ru">
                <a:solidFill>
                  <a:schemeClr val="dk1"/>
                </a:solidFill>
              </a:rPr>
            </a:br>
            <a:r>
              <a:rPr lang="ru">
                <a:solidFill>
                  <a:schemeClr val="dk1"/>
                </a:solidFill>
              </a:rPr>
              <a:t/>
            </a:r>
            <a:br>
              <a:rPr lang="ru">
                <a:solidFill>
                  <a:schemeClr val="dk1"/>
                </a:solidFill>
              </a:rPr>
            </a:br>
            <a:r>
              <a:rPr lang="ru">
                <a:solidFill>
                  <a:schemeClr val="dk1"/>
                </a:solidFill>
              </a:rPr>
              <a:t>Компонент, который отвечает за операции ввода-вывода (чтение/запись). </a:t>
            </a:r>
            <a:br>
              <a:rPr lang="ru">
                <a:solidFill>
                  <a:schemeClr val="dk1"/>
                </a:solidFill>
              </a:rPr>
            </a:br>
            <a:r>
              <a:rPr lang="ru">
                <a:solidFill>
                  <a:schemeClr val="dk1"/>
                </a:solidFill>
              </a:rPr>
              <a:t/>
            </a:r>
            <a:br>
              <a:rPr lang="ru">
                <a:solidFill>
                  <a:schemeClr val="dk1"/>
                </a:solidFill>
              </a:rPr>
            </a:br>
            <a:r>
              <a:rPr lang="ru">
                <a:solidFill>
                  <a:schemeClr val="dk1"/>
                </a:solidFill>
              </a:rPr>
              <a:t>Как Channel Netty связан с Channel NIO? </a:t>
            </a:r>
            <a:br>
              <a:rPr lang="ru">
                <a:solidFill>
                  <a:schemeClr val="dk1"/>
                </a:solidFill>
              </a:rPr>
            </a:br>
            <a:r>
              <a:rPr lang="ru">
                <a:solidFill>
                  <a:schemeClr val="dk1"/>
                </a:solidFill>
              </a:rPr>
              <a:t/>
            </a:r>
            <a:br>
              <a:rPr lang="ru">
                <a:solidFill>
                  <a:schemeClr val="dk1"/>
                </a:solidFill>
              </a:rPr>
            </a:br>
            <a:r>
              <a:rPr lang="ru">
                <a:solidFill>
                  <a:schemeClr val="dk1"/>
                </a:solidFill>
              </a:rPr>
              <a:t>Одна из имплементаций: </a:t>
            </a:r>
            <a:br>
              <a:rPr lang="ru">
                <a:solidFill>
                  <a:schemeClr val="dk1"/>
                </a:solidFill>
              </a:rPr>
            </a:br>
            <a:r>
              <a:rPr lang="ru">
                <a:solidFill>
                  <a:schemeClr val="dk1"/>
                </a:solidFill>
              </a:rPr>
              <a:t>public class NioServerSocketChannel extends AbstractNioMessageChannel implements io.netty.channel.socket.ServerSocketChannel </a:t>
            </a:r>
            <a:br>
              <a:rPr lang="ru">
                <a:solidFill>
                  <a:schemeClr val="dk1"/>
                </a:solidFill>
              </a:rPr>
            </a:br>
            <a:r>
              <a:rPr lang="ru">
                <a:solidFill>
                  <a:schemeClr val="dk1"/>
                </a:solidFill>
              </a:rPr>
              <a:t/>
            </a:r>
            <a:br>
              <a:rPr lang="ru">
                <a:solidFill>
                  <a:schemeClr val="dk1"/>
                </a:solidFill>
              </a:rPr>
            </a:br>
            <a:r>
              <a:rPr lang="ru">
                <a:solidFill>
                  <a:schemeClr val="dk1"/>
                </a:solidFill>
              </a:rPr>
              <a:t>Основана на : java.nio.channels.ServerSocketChannel</a:t>
            </a:r>
            <a:endParaRPr>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g314d70acb64_0_22"/>
          <p:cNvSpPr txBox="1">
            <a:spLocks noGrp="1"/>
          </p:cNvSpPr>
          <p:nvPr>
            <p:ph type="body" idx="1"/>
          </p:nvPr>
        </p:nvSpPr>
        <p:spPr>
          <a:xfrm>
            <a:off x="827125" y="621125"/>
            <a:ext cx="5621400" cy="63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Event Loop в Netty</a:t>
            </a:r>
            <a:endParaRPr sz="2200">
              <a:solidFill>
                <a:schemeClr val="accent1"/>
              </a:solidFill>
              <a:latin typeface="Golos Text SemiBold"/>
              <a:ea typeface="Golos Text SemiBold"/>
              <a:cs typeface="Golos Text SemiBold"/>
              <a:sym typeface="Golos Text SemiBold"/>
            </a:endParaRPr>
          </a:p>
        </p:txBody>
      </p:sp>
      <p:sp>
        <p:nvSpPr>
          <p:cNvPr id="158" name="Google Shape;158;g314d70acb64_0_22"/>
          <p:cNvSpPr txBox="1"/>
          <p:nvPr/>
        </p:nvSpPr>
        <p:spPr>
          <a:xfrm>
            <a:off x="360500" y="1462925"/>
            <a:ext cx="7136100" cy="1391400"/>
          </a:xfrm>
          <a:prstGeom prst="rect">
            <a:avLst/>
          </a:prstGeom>
          <a:noFill/>
          <a:ln>
            <a:noFill/>
          </a:ln>
        </p:spPr>
        <p:txBody>
          <a:bodyPr spcFirstLastPara="1" wrap="square" lIns="91425" tIns="91425" rIns="91425" bIns="91425" anchor="t" anchorCtr="0">
            <a:spAutoFit/>
          </a:bodyPr>
          <a:lstStyle/>
          <a:p>
            <a:pPr marL="457200" marR="0" lvl="0" indent="0" algn="l" rtl="0">
              <a:lnSpc>
                <a:spcPct val="115000"/>
              </a:lnSpc>
              <a:spcBef>
                <a:spcPts val="1200"/>
              </a:spcBef>
              <a:spcAft>
                <a:spcPts val="1200"/>
              </a:spcAft>
              <a:buClr>
                <a:srgbClr val="000000"/>
              </a:buClr>
              <a:buSzPts val="1400"/>
              <a:buFont typeface="Arial"/>
              <a:buNone/>
            </a:pPr>
            <a:r>
              <a:rPr lang="ru">
                <a:solidFill>
                  <a:schemeClr val="dk1"/>
                </a:solidFill>
              </a:rPr>
              <a:t>public interface EventLoop extends OrderedEventExecutor, EventLoopGroup </a:t>
            </a:r>
            <a:br>
              <a:rPr lang="ru">
                <a:solidFill>
                  <a:schemeClr val="dk1"/>
                </a:solidFill>
              </a:rPr>
            </a:br>
            <a:r>
              <a:rPr lang="ru">
                <a:solidFill>
                  <a:schemeClr val="dk1"/>
                </a:solidFill>
              </a:rPr>
              <a:t/>
            </a:r>
            <a:br>
              <a:rPr lang="ru">
                <a:solidFill>
                  <a:schemeClr val="dk1"/>
                </a:solidFill>
              </a:rPr>
            </a:br>
            <a:r>
              <a:rPr lang="ru">
                <a:solidFill>
                  <a:schemeClr val="dk1"/>
                </a:solidFill>
              </a:rPr>
              <a:t>public final class NioEventLoop extends SingleThreadEventLoop </a:t>
            </a:r>
            <a:br>
              <a:rPr lang="ru">
                <a:solidFill>
                  <a:schemeClr val="dk1"/>
                </a:solidFill>
              </a:rPr>
            </a:br>
            <a:r>
              <a:rPr lang="ru">
                <a:solidFill>
                  <a:schemeClr val="dk1"/>
                </a:solidFill>
              </a:rPr>
              <a:t/>
            </a:r>
            <a:br>
              <a:rPr lang="ru">
                <a:solidFill>
                  <a:schemeClr val="dk1"/>
                </a:solidFill>
              </a:rPr>
            </a:br>
            <a:r>
              <a:rPr lang="ru">
                <a:solidFill>
                  <a:schemeClr val="dk1"/>
                </a:solidFill>
              </a:rPr>
              <a:t>EventLoop управляет I/O операциями в зарегистрированных channel.</a:t>
            </a:r>
            <a:endParaRPr>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g314d50abd9d_0_45"/>
          <p:cNvSpPr txBox="1">
            <a:spLocks noGrp="1"/>
          </p:cNvSpPr>
          <p:nvPr>
            <p:ph type="body" idx="1"/>
          </p:nvPr>
        </p:nvSpPr>
        <p:spPr>
          <a:xfrm>
            <a:off x="827125" y="621125"/>
            <a:ext cx="7309800" cy="63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Эхо-сервер</a:t>
            </a:r>
            <a:endParaRPr sz="2200">
              <a:solidFill>
                <a:schemeClr val="accent1"/>
              </a:solidFill>
              <a:latin typeface="Golos Text SemiBold"/>
              <a:ea typeface="Golos Text SemiBold"/>
              <a:cs typeface="Golos Text SemiBold"/>
              <a:sym typeface="Golos Text SemiBold"/>
            </a:endParaRPr>
          </a:p>
        </p:txBody>
      </p:sp>
      <p:sp>
        <p:nvSpPr>
          <p:cNvPr id="164" name="Google Shape;164;g314d50abd9d_0_45"/>
          <p:cNvSpPr txBox="1"/>
          <p:nvPr/>
        </p:nvSpPr>
        <p:spPr>
          <a:xfrm>
            <a:off x="827125" y="1853525"/>
            <a:ext cx="6753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ru" sz="2000">
                <a:solidFill>
                  <a:schemeClr val="dk1"/>
                </a:solidFill>
              </a:rPr>
              <a:t>Пример EchoServer, EchoClient.</a:t>
            </a:r>
            <a:endParaRPr sz="2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Google Shape;169;g314d70acb64_0_30"/>
          <p:cNvSpPr txBox="1">
            <a:spLocks noGrp="1"/>
          </p:cNvSpPr>
          <p:nvPr>
            <p:ph type="body" idx="1"/>
          </p:nvPr>
        </p:nvSpPr>
        <p:spPr>
          <a:xfrm>
            <a:off x="827125" y="621125"/>
            <a:ext cx="7309800" cy="63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Http-сервер</a:t>
            </a:r>
            <a:endParaRPr sz="2200">
              <a:solidFill>
                <a:schemeClr val="accent1"/>
              </a:solidFill>
              <a:latin typeface="Golos Text SemiBold"/>
              <a:ea typeface="Golos Text SemiBold"/>
              <a:cs typeface="Golos Text SemiBold"/>
              <a:sym typeface="Golos Text SemiBold"/>
            </a:endParaRPr>
          </a:p>
        </p:txBody>
      </p:sp>
      <p:sp>
        <p:nvSpPr>
          <p:cNvPr id="170" name="Google Shape;170;g314d70acb64_0_30"/>
          <p:cNvSpPr txBox="1"/>
          <p:nvPr/>
        </p:nvSpPr>
        <p:spPr>
          <a:xfrm>
            <a:off x="827125" y="1853525"/>
            <a:ext cx="6753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ru" sz="2000">
                <a:solidFill>
                  <a:schemeClr val="dk1"/>
                </a:solidFill>
              </a:rPr>
              <a:t>Пример HttpServer.</a:t>
            </a:r>
            <a:endParaRPr sz="2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15"/>
          <p:cNvSpPr txBox="1">
            <a:spLocks noGrp="1"/>
          </p:cNvSpPr>
          <p:nvPr>
            <p:ph type="ctrTitle"/>
          </p:nvPr>
        </p:nvSpPr>
        <p:spPr>
          <a:xfrm>
            <a:off x="755025" y="1660650"/>
            <a:ext cx="8077500" cy="1225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ru" sz="5280">
                <a:solidFill>
                  <a:schemeClr val="lt1"/>
                </a:solidFill>
                <a:latin typeface="Golos Text SemiBold"/>
                <a:ea typeface="Golos Text SemiBold"/>
                <a:cs typeface="Golos Text SemiBold"/>
                <a:sym typeface="Golos Text SemiBold"/>
              </a:rPr>
              <a:t>Спасибо за внимание!</a:t>
            </a:r>
            <a:endParaRPr sz="5280">
              <a:solidFill>
                <a:schemeClr val="lt1"/>
              </a:solidFill>
              <a:latin typeface="Golos Text SemiBold"/>
              <a:ea typeface="Golos Text SemiBold"/>
              <a:cs typeface="Golos Text SemiBold"/>
              <a:sym typeface="Golos Tex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2"/>
          <p:cNvSpPr txBox="1">
            <a:spLocks noGrp="1"/>
          </p:cNvSpPr>
          <p:nvPr>
            <p:ph type="body" idx="1"/>
          </p:nvPr>
        </p:nvSpPr>
        <p:spPr>
          <a:xfrm>
            <a:off x="827125" y="621125"/>
            <a:ext cx="5621400" cy="1155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План занятия</a:t>
            </a:r>
            <a:endParaRPr sz="2200">
              <a:solidFill>
                <a:schemeClr val="accent1"/>
              </a:solidFill>
              <a:latin typeface="Golos Text SemiBold"/>
              <a:ea typeface="Golos Text SemiBold"/>
              <a:cs typeface="Golos Text SemiBold"/>
              <a:sym typeface="Golos Text SemiBold"/>
            </a:endParaRPr>
          </a:p>
        </p:txBody>
      </p:sp>
      <p:sp>
        <p:nvSpPr>
          <p:cNvPr id="61" name="Google Shape;61;p2"/>
          <p:cNvSpPr txBox="1"/>
          <p:nvPr/>
        </p:nvSpPr>
        <p:spPr>
          <a:xfrm>
            <a:off x="360500" y="1691525"/>
            <a:ext cx="7136100" cy="1203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1000"/>
              </a:spcBef>
              <a:spcAft>
                <a:spcPts val="0"/>
              </a:spcAft>
              <a:buClr>
                <a:schemeClr val="dk1"/>
              </a:buClr>
              <a:buSzPts val="1500"/>
              <a:buFont typeface="Golos Text"/>
              <a:buChar char="●"/>
            </a:pPr>
            <a:r>
              <a:rPr lang="ru" sz="1500">
                <a:solidFill>
                  <a:schemeClr val="dk1"/>
                </a:solidFill>
                <a:highlight>
                  <a:srgbClr val="FFFFFF"/>
                </a:highlight>
                <a:latin typeface="Golos Text"/>
                <a:ea typeface="Golos Text"/>
                <a:cs typeface="Golos Text"/>
                <a:sym typeface="Golos Text"/>
              </a:rPr>
              <a:t>архитектура Netty</a:t>
            </a:r>
            <a:r>
              <a:rPr lang="ru" sz="1500" b="0" i="0" u="none" strike="noStrike" cap="none">
                <a:solidFill>
                  <a:schemeClr val="dk1"/>
                </a:solidFill>
                <a:highlight>
                  <a:srgbClr val="FFFFFF"/>
                </a:highlight>
                <a:latin typeface="Golos Text"/>
                <a:ea typeface="Golos Text"/>
                <a:cs typeface="Golos Text"/>
                <a:sym typeface="Golos Text"/>
              </a:rPr>
              <a:t> </a:t>
            </a:r>
            <a:endParaRPr sz="1500" b="0" i="0" u="none" strike="noStrike" cap="none">
              <a:solidFill>
                <a:schemeClr val="dk1"/>
              </a:solidFill>
              <a:highlight>
                <a:srgbClr val="FFFFFF"/>
              </a:highlight>
              <a:latin typeface="Golos Text"/>
              <a:ea typeface="Golos Text"/>
              <a:cs typeface="Golos Text"/>
              <a:sym typeface="Golos Text"/>
            </a:endParaRPr>
          </a:p>
          <a:p>
            <a:pPr marL="457200" marR="0" lvl="0" indent="-323850" algn="l" rtl="0">
              <a:lnSpc>
                <a:spcPct val="115000"/>
              </a:lnSpc>
              <a:spcBef>
                <a:spcPts val="1000"/>
              </a:spcBef>
              <a:spcAft>
                <a:spcPts val="0"/>
              </a:spcAft>
              <a:buClr>
                <a:schemeClr val="dk1"/>
              </a:buClr>
              <a:buSzPts val="1500"/>
              <a:buFont typeface="Golos Text"/>
              <a:buChar char="●"/>
            </a:pPr>
            <a:r>
              <a:rPr lang="ru" sz="1500">
                <a:solidFill>
                  <a:schemeClr val="dk1"/>
                </a:solidFill>
                <a:highlight>
                  <a:srgbClr val="FFFFFF"/>
                </a:highlight>
                <a:latin typeface="Golos Text"/>
                <a:ea typeface="Golos Text"/>
                <a:cs typeface="Golos Text"/>
                <a:sym typeface="Golos Text"/>
              </a:rPr>
              <a:t>Эхо-сервер</a:t>
            </a:r>
            <a:endParaRPr sz="1500" b="0" i="0" u="none" strike="noStrike" cap="none">
              <a:solidFill>
                <a:schemeClr val="dk1"/>
              </a:solidFill>
              <a:highlight>
                <a:srgbClr val="FFFFFF"/>
              </a:highlight>
              <a:latin typeface="Golos Text"/>
              <a:ea typeface="Golos Text"/>
              <a:cs typeface="Golos Text"/>
              <a:sym typeface="Golos Text"/>
            </a:endParaRPr>
          </a:p>
          <a:p>
            <a:pPr marL="457200" marR="0" lvl="0" indent="-323850" algn="l" rtl="0">
              <a:lnSpc>
                <a:spcPct val="115000"/>
              </a:lnSpc>
              <a:spcBef>
                <a:spcPts val="1000"/>
              </a:spcBef>
              <a:spcAft>
                <a:spcPts val="0"/>
              </a:spcAft>
              <a:buClr>
                <a:schemeClr val="dk1"/>
              </a:buClr>
              <a:buSzPts val="1500"/>
              <a:buFont typeface="Golos Text"/>
              <a:buChar char="●"/>
            </a:pPr>
            <a:r>
              <a:rPr lang="ru" sz="1500">
                <a:solidFill>
                  <a:schemeClr val="dk1"/>
                </a:solidFill>
                <a:highlight>
                  <a:srgbClr val="FFFFFF"/>
                </a:highlight>
                <a:latin typeface="Golos Text"/>
                <a:ea typeface="Golos Text"/>
                <a:cs typeface="Golos Text"/>
                <a:sym typeface="Golos Text"/>
              </a:rPr>
              <a:t>http-сервер</a:t>
            </a:r>
            <a:endParaRPr sz="1500" b="0" i="0" u="none" strike="noStrike" cap="none">
              <a:solidFill>
                <a:schemeClr val="dk1"/>
              </a:solidFill>
              <a:highlight>
                <a:srgbClr val="FFFFFF"/>
              </a:highlight>
              <a:latin typeface="Golos Text"/>
              <a:ea typeface="Golos Text"/>
              <a:cs typeface="Golos Text"/>
              <a:sym typeface="Golos Tex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g314d50abd9d_0_6"/>
          <p:cNvSpPr txBox="1">
            <a:spLocks noGrp="1"/>
          </p:cNvSpPr>
          <p:nvPr>
            <p:ph type="body" idx="1"/>
          </p:nvPr>
        </p:nvSpPr>
        <p:spPr>
          <a:xfrm>
            <a:off x="827125" y="621125"/>
            <a:ext cx="5621400" cy="63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Netty</a:t>
            </a:r>
            <a:endParaRPr sz="2200">
              <a:solidFill>
                <a:schemeClr val="accent1"/>
              </a:solidFill>
              <a:latin typeface="Golos Text SemiBold"/>
              <a:ea typeface="Golos Text SemiBold"/>
              <a:cs typeface="Golos Text SemiBold"/>
              <a:sym typeface="Golos Text SemiBold"/>
            </a:endParaRPr>
          </a:p>
        </p:txBody>
      </p:sp>
      <p:sp>
        <p:nvSpPr>
          <p:cNvPr id="67" name="Google Shape;67;g314d50abd9d_0_6"/>
          <p:cNvSpPr txBox="1"/>
          <p:nvPr/>
        </p:nvSpPr>
        <p:spPr>
          <a:xfrm>
            <a:off x="360500" y="1539125"/>
            <a:ext cx="7136100" cy="2805300"/>
          </a:xfrm>
          <a:prstGeom prst="rect">
            <a:avLst/>
          </a:prstGeom>
          <a:noFill/>
          <a:ln>
            <a:noFill/>
          </a:ln>
        </p:spPr>
        <p:txBody>
          <a:bodyPr spcFirstLastPara="1" wrap="square" lIns="91425" tIns="91425" rIns="91425" bIns="91425" anchor="t" anchorCtr="0">
            <a:spAutoFit/>
          </a:bodyPr>
          <a:lstStyle/>
          <a:p>
            <a:pPr marL="457200" marR="0" lvl="0" indent="0" algn="l" rtl="0">
              <a:lnSpc>
                <a:spcPct val="115000"/>
              </a:lnSpc>
              <a:spcBef>
                <a:spcPts val="1000"/>
              </a:spcBef>
              <a:spcAft>
                <a:spcPts val="1000"/>
              </a:spcAft>
              <a:buNone/>
            </a:pPr>
            <a:r>
              <a:rPr lang="ru" sz="1500" b="1" u="sng">
                <a:solidFill>
                  <a:schemeClr val="dk1"/>
                </a:solidFill>
                <a:highlight>
                  <a:srgbClr val="FFFFFF"/>
                </a:highlight>
                <a:latin typeface="Golos Text"/>
                <a:ea typeface="Golos Text"/>
                <a:cs typeface="Golos Text"/>
                <a:sym typeface="Golos Text"/>
              </a:rPr>
              <a:t>https://netty.io/</a:t>
            </a:r>
            <a:r>
              <a:rPr lang="ru" sz="1500">
                <a:solidFill>
                  <a:schemeClr val="dk1"/>
                </a:solidFill>
                <a:highlight>
                  <a:srgbClr val="FFFFFF"/>
                </a:highlight>
                <a:latin typeface="Golos Text"/>
                <a:ea typeface="Golos Text"/>
                <a:cs typeface="Golos Text"/>
                <a:sym typeface="Golos Text"/>
              </a:rPr>
              <a:t/>
            </a:r>
            <a:br>
              <a:rPr lang="ru" sz="1500">
                <a:solidFill>
                  <a:schemeClr val="dk1"/>
                </a:solidFill>
                <a:highlight>
                  <a:srgbClr val="FFFFFF"/>
                </a:highlight>
                <a:latin typeface="Golos Text"/>
                <a:ea typeface="Golos Text"/>
                <a:cs typeface="Golos Text"/>
                <a:sym typeface="Golos Text"/>
              </a:rPr>
            </a:br>
            <a:r>
              <a:rPr lang="ru" sz="1500">
                <a:solidFill>
                  <a:schemeClr val="dk1"/>
                </a:solidFill>
                <a:highlight>
                  <a:srgbClr val="FFFFFF"/>
                </a:highlight>
                <a:latin typeface="Golos Text"/>
                <a:ea typeface="Golos Text"/>
                <a:cs typeface="Golos Text"/>
                <a:sym typeface="Golos Text"/>
              </a:rPr>
              <a:t/>
            </a:r>
            <a:br>
              <a:rPr lang="ru" sz="1500">
                <a:solidFill>
                  <a:schemeClr val="dk1"/>
                </a:solidFill>
                <a:highlight>
                  <a:srgbClr val="FFFFFF"/>
                </a:highlight>
                <a:latin typeface="Golos Text"/>
                <a:ea typeface="Golos Text"/>
                <a:cs typeface="Golos Text"/>
                <a:sym typeface="Golos Text"/>
              </a:rPr>
            </a:br>
            <a:r>
              <a:rPr lang="ru" sz="1500">
                <a:solidFill>
                  <a:schemeClr val="dk1"/>
                </a:solidFill>
                <a:highlight>
                  <a:srgbClr val="FFFFFF"/>
                </a:highlight>
                <a:latin typeface="Golos Text"/>
                <a:ea typeface="Golos Text"/>
                <a:cs typeface="Golos Text"/>
                <a:sym typeface="Golos Text"/>
              </a:rPr>
              <a:t>Netty is a NIO client server framework which enables quick and easy development of network applications such as protocol servers and clients. It greatly simplifies and streamlines network programming such as TCP and UDP socket server. </a:t>
            </a:r>
            <a:br>
              <a:rPr lang="ru" sz="1500">
                <a:solidFill>
                  <a:schemeClr val="dk1"/>
                </a:solidFill>
                <a:highlight>
                  <a:srgbClr val="FFFFFF"/>
                </a:highlight>
                <a:latin typeface="Golos Text"/>
                <a:ea typeface="Golos Text"/>
                <a:cs typeface="Golos Text"/>
                <a:sym typeface="Golos Text"/>
              </a:rPr>
            </a:br>
            <a:r>
              <a:rPr lang="ru" sz="1500">
                <a:solidFill>
                  <a:schemeClr val="dk1"/>
                </a:solidFill>
                <a:highlight>
                  <a:srgbClr val="FFFFFF"/>
                </a:highlight>
                <a:latin typeface="Golos Text"/>
                <a:ea typeface="Golos Text"/>
                <a:cs typeface="Golos Text"/>
                <a:sym typeface="Golos Text"/>
              </a:rPr>
              <a:t/>
            </a:r>
            <a:br>
              <a:rPr lang="ru" sz="1500">
                <a:solidFill>
                  <a:schemeClr val="dk1"/>
                </a:solidFill>
                <a:highlight>
                  <a:srgbClr val="FFFFFF"/>
                </a:highlight>
                <a:latin typeface="Golos Text"/>
                <a:ea typeface="Golos Text"/>
                <a:cs typeface="Golos Text"/>
                <a:sym typeface="Golos Text"/>
              </a:rPr>
            </a:br>
            <a:r>
              <a:rPr lang="ru" sz="1500">
                <a:solidFill>
                  <a:schemeClr val="dk1"/>
                </a:solidFill>
                <a:highlight>
                  <a:srgbClr val="FFFFFF"/>
                </a:highlight>
                <a:latin typeface="Golos Text"/>
                <a:ea typeface="Golos Text"/>
                <a:cs typeface="Golos Text"/>
                <a:sym typeface="Golos Text"/>
              </a:rPr>
              <a:t/>
            </a:r>
            <a:br>
              <a:rPr lang="ru" sz="1500">
                <a:solidFill>
                  <a:schemeClr val="dk1"/>
                </a:solidFill>
                <a:highlight>
                  <a:srgbClr val="FFFFFF"/>
                </a:highlight>
                <a:latin typeface="Golos Text"/>
                <a:ea typeface="Golos Text"/>
                <a:cs typeface="Golos Text"/>
                <a:sym typeface="Golos Text"/>
              </a:rPr>
            </a:br>
            <a:r>
              <a:rPr lang="ru" sz="1500">
                <a:solidFill>
                  <a:schemeClr val="dk1"/>
                </a:solidFill>
                <a:highlight>
                  <a:srgbClr val="FFFFFF"/>
                </a:highlight>
                <a:latin typeface="Golos Text"/>
                <a:ea typeface="Golos Text"/>
                <a:cs typeface="Golos Text"/>
                <a:sym typeface="Golos Text"/>
              </a:rPr>
              <a:t>Netty – фактически не имеет аналогов и находится в основе почти всех фремворков, имеющих функционал сетевого взаимодействия.</a:t>
            </a:r>
            <a:endParaRPr sz="1500" b="0" i="0" u="none" strike="noStrike" cap="none">
              <a:solidFill>
                <a:schemeClr val="dk1"/>
              </a:solidFill>
              <a:highlight>
                <a:srgbClr val="FFFFFF"/>
              </a:highlight>
              <a:latin typeface="Golos Text"/>
              <a:ea typeface="Golos Text"/>
              <a:cs typeface="Golos Text"/>
              <a:sym typeface="Golos Tex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g314d50abd9d_0_13"/>
          <p:cNvSpPr txBox="1">
            <a:spLocks noGrp="1"/>
          </p:cNvSpPr>
          <p:nvPr>
            <p:ph type="body" idx="1"/>
          </p:nvPr>
        </p:nvSpPr>
        <p:spPr>
          <a:xfrm>
            <a:off x="827125" y="621125"/>
            <a:ext cx="5621400" cy="63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В состав чего входит Netty?</a:t>
            </a:r>
            <a:endParaRPr sz="2200">
              <a:solidFill>
                <a:schemeClr val="accent1"/>
              </a:solidFill>
              <a:latin typeface="Golos Text SemiBold"/>
              <a:ea typeface="Golos Text SemiBold"/>
              <a:cs typeface="Golos Text SemiBold"/>
              <a:sym typeface="Golos Text SemiBold"/>
            </a:endParaRPr>
          </a:p>
        </p:txBody>
      </p:sp>
      <p:sp>
        <p:nvSpPr>
          <p:cNvPr id="73" name="Google Shape;73;g314d50abd9d_0_13"/>
          <p:cNvSpPr txBox="1"/>
          <p:nvPr/>
        </p:nvSpPr>
        <p:spPr>
          <a:xfrm>
            <a:off x="360500" y="1462925"/>
            <a:ext cx="7136100" cy="3126300"/>
          </a:xfrm>
          <a:prstGeom prst="rect">
            <a:avLst/>
          </a:prstGeom>
          <a:noFill/>
          <a:ln>
            <a:noFill/>
          </a:ln>
        </p:spPr>
        <p:txBody>
          <a:bodyPr spcFirstLastPara="1" wrap="square" lIns="91425" tIns="91425" rIns="91425" bIns="91425" anchor="t" anchorCtr="0">
            <a:spAutoFit/>
          </a:bodyPr>
          <a:lstStyle/>
          <a:p>
            <a:pPr marL="457200" marR="0" lvl="0" indent="0" algn="l" rtl="0">
              <a:lnSpc>
                <a:spcPct val="115000"/>
              </a:lnSpc>
              <a:spcBef>
                <a:spcPts val="1200"/>
              </a:spcBef>
              <a:spcAft>
                <a:spcPts val="1200"/>
              </a:spcAft>
              <a:buClr>
                <a:srgbClr val="000000"/>
              </a:buClr>
              <a:buSzPts val="2000"/>
              <a:buFont typeface="Arial"/>
              <a:buNone/>
            </a:pPr>
            <a:r>
              <a:rPr lang="ru">
                <a:solidFill>
                  <a:schemeClr val="dk1"/>
                </a:solidFill>
              </a:rPr>
              <a:t>Netty применяется: </a:t>
            </a:r>
            <a:br>
              <a:rPr lang="ru">
                <a:solidFill>
                  <a:schemeClr val="dk1"/>
                </a:solidFill>
              </a:rPr>
            </a:br>
            <a:r>
              <a:rPr lang="ru">
                <a:solidFill>
                  <a:schemeClr val="dk1"/>
                </a:solidFill>
              </a:rPr>
              <a:t/>
            </a:r>
            <a:br>
              <a:rPr lang="ru">
                <a:solidFill>
                  <a:schemeClr val="dk1"/>
                </a:solidFill>
              </a:rPr>
            </a:br>
            <a:r>
              <a:rPr lang="ru">
                <a:solidFill>
                  <a:schemeClr val="dk1"/>
                </a:solidFill>
              </a:rPr>
              <a:t>– Spring </a:t>
            </a:r>
            <a:br>
              <a:rPr lang="ru">
                <a:solidFill>
                  <a:schemeClr val="dk1"/>
                </a:solidFill>
              </a:rPr>
            </a:br>
            <a:r>
              <a:rPr lang="ru">
                <a:solidFill>
                  <a:schemeClr val="dk1"/>
                </a:solidFill>
              </a:rPr>
              <a:t>– Spark </a:t>
            </a:r>
            <a:br>
              <a:rPr lang="ru">
                <a:solidFill>
                  <a:schemeClr val="dk1"/>
                </a:solidFill>
              </a:rPr>
            </a:br>
            <a:r>
              <a:rPr lang="ru">
                <a:solidFill>
                  <a:schemeClr val="dk1"/>
                </a:solidFill>
              </a:rPr>
              <a:t>– Apache ZooKeeper Server </a:t>
            </a:r>
            <a:br>
              <a:rPr lang="ru">
                <a:solidFill>
                  <a:schemeClr val="dk1"/>
                </a:solidFill>
              </a:rPr>
            </a:br>
            <a:r>
              <a:rPr lang="ru">
                <a:solidFill>
                  <a:schemeClr val="dk1"/>
                </a:solidFill>
              </a:rPr>
              <a:t>– Undertow </a:t>
            </a:r>
            <a:br>
              <a:rPr lang="ru">
                <a:solidFill>
                  <a:schemeClr val="dk1"/>
                </a:solidFill>
              </a:rPr>
            </a:br>
            <a:r>
              <a:rPr lang="ru">
                <a:solidFill>
                  <a:schemeClr val="dk1"/>
                </a:solidFill>
              </a:rPr>
              <a:t>– WildFly </a:t>
            </a:r>
            <a:br>
              <a:rPr lang="ru">
                <a:solidFill>
                  <a:schemeClr val="dk1"/>
                </a:solidFill>
              </a:rPr>
            </a:br>
            <a:r>
              <a:rPr lang="ru">
                <a:solidFill>
                  <a:schemeClr val="dk1"/>
                </a:solidFill>
              </a:rPr>
              <a:t>– ApacheCassandra </a:t>
            </a:r>
            <a:br>
              <a:rPr lang="ru">
                <a:solidFill>
                  <a:schemeClr val="dk1"/>
                </a:solidFill>
              </a:rPr>
            </a:br>
            <a:r>
              <a:rPr lang="ru">
                <a:solidFill>
                  <a:schemeClr val="dk1"/>
                </a:solidFill>
              </a:rPr>
              <a:t>– ActiveMQ </a:t>
            </a:r>
            <a:br>
              <a:rPr lang="ru">
                <a:solidFill>
                  <a:schemeClr val="dk1"/>
                </a:solidFill>
              </a:rPr>
            </a:br>
            <a:r>
              <a:rPr lang="ru">
                <a:solidFill>
                  <a:schemeClr val="dk1"/>
                </a:solidFill>
              </a:rPr>
              <a:t>– Neo4j </a:t>
            </a:r>
            <a:br>
              <a:rPr lang="ru">
                <a:solidFill>
                  <a:schemeClr val="dk1"/>
                </a:solidFill>
              </a:rPr>
            </a:br>
            <a:r>
              <a:rPr lang="ru">
                <a:solidFill>
                  <a:schemeClr val="dk1"/>
                </a:solidFill>
              </a:rPr>
              <a:t>– ApacheCamel </a:t>
            </a:r>
            <a:br>
              <a:rPr lang="ru">
                <a:solidFill>
                  <a:schemeClr val="dk1"/>
                </a:solidFill>
              </a:rPr>
            </a:br>
            <a:r>
              <a:rPr lang="ru">
                <a:solidFill>
                  <a:schemeClr val="dk1"/>
                </a:solidFill>
              </a:rPr>
              <a:t>– gRPC</a:t>
            </a:r>
            <a:endParaRPr sz="1800" b="0" i="0" u="none" strike="noStrike" cap="none">
              <a:solidFill>
                <a:schemeClr val="dk1"/>
              </a:solidFill>
              <a:highlight>
                <a:srgbClr val="FFFFFF"/>
              </a:highlight>
              <a:latin typeface="Golos Text"/>
              <a:ea typeface="Golos Text"/>
              <a:cs typeface="Golos Text"/>
              <a:sym typeface="Golos Tex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g31665c57282_0_0"/>
          <p:cNvSpPr/>
          <p:nvPr/>
        </p:nvSpPr>
        <p:spPr>
          <a:xfrm>
            <a:off x="311700" y="1381525"/>
            <a:ext cx="1154700" cy="112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a:t>Client</a:t>
            </a:r>
            <a:endParaRPr/>
          </a:p>
          <a:p>
            <a:pPr marL="0" lvl="0" indent="0" algn="ctr" rtl="0">
              <a:spcBef>
                <a:spcPts val="0"/>
              </a:spcBef>
              <a:spcAft>
                <a:spcPts val="0"/>
              </a:spcAft>
              <a:buNone/>
            </a:pPr>
            <a:endParaRPr/>
          </a:p>
        </p:txBody>
      </p:sp>
      <p:sp>
        <p:nvSpPr>
          <p:cNvPr id="79" name="Google Shape;79;g31665c57282_0_0"/>
          <p:cNvSpPr/>
          <p:nvPr/>
        </p:nvSpPr>
        <p:spPr>
          <a:xfrm>
            <a:off x="2628325" y="219625"/>
            <a:ext cx="2019300" cy="24372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a:t>Server</a:t>
            </a:r>
            <a:endParaRPr/>
          </a:p>
        </p:txBody>
      </p:sp>
      <p:sp>
        <p:nvSpPr>
          <p:cNvPr id="80" name="Google Shape;80;g31665c57282_0_0"/>
          <p:cNvSpPr/>
          <p:nvPr/>
        </p:nvSpPr>
        <p:spPr>
          <a:xfrm>
            <a:off x="3096050" y="1806600"/>
            <a:ext cx="1154700" cy="55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ThreadPool</a:t>
            </a:r>
            <a:endParaRPr sz="1000"/>
          </a:p>
        </p:txBody>
      </p:sp>
      <p:cxnSp>
        <p:nvCxnSpPr>
          <p:cNvPr id="81" name="Google Shape;81;g31665c57282_0_0"/>
          <p:cNvCxnSpPr>
            <a:stCxn id="78" idx="3"/>
          </p:cNvCxnSpPr>
          <p:nvPr/>
        </p:nvCxnSpPr>
        <p:spPr>
          <a:xfrm>
            <a:off x="1466400" y="1944775"/>
            <a:ext cx="1183200" cy="10500"/>
          </a:xfrm>
          <a:prstGeom prst="straightConnector1">
            <a:avLst/>
          </a:prstGeom>
          <a:noFill/>
          <a:ln w="9525" cap="flat" cmpd="sng">
            <a:solidFill>
              <a:schemeClr val="dk2"/>
            </a:solidFill>
            <a:prstDash val="solid"/>
            <a:round/>
            <a:headEnd type="none" w="med" len="med"/>
            <a:tailEnd type="triangle" w="med" len="med"/>
          </a:ln>
        </p:spPr>
      </p:cxnSp>
      <p:cxnSp>
        <p:nvCxnSpPr>
          <p:cNvPr id="82" name="Google Shape;82;g31665c57282_0_0"/>
          <p:cNvCxnSpPr/>
          <p:nvPr/>
        </p:nvCxnSpPr>
        <p:spPr>
          <a:xfrm>
            <a:off x="1473625" y="2196250"/>
            <a:ext cx="1154700" cy="7200"/>
          </a:xfrm>
          <a:prstGeom prst="straightConnector1">
            <a:avLst/>
          </a:prstGeom>
          <a:noFill/>
          <a:ln w="9525" cap="flat" cmpd="sng">
            <a:solidFill>
              <a:schemeClr val="dk2"/>
            </a:solidFill>
            <a:prstDash val="solid"/>
            <a:round/>
            <a:headEnd type="none" w="med" len="med"/>
            <a:tailEnd type="triangle" w="med" len="med"/>
          </a:ln>
        </p:spPr>
      </p:cxnSp>
      <p:sp>
        <p:nvSpPr>
          <p:cNvPr id="83" name="Google Shape;83;g31665c57282_0_0"/>
          <p:cNvSpPr/>
          <p:nvPr/>
        </p:nvSpPr>
        <p:spPr>
          <a:xfrm>
            <a:off x="5108075" y="630550"/>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Client 1</a:t>
            </a:r>
            <a:endParaRPr sz="1000"/>
          </a:p>
        </p:txBody>
      </p:sp>
      <p:sp>
        <p:nvSpPr>
          <p:cNvPr id="84" name="Google Shape;84;g31665c57282_0_0"/>
          <p:cNvSpPr/>
          <p:nvPr/>
        </p:nvSpPr>
        <p:spPr>
          <a:xfrm>
            <a:off x="6386950" y="630550"/>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Client 2</a:t>
            </a:r>
            <a:endParaRPr sz="1000"/>
          </a:p>
        </p:txBody>
      </p:sp>
      <p:sp>
        <p:nvSpPr>
          <p:cNvPr id="85" name="Google Shape;85;g31665c57282_0_0"/>
          <p:cNvSpPr/>
          <p:nvPr/>
        </p:nvSpPr>
        <p:spPr>
          <a:xfrm>
            <a:off x="7616225" y="630550"/>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Client 3</a:t>
            </a:r>
            <a:endParaRPr sz="1000"/>
          </a:p>
        </p:txBody>
      </p:sp>
      <p:cxnSp>
        <p:nvCxnSpPr>
          <p:cNvPr id="86" name="Google Shape;86;g31665c57282_0_0"/>
          <p:cNvCxnSpPr>
            <a:stCxn id="83" idx="2"/>
          </p:cNvCxnSpPr>
          <p:nvPr/>
        </p:nvCxnSpPr>
        <p:spPr>
          <a:xfrm>
            <a:off x="5646575" y="906850"/>
            <a:ext cx="6900" cy="913800"/>
          </a:xfrm>
          <a:prstGeom prst="straightConnector1">
            <a:avLst/>
          </a:prstGeom>
          <a:noFill/>
          <a:ln w="9525" cap="flat" cmpd="sng">
            <a:solidFill>
              <a:schemeClr val="dk2"/>
            </a:solidFill>
            <a:prstDash val="solid"/>
            <a:round/>
            <a:headEnd type="none" w="med" len="med"/>
            <a:tailEnd type="triangle" w="med" len="med"/>
          </a:ln>
        </p:spPr>
      </p:cxnSp>
      <p:cxnSp>
        <p:nvCxnSpPr>
          <p:cNvPr id="87" name="Google Shape;87;g31665c57282_0_0"/>
          <p:cNvCxnSpPr/>
          <p:nvPr/>
        </p:nvCxnSpPr>
        <p:spPr>
          <a:xfrm>
            <a:off x="6897200" y="906850"/>
            <a:ext cx="6900" cy="913800"/>
          </a:xfrm>
          <a:prstGeom prst="straightConnector1">
            <a:avLst/>
          </a:prstGeom>
          <a:noFill/>
          <a:ln w="9525" cap="flat" cmpd="sng">
            <a:solidFill>
              <a:schemeClr val="dk2"/>
            </a:solidFill>
            <a:prstDash val="solid"/>
            <a:round/>
            <a:headEnd type="none" w="med" len="med"/>
            <a:tailEnd type="triangle" w="med" len="med"/>
          </a:ln>
        </p:spPr>
      </p:cxnSp>
      <p:cxnSp>
        <p:nvCxnSpPr>
          <p:cNvPr id="88" name="Google Shape;88;g31665c57282_0_0"/>
          <p:cNvCxnSpPr/>
          <p:nvPr/>
        </p:nvCxnSpPr>
        <p:spPr>
          <a:xfrm>
            <a:off x="8151275" y="906850"/>
            <a:ext cx="6900" cy="913800"/>
          </a:xfrm>
          <a:prstGeom prst="straightConnector1">
            <a:avLst/>
          </a:prstGeom>
          <a:noFill/>
          <a:ln w="9525" cap="flat" cmpd="sng">
            <a:solidFill>
              <a:schemeClr val="dk2"/>
            </a:solidFill>
            <a:prstDash val="solid"/>
            <a:round/>
            <a:headEnd type="none" w="med" len="med"/>
            <a:tailEnd type="triangle" w="med" len="med"/>
          </a:ln>
        </p:spPr>
      </p:cxnSp>
      <p:sp>
        <p:nvSpPr>
          <p:cNvPr id="89" name="Google Shape;89;g31665c57282_0_0"/>
          <p:cNvSpPr txBox="1"/>
          <p:nvPr/>
        </p:nvSpPr>
        <p:spPr>
          <a:xfrm>
            <a:off x="5136425" y="1820650"/>
            <a:ext cx="1027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dk2"/>
                </a:solidFill>
              </a:rPr>
              <a:t>Thread 1</a:t>
            </a:r>
            <a:endParaRPr sz="1000">
              <a:solidFill>
                <a:schemeClr val="dk2"/>
              </a:solidFill>
            </a:endParaRPr>
          </a:p>
        </p:txBody>
      </p:sp>
      <p:sp>
        <p:nvSpPr>
          <p:cNvPr id="90" name="Google Shape;90;g31665c57282_0_0"/>
          <p:cNvSpPr txBox="1"/>
          <p:nvPr/>
        </p:nvSpPr>
        <p:spPr>
          <a:xfrm>
            <a:off x="6388775" y="1820650"/>
            <a:ext cx="1027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dk2"/>
                </a:solidFill>
              </a:rPr>
              <a:t>Thread 2</a:t>
            </a:r>
            <a:endParaRPr sz="1000">
              <a:solidFill>
                <a:schemeClr val="dk2"/>
              </a:solidFill>
            </a:endParaRPr>
          </a:p>
        </p:txBody>
      </p:sp>
      <p:sp>
        <p:nvSpPr>
          <p:cNvPr id="91" name="Google Shape;91;g31665c57282_0_0"/>
          <p:cNvSpPr txBox="1"/>
          <p:nvPr/>
        </p:nvSpPr>
        <p:spPr>
          <a:xfrm>
            <a:off x="7616225" y="1820650"/>
            <a:ext cx="1027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dk2"/>
                </a:solidFill>
              </a:rPr>
              <a:t>Thread 3</a:t>
            </a:r>
            <a:endParaRPr sz="1000">
              <a:solidFill>
                <a:schemeClr val="dk2"/>
              </a:solidFill>
            </a:endParaRPr>
          </a:p>
        </p:txBody>
      </p:sp>
      <p:sp>
        <p:nvSpPr>
          <p:cNvPr id="92" name="Google Shape;92;g31665c57282_0_0"/>
          <p:cNvSpPr/>
          <p:nvPr/>
        </p:nvSpPr>
        <p:spPr>
          <a:xfrm>
            <a:off x="2901275" y="3071300"/>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NIO</a:t>
            </a:r>
            <a:endParaRPr sz="1000"/>
          </a:p>
        </p:txBody>
      </p:sp>
      <p:sp>
        <p:nvSpPr>
          <p:cNvPr id="93" name="Google Shape;93;g31665c57282_0_0"/>
          <p:cNvSpPr/>
          <p:nvPr/>
        </p:nvSpPr>
        <p:spPr>
          <a:xfrm>
            <a:off x="2901275" y="3606275"/>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Netty</a:t>
            </a:r>
            <a:endParaRPr sz="1000"/>
          </a:p>
        </p:txBody>
      </p:sp>
      <p:sp>
        <p:nvSpPr>
          <p:cNvPr id="94" name="Google Shape;94;g31665c57282_0_0"/>
          <p:cNvSpPr/>
          <p:nvPr/>
        </p:nvSpPr>
        <p:spPr>
          <a:xfrm>
            <a:off x="2901275" y="4059700"/>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Reactor Netty</a:t>
            </a:r>
            <a:endParaRPr sz="1000"/>
          </a:p>
        </p:txBody>
      </p:sp>
      <p:sp>
        <p:nvSpPr>
          <p:cNvPr id="95" name="Google Shape;95;g31665c57282_0_0"/>
          <p:cNvSpPr/>
          <p:nvPr/>
        </p:nvSpPr>
        <p:spPr>
          <a:xfrm>
            <a:off x="2901275" y="4562875"/>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Spring WebFlux</a:t>
            </a:r>
            <a:endParaRPr sz="1000"/>
          </a:p>
        </p:txBody>
      </p:sp>
      <p:cxnSp>
        <p:nvCxnSpPr>
          <p:cNvPr id="96" name="Google Shape;96;g31665c57282_0_0"/>
          <p:cNvCxnSpPr>
            <a:stCxn id="92" idx="2"/>
            <a:endCxn id="93" idx="0"/>
          </p:cNvCxnSpPr>
          <p:nvPr/>
        </p:nvCxnSpPr>
        <p:spPr>
          <a:xfrm>
            <a:off x="3439775" y="3347600"/>
            <a:ext cx="0" cy="25860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g31665c57282_0_0"/>
          <p:cNvCxnSpPr>
            <a:stCxn id="93" idx="2"/>
          </p:cNvCxnSpPr>
          <p:nvPr/>
        </p:nvCxnSpPr>
        <p:spPr>
          <a:xfrm>
            <a:off x="3439775" y="3882575"/>
            <a:ext cx="0" cy="20190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g31665c57282_0_0"/>
          <p:cNvCxnSpPr/>
          <p:nvPr/>
        </p:nvCxnSpPr>
        <p:spPr>
          <a:xfrm>
            <a:off x="3439775" y="4336000"/>
            <a:ext cx="0" cy="258600"/>
          </a:xfrm>
          <a:prstGeom prst="straightConnector1">
            <a:avLst/>
          </a:prstGeom>
          <a:noFill/>
          <a:ln w="9525" cap="flat" cmpd="sng">
            <a:solidFill>
              <a:schemeClr val="dk2"/>
            </a:solidFill>
            <a:prstDash val="solid"/>
            <a:round/>
            <a:headEnd type="none" w="med" len="med"/>
            <a:tailEnd type="triangle" w="med" len="med"/>
          </a:ln>
        </p:spPr>
      </p:cxnSp>
      <p:sp>
        <p:nvSpPr>
          <p:cNvPr id="99" name="Google Shape;99;g31665c57282_0_0"/>
          <p:cNvSpPr/>
          <p:nvPr/>
        </p:nvSpPr>
        <p:spPr>
          <a:xfrm>
            <a:off x="5217975" y="2748925"/>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Client 1</a:t>
            </a:r>
            <a:endParaRPr sz="1000"/>
          </a:p>
        </p:txBody>
      </p:sp>
      <p:sp>
        <p:nvSpPr>
          <p:cNvPr id="100" name="Google Shape;100;g31665c57282_0_0"/>
          <p:cNvSpPr/>
          <p:nvPr/>
        </p:nvSpPr>
        <p:spPr>
          <a:xfrm>
            <a:off x="6482650" y="2748925"/>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Client 2</a:t>
            </a:r>
            <a:endParaRPr sz="1000"/>
          </a:p>
        </p:txBody>
      </p:sp>
      <p:sp>
        <p:nvSpPr>
          <p:cNvPr id="101" name="Google Shape;101;g31665c57282_0_0"/>
          <p:cNvSpPr/>
          <p:nvPr/>
        </p:nvSpPr>
        <p:spPr>
          <a:xfrm>
            <a:off x="7747325" y="2748925"/>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Client 3</a:t>
            </a:r>
            <a:endParaRPr sz="1000"/>
          </a:p>
        </p:txBody>
      </p:sp>
      <p:cxnSp>
        <p:nvCxnSpPr>
          <p:cNvPr id="102" name="Google Shape;102;g31665c57282_0_0"/>
          <p:cNvCxnSpPr/>
          <p:nvPr/>
        </p:nvCxnSpPr>
        <p:spPr>
          <a:xfrm>
            <a:off x="7017700" y="3073150"/>
            <a:ext cx="6900" cy="91380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3;g31665c57282_0_0"/>
          <p:cNvCxnSpPr/>
          <p:nvPr/>
        </p:nvCxnSpPr>
        <p:spPr>
          <a:xfrm>
            <a:off x="6687975" y="3599025"/>
            <a:ext cx="7200" cy="38790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g31665c57282_0_0"/>
          <p:cNvCxnSpPr/>
          <p:nvPr/>
        </p:nvCxnSpPr>
        <p:spPr>
          <a:xfrm>
            <a:off x="7347125" y="3614800"/>
            <a:ext cx="7200" cy="3879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g31665c57282_0_0"/>
          <p:cNvCxnSpPr>
            <a:stCxn id="99" idx="2"/>
          </p:cNvCxnSpPr>
          <p:nvPr/>
        </p:nvCxnSpPr>
        <p:spPr>
          <a:xfrm>
            <a:off x="5756475" y="3025225"/>
            <a:ext cx="10500" cy="5880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g31665c57282_0_0"/>
          <p:cNvCxnSpPr/>
          <p:nvPr/>
        </p:nvCxnSpPr>
        <p:spPr>
          <a:xfrm rot="10800000" flipH="1">
            <a:off x="5766950" y="3606000"/>
            <a:ext cx="921000" cy="72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g31665c57282_0_0"/>
          <p:cNvSpPr txBox="1"/>
          <p:nvPr/>
        </p:nvSpPr>
        <p:spPr>
          <a:xfrm>
            <a:off x="6507550" y="4034875"/>
            <a:ext cx="1027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a:solidFill>
                  <a:schemeClr val="dk2"/>
                </a:solidFill>
              </a:rPr>
              <a:t>Thread </a:t>
            </a:r>
            <a:endParaRPr sz="1000">
              <a:solidFill>
                <a:schemeClr val="dk2"/>
              </a:solidFill>
            </a:endParaRPr>
          </a:p>
        </p:txBody>
      </p:sp>
      <p:cxnSp>
        <p:nvCxnSpPr>
          <p:cNvPr id="108" name="Google Shape;108;g31665c57282_0_0"/>
          <p:cNvCxnSpPr/>
          <p:nvPr/>
        </p:nvCxnSpPr>
        <p:spPr>
          <a:xfrm>
            <a:off x="8257625" y="3025225"/>
            <a:ext cx="10500" cy="588000"/>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09;g31665c57282_0_0"/>
          <p:cNvCxnSpPr/>
          <p:nvPr/>
        </p:nvCxnSpPr>
        <p:spPr>
          <a:xfrm rot="10800000" flipH="1">
            <a:off x="7347125" y="3614800"/>
            <a:ext cx="921000" cy="7200"/>
          </a:xfrm>
          <a:prstGeom prst="straightConnector1">
            <a:avLst/>
          </a:prstGeom>
          <a:noFill/>
          <a:ln w="9525" cap="flat" cmpd="sng">
            <a:solidFill>
              <a:schemeClr val="dk2"/>
            </a:solidFill>
            <a:prstDash val="solid"/>
            <a:round/>
            <a:headEnd type="none" w="med" len="med"/>
            <a:tailEnd type="none" w="med" len="med"/>
          </a:ln>
        </p:spPr>
      </p:cxnSp>
      <p:sp>
        <p:nvSpPr>
          <p:cNvPr id="110" name="Google Shape;110;g31665c57282_0_0"/>
          <p:cNvSpPr txBox="1"/>
          <p:nvPr/>
        </p:nvSpPr>
        <p:spPr>
          <a:xfrm>
            <a:off x="510400" y="3492950"/>
            <a:ext cx="2188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000">
                <a:solidFill>
                  <a:schemeClr val="dk2"/>
                </a:solidFill>
              </a:rPr>
              <a:t>1. Блокирующие сокеты</a:t>
            </a:r>
            <a:endParaRPr sz="1000">
              <a:solidFill>
                <a:schemeClr val="dk2"/>
              </a:solidFill>
            </a:endParaRPr>
          </a:p>
          <a:p>
            <a:pPr marL="0" lvl="0" indent="0" algn="l" rtl="0">
              <a:spcBef>
                <a:spcPts val="0"/>
              </a:spcBef>
              <a:spcAft>
                <a:spcPts val="0"/>
              </a:spcAft>
              <a:buNone/>
            </a:pPr>
            <a:r>
              <a:rPr lang="ru" sz="1000">
                <a:solidFill>
                  <a:schemeClr val="dk2"/>
                </a:solidFill>
              </a:rPr>
              <a:t>2. Неблокирующие сокеты (NIO)</a:t>
            </a:r>
            <a:endParaRPr sz="1000">
              <a:solidFill>
                <a:schemeClr val="dk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g314d50abd9d_0_19"/>
          <p:cNvSpPr txBox="1">
            <a:spLocks noGrp="1"/>
          </p:cNvSpPr>
          <p:nvPr>
            <p:ph type="body" idx="1"/>
          </p:nvPr>
        </p:nvSpPr>
        <p:spPr>
          <a:xfrm>
            <a:off x="827125" y="621125"/>
            <a:ext cx="5621400" cy="63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Что такое Event Loop</a:t>
            </a:r>
            <a:endParaRPr sz="2200">
              <a:solidFill>
                <a:schemeClr val="accent1"/>
              </a:solidFill>
              <a:latin typeface="Golos Text SemiBold"/>
              <a:ea typeface="Golos Text SemiBold"/>
              <a:cs typeface="Golos Text SemiBold"/>
              <a:sym typeface="Golos Text SemiBold"/>
            </a:endParaRPr>
          </a:p>
        </p:txBody>
      </p:sp>
      <p:pic>
        <p:nvPicPr>
          <p:cNvPr id="116" name="Google Shape;116;g314d50abd9d_0_19"/>
          <p:cNvPicPr preferRelativeResize="0"/>
          <p:nvPr/>
        </p:nvPicPr>
        <p:blipFill>
          <a:blip r:embed="rId4">
            <a:alphaModFix/>
          </a:blip>
          <a:stretch>
            <a:fillRect/>
          </a:stretch>
        </p:blipFill>
        <p:spPr>
          <a:xfrm>
            <a:off x="901250" y="1347950"/>
            <a:ext cx="7227404" cy="3578273"/>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g316d622ff0b_0_0"/>
          <p:cNvSpPr/>
          <p:nvPr/>
        </p:nvSpPr>
        <p:spPr>
          <a:xfrm>
            <a:off x="1102151" y="1727712"/>
            <a:ext cx="1154700" cy="112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UI</a:t>
            </a:r>
            <a:endParaRPr/>
          </a:p>
          <a:p>
            <a:pPr marL="0" lvl="0" indent="0" algn="ctr" rtl="0">
              <a:spcBef>
                <a:spcPts val="0"/>
              </a:spcBef>
              <a:spcAft>
                <a:spcPts val="0"/>
              </a:spcAft>
              <a:buNone/>
            </a:pPr>
            <a:endParaRPr/>
          </a:p>
        </p:txBody>
      </p:sp>
      <p:sp>
        <p:nvSpPr>
          <p:cNvPr id="122" name="Google Shape;122;g316d622ff0b_0_0"/>
          <p:cNvSpPr/>
          <p:nvPr/>
        </p:nvSpPr>
        <p:spPr>
          <a:xfrm>
            <a:off x="3452324" y="1064143"/>
            <a:ext cx="1601100" cy="211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API GATEWAY</a:t>
            </a:r>
            <a:endParaRPr sz="1000"/>
          </a:p>
        </p:txBody>
      </p:sp>
      <p:cxnSp>
        <p:nvCxnSpPr>
          <p:cNvPr id="123" name="Google Shape;123;g316d622ff0b_0_0"/>
          <p:cNvCxnSpPr>
            <a:stCxn id="121" idx="3"/>
          </p:cNvCxnSpPr>
          <p:nvPr/>
        </p:nvCxnSpPr>
        <p:spPr>
          <a:xfrm>
            <a:off x="2256851" y="2290962"/>
            <a:ext cx="1183200" cy="10500"/>
          </a:xfrm>
          <a:prstGeom prst="straightConnector1">
            <a:avLst/>
          </a:prstGeom>
          <a:noFill/>
          <a:ln w="9525" cap="flat" cmpd="sng">
            <a:solidFill>
              <a:schemeClr val="dk2"/>
            </a:solidFill>
            <a:prstDash val="solid"/>
            <a:round/>
            <a:headEnd type="none" w="med" len="med"/>
            <a:tailEnd type="triangle" w="med" len="med"/>
          </a:ln>
        </p:spPr>
      </p:cxnSp>
      <p:sp>
        <p:nvSpPr>
          <p:cNvPr id="124" name="Google Shape;124;g316d622ff0b_0_0"/>
          <p:cNvSpPr/>
          <p:nvPr/>
        </p:nvSpPr>
        <p:spPr>
          <a:xfrm>
            <a:off x="6606575" y="906850"/>
            <a:ext cx="1077000" cy="63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smtClean="0"/>
              <a:t>CLIENTS</a:t>
            </a:r>
            <a:endParaRPr sz="1000"/>
          </a:p>
        </p:txBody>
      </p:sp>
      <p:sp>
        <p:nvSpPr>
          <p:cNvPr id="125" name="Google Shape;125;g316d622ff0b_0_0"/>
          <p:cNvSpPr/>
          <p:nvPr/>
        </p:nvSpPr>
        <p:spPr>
          <a:xfrm>
            <a:off x="6606575" y="2116500"/>
            <a:ext cx="1077000" cy="5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ACCOUNT</a:t>
            </a:r>
            <a:endParaRPr sz="1000"/>
          </a:p>
        </p:txBody>
      </p:sp>
      <p:sp>
        <p:nvSpPr>
          <p:cNvPr id="126" name="Google Shape;126;g316d622ff0b_0_0"/>
          <p:cNvSpPr/>
          <p:nvPr/>
        </p:nvSpPr>
        <p:spPr>
          <a:xfrm>
            <a:off x="6606575" y="3152700"/>
            <a:ext cx="1077000" cy="72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CARD</a:t>
            </a:r>
            <a:endParaRPr sz="1000"/>
          </a:p>
        </p:txBody>
      </p:sp>
      <p:sp>
        <p:nvSpPr>
          <p:cNvPr id="127" name="Google Shape;127;g316d622ff0b_0_0"/>
          <p:cNvSpPr/>
          <p:nvPr/>
        </p:nvSpPr>
        <p:spPr>
          <a:xfrm>
            <a:off x="2791524" y="3979543"/>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CACHE</a:t>
            </a:r>
            <a:endParaRPr sz="1000"/>
          </a:p>
        </p:txBody>
      </p:sp>
      <p:sp>
        <p:nvSpPr>
          <p:cNvPr id="128" name="Google Shape;128;g316d622ff0b_0_0"/>
          <p:cNvSpPr/>
          <p:nvPr/>
        </p:nvSpPr>
        <p:spPr>
          <a:xfrm>
            <a:off x="4566399" y="3979568"/>
            <a:ext cx="1077000" cy="2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000"/>
              <a:t>SECURITY</a:t>
            </a:r>
            <a:endParaRPr sz="1000"/>
          </a:p>
        </p:txBody>
      </p:sp>
      <p:cxnSp>
        <p:nvCxnSpPr>
          <p:cNvPr id="129" name="Google Shape;129;g316d622ff0b_0_0"/>
          <p:cNvCxnSpPr>
            <a:stCxn id="122" idx="3"/>
          </p:cNvCxnSpPr>
          <p:nvPr/>
        </p:nvCxnSpPr>
        <p:spPr>
          <a:xfrm flipV="1">
            <a:off x="5053424" y="1525914"/>
            <a:ext cx="1574911" cy="593779"/>
          </a:xfrm>
          <a:prstGeom prst="straightConnector1">
            <a:avLst/>
          </a:prstGeom>
          <a:noFill/>
          <a:ln w="9525" cap="flat" cmpd="sng">
            <a:solidFill>
              <a:schemeClr val="dk2"/>
            </a:solidFill>
            <a:prstDash val="solid"/>
            <a:round/>
            <a:headEnd type="none" w="med" len="med"/>
            <a:tailEnd type="triangle" w="med" len="med"/>
          </a:ln>
        </p:spPr>
      </p:cxnSp>
      <p:cxnSp>
        <p:nvCxnSpPr>
          <p:cNvPr id="130" name="Google Shape;130;g316d622ff0b_0_0"/>
          <p:cNvCxnSpPr>
            <a:stCxn id="122" idx="3"/>
            <a:endCxn id="125" idx="1"/>
          </p:cNvCxnSpPr>
          <p:nvPr/>
        </p:nvCxnSpPr>
        <p:spPr>
          <a:xfrm>
            <a:off x="5053424" y="2119693"/>
            <a:ext cx="1553151" cy="284657"/>
          </a:xfrm>
          <a:prstGeom prst="straightConnector1">
            <a:avLst/>
          </a:prstGeom>
          <a:noFill/>
          <a:ln w="9525" cap="flat" cmpd="sng">
            <a:solidFill>
              <a:schemeClr val="dk2"/>
            </a:solidFill>
            <a:prstDash val="solid"/>
            <a:round/>
            <a:headEnd type="none" w="med" len="med"/>
            <a:tailEnd type="triangle" w="med" len="med"/>
          </a:ln>
        </p:spPr>
      </p:cxnSp>
      <p:cxnSp>
        <p:nvCxnSpPr>
          <p:cNvPr id="131" name="Google Shape;131;g316d622ff0b_0_0"/>
          <p:cNvCxnSpPr>
            <a:stCxn id="122" idx="3"/>
          </p:cNvCxnSpPr>
          <p:nvPr/>
        </p:nvCxnSpPr>
        <p:spPr>
          <a:xfrm>
            <a:off x="5053424" y="2119693"/>
            <a:ext cx="1543757" cy="1034680"/>
          </a:xfrm>
          <a:prstGeom prst="straightConnector1">
            <a:avLst/>
          </a:prstGeom>
          <a:noFill/>
          <a:ln w="9525" cap="flat" cmpd="sng">
            <a:solidFill>
              <a:schemeClr val="dk2"/>
            </a:solidFill>
            <a:prstDash val="solid"/>
            <a:round/>
            <a:headEnd type="none" w="med" len="med"/>
            <a:tailEnd type="triangle" w="med" len="med"/>
          </a:ln>
        </p:spPr>
      </p:cxnSp>
      <p:cxnSp>
        <p:nvCxnSpPr>
          <p:cNvPr id="132" name="Google Shape;132;g316d622ff0b_0_0"/>
          <p:cNvCxnSpPr>
            <a:stCxn id="122" idx="2"/>
            <a:endCxn id="127" idx="0"/>
          </p:cNvCxnSpPr>
          <p:nvPr/>
        </p:nvCxnSpPr>
        <p:spPr>
          <a:xfrm rot="5400000">
            <a:off x="3389324" y="3115993"/>
            <a:ext cx="804300" cy="9228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3" name="Google Shape;133;g316d622ff0b_0_0"/>
          <p:cNvCxnSpPr>
            <a:stCxn id="122" idx="2"/>
            <a:endCxn id="128" idx="0"/>
          </p:cNvCxnSpPr>
          <p:nvPr/>
        </p:nvCxnSpPr>
        <p:spPr>
          <a:xfrm rot="-5400000" flipH="1">
            <a:off x="4276724" y="3151393"/>
            <a:ext cx="804300" cy="852000"/>
          </a:xfrm>
          <a:prstGeom prst="bentConnector3">
            <a:avLst>
              <a:gd name="adj1" fmla="val 50002"/>
            </a:avLst>
          </a:prstGeom>
          <a:noFill/>
          <a:ln w="9525" cap="flat" cmpd="sng">
            <a:solidFill>
              <a:schemeClr val="dk2"/>
            </a:solidFill>
            <a:prstDash val="solid"/>
            <a:round/>
            <a:headEnd type="none" w="med" len="med"/>
            <a:tailEnd type="none" w="med" len="med"/>
          </a:ln>
        </p:spPr>
      </p:cxnSp>
      <p:sp>
        <p:nvSpPr>
          <p:cNvPr id="134" name="Google Shape;134;g316d622ff0b_0_0"/>
          <p:cNvSpPr txBox="1"/>
          <p:nvPr/>
        </p:nvSpPr>
        <p:spPr>
          <a:xfrm>
            <a:off x="2156816" y="134388"/>
            <a:ext cx="4080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800" dirty="0">
                <a:solidFill>
                  <a:schemeClr val="dk2"/>
                </a:solidFill>
              </a:rPr>
              <a:t>Схемa API GATEWAY</a:t>
            </a:r>
            <a:endParaRPr sz="1800">
              <a:solidFill>
                <a:schemeClr val="dk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g314d50abd9d_0_27"/>
          <p:cNvSpPr txBox="1">
            <a:spLocks noGrp="1"/>
          </p:cNvSpPr>
          <p:nvPr>
            <p:ph type="body" idx="1"/>
          </p:nvPr>
        </p:nvSpPr>
        <p:spPr>
          <a:xfrm>
            <a:off x="827125" y="621125"/>
            <a:ext cx="5621400" cy="63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Netty, архитектура</a:t>
            </a:r>
            <a:endParaRPr sz="2200">
              <a:solidFill>
                <a:schemeClr val="accent1"/>
              </a:solidFill>
              <a:latin typeface="Golos Text SemiBold"/>
              <a:ea typeface="Golos Text SemiBold"/>
              <a:cs typeface="Golos Text SemiBold"/>
              <a:sym typeface="Golos Text SemiBold"/>
            </a:endParaRPr>
          </a:p>
        </p:txBody>
      </p:sp>
      <p:pic>
        <p:nvPicPr>
          <p:cNvPr id="140" name="Google Shape;140;g314d50abd9d_0_27"/>
          <p:cNvPicPr preferRelativeResize="0"/>
          <p:nvPr/>
        </p:nvPicPr>
        <p:blipFill>
          <a:blip r:embed="rId4">
            <a:alphaModFix/>
          </a:blip>
          <a:stretch>
            <a:fillRect/>
          </a:stretch>
        </p:blipFill>
        <p:spPr>
          <a:xfrm>
            <a:off x="912350" y="1260425"/>
            <a:ext cx="6742650" cy="376007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g314d70acb64_0_14"/>
          <p:cNvSpPr txBox="1">
            <a:spLocks noGrp="1"/>
          </p:cNvSpPr>
          <p:nvPr>
            <p:ph type="body" idx="1"/>
          </p:nvPr>
        </p:nvSpPr>
        <p:spPr>
          <a:xfrm>
            <a:off x="827125" y="621125"/>
            <a:ext cx="5621400" cy="63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ru" sz="2800">
                <a:solidFill>
                  <a:srgbClr val="252525"/>
                </a:solidFill>
                <a:latin typeface="Golos Text SemiBold"/>
                <a:ea typeface="Golos Text SemiBold"/>
                <a:cs typeface="Golos Text SemiBold"/>
                <a:sym typeface="Golos Text SemiBold"/>
              </a:rPr>
              <a:t>Netty, архитектура</a:t>
            </a:r>
            <a:endParaRPr sz="2200">
              <a:solidFill>
                <a:schemeClr val="accent1"/>
              </a:solidFill>
              <a:latin typeface="Golos Text SemiBold"/>
              <a:ea typeface="Golos Text SemiBold"/>
              <a:cs typeface="Golos Text SemiBold"/>
              <a:sym typeface="Golos Text SemiBold"/>
            </a:endParaRPr>
          </a:p>
        </p:txBody>
      </p:sp>
      <p:pic>
        <p:nvPicPr>
          <p:cNvPr id="146" name="Google Shape;146;g314d70acb64_0_14"/>
          <p:cNvPicPr preferRelativeResize="0"/>
          <p:nvPr/>
        </p:nvPicPr>
        <p:blipFill>
          <a:blip r:embed="rId4">
            <a:alphaModFix/>
          </a:blip>
          <a:stretch>
            <a:fillRect/>
          </a:stretch>
        </p:blipFill>
        <p:spPr>
          <a:xfrm>
            <a:off x="893800" y="1394300"/>
            <a:ext cx="6881039" cy="35782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FFFF"/>
      </a:accent1>
      <a:accent2>
        <a:srgbClr val="212121"/>
      </a:accent2>
      <a:accent3>
        <a:srgbClr val="78909C"/>
      </a:accent3>
      <a:accent4>
        <a:srgbClr val="9BBFF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128</Words>
  <PresentationFormat>Экран (16:9)</PresentationFormat>
  <Paragraphs>50</Paragraphs>
  <Slides>14</Slides>
  <Notes>14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Golos Text SemiBold</vt:lpstr>
      <vt:lpstr>Golos Text</vt:lpstr>
      <vt:lpstr>Simple Light</vt:lpstr>
      <vt:lpstr>Курс  «Java Middle»</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Спасибо за внимание!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  «Java Middle»</dc:title>
  <cp:lastModifiedBy>Stas</cp:lastModifiedBy>
  <cp:revision>12</cp:revision>
  <dcterms:modified xsi:type="dcterms:W3CDTF">2024-11-20T20:15:55Z</dcterms:modified>
</cp:coreProperties>
</file>