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7" r:id="rId2"/>
    <p:sldId id="489" r:id="rId3"/>
    <p:sldId id="521" r:id="rId4"/>
    <p:sldId id="522" r:id="rId5"/>
    <p:sldId id="523" r:id="rId6"/>
    <p:sldId id="524" r:id="rId7"/>
    <p:sldId id="321" r:id="rId8"/>
    <p:sldId id="505" r:id="rId9"/>
    <p:sldId id="525" r:id="rId10"/>
    <p:sldId id="527" r:id="rId11"/>
    <p:sldId id="528" r:id="rId12"/>
    <p:sldId id="529" r:id="rId13"/>
    <p:sldId id="547" r:id="rId14"/>
    <p:sldId id="548" r:id="rId15"/>
    <p:sldId id="549" r:id="rId16"/>
    <p:sldId id="550" r:id="rId17"/>
    <p:sldId id="554" r:id="rId18"/>
    <p:sldId id="555" r:id="rId19"/>
    <p:sldId id="551" r:id="rId20"/>
    <p:sldId id="552" r:id="rId21"/>
    <p:sldId id="553" r:id="rId22"/>
    <p:sldId id="530" r:id="rId23"/>
    <p:sldId id="531" r:id="rId24"/>
    <p:sldId id="533" r:id="rId25"/>
    <p:sldId id="532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41" r:id="rId34"/>
    <p:sldId id="542" r:id="rId3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4" autoAdjust="0"/>
  </p:normalViewPr>
  <p:slideViewPr>
    <p:cSldViewPr>
      <p:cViewPr varScale="1">
        <p:scale>
          <a:sx n="129" d="100"/>
          <a:sy n="129" d="100"/>
        </p:scale>
        <p:origin x="210" y="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2916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390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70508-9044-4028-A0EA-CBE0143939E4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64FBD-4097-426B-BEED-2EBC9C345AF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20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046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851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801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185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62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3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385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203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589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667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29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451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13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790AE-5970-4232-8D3A-5CB355916853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707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117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462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983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676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2240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284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0143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3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399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9490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48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4343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4636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561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557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61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6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780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068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64FBD-4097-426B-BEED-2EBC9C345AFF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46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1480"/>
            <a:ext cx="7772400" cy="918102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Администрирование и безопасность </a:t>
            </a:r>
            <a:r>
              <a:rPr lang="ru-RU" sz="3200" dirty="0" err="1" smtClean="0"/>
              <a:t>интернет-систем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779662"/>
            <a:ext cx="9144000" cy="3363838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Формат файлов </a:t>
            </a:r>
            <a:r>
              <a:rPr lang="en-US" sz="2400" dirty="0" smtClean="0">
                <a:solidFill>
                  <a:schemeClr val="tx1"/>
                </a:solidFill>
              </a:rPr>
              <a:t>YAML.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Конфигурация утилиты </a:t>
            </a:r>
            <a:r>
              <a:rPr lang="en-US" sz="2400" dirty="0" err="1" smtClean="0">
                <a:solidFill>
                  <a:schemeClr val="tx1"/>
                </a:solidFill>
              </a:rPr>
              <a:t>Netplan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Формат передачи данных </a:t>
            </a:r>
            <a:r>
              <a:rPr lang="en-US" sz="2400" dirty="0" smtClean="0">
                <a:solidFill>
                  <a:schemeClr val="tx1"/>
                </a:solidFill>
              </a:rPr>
              <a:t>Protocol Buffers.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П</a:t>
            </a:r>
            <a:r>
              <a:rPr lang="be-BY" sz="2400" dirty="0" smtClean="0">
                <a:solidFill>
                  <a:schemeClr val="tx1"/>
                </a:solidFill>
              </a:rPr>
              <a:t>ротокол </a:t>
            </a:r>
            <a:r>
              <a:rPr lang="en-US" sz="2400" dirty="0" smtClean="0">
                <a:solidFill>
                  <a:schemeClr val="tx1"/>
                </a:solidFill>
              </a:rPr>
              <a:t>SMB</a:t>
            </a:r>
            <a:r>
              <a:rPr lang="ru-RU" sz="2400" dirty="0" smtClean="0">
                <a:solidFill>
                  <a:schemeClr val="tx1"/>
                </a:solidFill>
              </a:rPr>
              <a:t> и его версии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Компоненты, обеспечивающие работу протокола </a:t>
            </a:r>
            <a:r>
              <a:rPr lang="en-US" sz="2400" dirty="0" smtClean="0">
                <a:solidFill>
                  <a:schemeClr val="tx1"/>
                </a:solidFill>
              </a:rPr>
              <a:t>SMB.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Подключение к общей папке ОС </a:t>
            </a:r>
            <a:r>
              <a:rPr lang="en-US" sz="2400" dirty="0" smtClean="0">
                <a:solidFill>
                  <a:schemeClr val="tx1"/>
                </a:solidFill>
              </a:rPr>
              <a:t>Windows </a:t>
            </a:r>
            <a:r>
              <a:rPr lang="ru-RU" sz="2400" dirty="0" smtClean="0">
                <a:solidFill>
                  <a:schemeClr val="tx1"/>
                </a:solidFill>
              </a:rPr>
              <a:t>из ОС </a:t>
            </a:r>
            <a:r>
              <a:rPr lang="en-US" sz="2400" dirty="0" smtClean="0">
                <a:solidFill>
                  <a:schemeClr val="tx1"/>
                </a:solidFill>
              </a:rPr>
              <a:t>Linux.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131590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Тема 2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Формат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70000" lnSpcReduction="20000"/>
          </a:bodyPr>
          <a:lstStyle/>
          <a:p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/>
              <a:t> — протокол </a:t>
            </a:r>
            <a:r>
              <a:rPr lang="ru-RU" dirty="0" err="1"/>
              <a:t>сериализации</a:t>
            </a:r>
            <a:r>
              <a:rPr lang="ru-RU" dirty="0"/>
              <a:t> (передачи) структурированных данных, предложенный </a:t>
            </a:r>
            <a:r>
              <a:rPr lang="ru-RU" dirty="0" err="1"/>
              <a:t>Google</a:t>
            </a:r>
            <a:r>
              <a:rPr lang="ru-RU" dirty="0"/>
              <a:t> как эффективная </a:t>
            </a:r>
            <a:r>
              <a:rPr lang="ru-RU" dirty="0">
                <a:solidFill>
                  <a:srgbClr val="FF0000"/>
                </a:solidFill>
              </a:rPr>
              <a:t>бинарная</a:t>
            </a:r>
            <a:r>
              <a:rPr lang="ru-RU" dirty="0"/>
              <a:t> альтернатива текстовому формату XML. Разработчики сообщают, что </a:t>
            </a:r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/>
              <a:t> проще, </a:t>
            </a:r>
            <a:r>
              <a:rPr lang="ru-RU" dirty="0">
                <a:solidFill>
                  <a:srgbClr val="FF0000"/>
                </a:solidFill>
              </a:rPr>
              <a:t>компактнее</a:t>
            </a:r>
            <a:r>
              <a:rPr lang="ru-RU" dirty="0"/>
              <a:t> и быстрее, чем XML, поскольку осуществляется передача бинарных данных, оптимизированных под минимальный размер сообщения</a:t>
            </a:r>
            <a:r>
              <a:rPr lang="ru-RU" dirty="0" smtClean="0"/>
              <a:t>.</a:t>
            </a:r>
          </a:p>
          <a:p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/>
              <a:t> не предназначен для чтения пользователем и представляет собой двоичный формат. Для </a:t>
            </a:r>
            <a:r>
              <a:rPr lang="ru-RU" dirty="0" err="1"/>
              <a:t>десериализации</a:t>
            </a:r>
            <a:r>
              <a:rPr lang="ru-RU" dirty="0"/>
              <a:t> данных необходим отдельный .</a:t>
            </a:r>
            <a:r>
              <a:rPr lang="ru-RU" dirty="0" err="1"/>
              <a:t>proto</a:t>
            </a:r>
            <a:r>
              <a:rPr lang="ru-RU" dirty="0"/>
              <a:t>-файл, в котором определяется формат сообщения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9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Преимущества </a:t>
            </a:r>
            <a:r>
              <a:rPr lang="ru-RU" dirty="0" err="1"/>
              <a:t>Protocol</a:t>
            </a:r>
            <a:r>
              <a:rPr lang="ru-RU" dirty="0"/>
              <a:t> </a:t>
            </a:r>
            <a:r>
              <a:rPr lang="ru-RU" dirty="0" err="1"/>
              <a:t>Buffers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проще;</a:t>
            </a:r>
          </a:p>
          <a:p>
            <a:r>
              <a:rPr lang="ru-RU" dirty="0"/>
              <a:t>от 3 до 10 раз меньше;</a:t>
            </a:r>
          </a:p>
          <a:p>
            <a:r>
              <a:rPr lang="ru-RU" dirty="0"/>
              <a:t>от 20 до 100 раз быстрее;</a:t>
            </a:r>
          </a:p>
          <a:p>
            <a:r>
              <a:rPr lang="ru-RU" dirty="0"/>
              <a:t>более однозначный;</a:t>
            </a:r>
          </a:p>
          <a:p>
            <a:r>
              <a:rPr lang="ru-RU" dirty="0"/>
              <a:t>позволяет создавать классы, которые в дальнейшем легче использовать </a:t>
            </a:r>
            <a:r>
              <a:rPr lang="ru-RU" dirty="0" err="1"/>
              <a:t>программно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021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63937" y="397"/>
            <a:ext cx="4416127" cy="51431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message Car {</a:t>
            </a:r>
          </a:p>
          <a:p>
            <a:pPr marL="0" indent="0">
              <a:buNone/>
            </a:pPr>
            <a:r>
              <a:rPr lang="en-US" sz="1200" dirty="0"/>
              <a:t>  required string model = 1;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enum</a:t>
            </a:r>
            <a:r>
              <a:rPr lang="en-US" sz="1200" dirty="0"/>
              <a:t> </a:t>
            </a:r>
            <a:r>
              <a:rPr lang="en-US" sz="1200" dirty="0" err="1"/>
              <a:t>BodyType</a:t>
            </a:r>
            <a:r>
              <a:rPr lang="en-US" sz="1200" dirty="0"/>
              <a:t> {</a:t>
            </a:r>
          </a:p>
          <a:p>
            <a:pPr marL="0" indent="0">
              <a:buNone/>
            </a:pPr>
            <a:r>
              <a:rPr lang="en-US" sz="1200" dirty="0"/>
              <a:t>    sedan = 0;</a:t>
            </a:r>
          </a:p>
          <a:p>
            <a:pPr marL="0" indent="0">
              <a:buNone/>
            </a:pPr>
            <a:r>
              <a:rPr lang="en-US" sz="1200" dirty="0"/>
              <a:t>    hatchback = 1;</a:t>
            </a:r>
          </a:p>
          <a:p>
            <a:pPr marL="0" indent="0">
              <a:buNone/>
            </a:pPr>
            <a:r>
              <a:rPr lang="en-US" sz="1200" dirty="0"/>
              <a:t>    SUV = 2;</a:t>
            </a:r>
          </a:p>
          <a:p>
            <a:pPr marL="0" indent="0">
              <a:buNone/>
            </a:pPr>
            <a:r>
              <a:rPr lang="en-US" sz="1200" dirty="0"/>
              <a:t> 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required </a:t>
            </a:r>
            <a:r>
              <a:rPr lang="en-US" sz="1200" dirty="0" err="1"/>
              <a:t>BodyType</a:t>
            </a:r>
            <a:r>
              <a:rPr lang="en-US" sz="1200" dirty="0"/>
              <a:t> type = 2 [default = sedan];</a:t>
            </a:r>
          </a:p>
          <a:p>
            <a:pPr marL="0" indent="0">
              <a:buNone/>
            </a:pPr>
            <a:r>
              <a:rPr lang="en-US" sz="1200" dirty="0"/>
              <a:t>  optional string color = 3;</a:t>
            </a:r>
          </a:p>
          <a:p>
            <a:pPr marL="0" indent="0">
              <a:buNone/>
            </a:pPr>
            <a:r>
              <a:rPr lang="en-US" sz="1200" dirty="0"/>
              <a:t>  required int32 year = 4;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message Owner {</a:t>
            </a:r>
          </a:p>
          <a:p>
            <a:pPr marL="0" indent="0">
              <a:buNone/>
            </a:pPr>
            <a:r>
              <a:rPr lang="en-US" sz="1200" dirty="0"/>
              <a:t>    required string name = 1;</a:t>
            </a:r>
          </a:p>
          <a:p>
            <a:pPr marL="0" indent="0">
              <a:buNone/>
            </a:pPr>
            <a:r>
              <a:rPr lang="en-US" sz="1200" dirty="0"/>
              <a:t>    required string </a:t>
            </a:r>
            <a:r>
              <a:rPr lang="en-US" sz="1200" dirty="0" err="1"/>
              <a:t>lastName</a:t>
            </a:r>
            <a:r>
              <a:rPr lang="en-US" sz="1200" dirty="0"/>
              <a:t> = 2; </a:t>
            </a:r>
          </a:p>
          <a:p>
            <a:pPr marL="0" indent="0">
              <a:buNone/>
            </a:pPr>
            <a:r>
              <a:rPr lang="en-US" sz="1200" dirty="0"/>
              <a:t>    required int64 </a:t>
            </a:r>
            <a:r>
              <a:rPr lang="en-US" sz="1200" dirty="0" err="1"/>
              <a:t>driverLicense</a:t>
            </a:r>
            <a:r>
              <a:rPr lang="en-US" sz="1200" dirty="0"/>
              <a:t> = 3;</a:t>
            </a:r>
          </a:p>
          <a:p>
            <a:pPr marL="0" indent="0">
              <a:buNone/>
            </a:pPr>
            <a:r>
              <a:rPr lang="en-US" sz="1200" dirty="0"/>
              <a:t>  }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repeated Owner </a:t>
            </a:r>
            <a:r>
              <a:rPr lang="en-US" sz="1200" dirty="0" err="1"/>
              <a:t>previousOwner</a:t>
            </a:r>
            <a:r>
              <a:rPr lang="en-US" sz="1200" dirty="0"/>
              <a:t> = 5;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7153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213644"/>
          </a:xfrm>
        </p:spPr>
        <p:txBody>
          <a:bodyPr>
            <a:normAutofit/>
          </a:bodyPr>
          <a:lstStyle/>
          <a:p>
            <a:r>
              <a:rPr lang="be-BY" dirty="0" smtClean="0"/>
              <a:t>Протокол </a:t>
            </a:r>
            <a:r>
              <a:rPr lang="en-US" dirty="0" smtClean="0"/>
              <a:t>SMB</a:t>
            </a:r>
            <a:endParaRPr lang="ru-RU" dirty="0" smtClean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1203598"/>
            <a:ext cx="9144000" cy="3939902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Основан на технологии клиент-сервер</a:t>
            </a:r>
          </a:p>
          <a:p>
            <a:r>
              <a:rPr lang="ru-RU" dirty="0" smtClean="0"/>
              <a:t>Предоставляет клиентским приложениям простой способ для чтения и записи файлов, а также запроса служб у серверных программ в различных типах сетевого окружения. </a:t>
            </a:r>
          </a:p>
          <a:p>
            <a:r>
              <a:rPr lang="ru-RU" dirty="0" smtClean="0"/>
              <a:t>Серверы предоставляют файловые системы и другие ресурсы (например, принтеры) для общего доступа в сети. </a:t>
            </a:r>
            <a:endParaRPr lang="ru-RU" dirty="0"/>
          </a:p>
        </p:txBody>
      </p:sp>
      <p:sp>
        <p:nvSpPr>
          <p:cNvPr id="4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1213644"/>
          </a:xfrm>
        </p:spPr>
        <p:txBody>
          <a:bodyPr>
            <a:normAutofit/>
          </a:bodyPr>
          <a:lstStyle/>
          <a:p>
            <a:r>
              <a:rPr lang="ru-RU" dirty="0" smtClean="0"/>
              <a:t>Версии </a:t>
            </a:r>
            <a:r>
              <a:rPr lang="be-BY" dirty="0" smtClean="0"/>
              <a:t>протокола </a:t>
            </a:r>
            <a:r>
              <a:rPr lang="en-US" dirty="0" smtClean="0"/>
              <a:t>SMB</a:t>
            </a:r>
            <a:endParaRPr lang="ru-RU" dirty="0" smtClean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1203598"/>
            <a:ext cx="9144000" cy="39399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SMB over NetBIOS – DOS – </a:t>
            </a:r>
            <a:r>
              <a:rPr lang="ru-RU" dirty="0" smtClean="0"/>
              <a:t>порт 139</a:t>
            </a:r>
            <a:endParaRPr lang="en-US" dirty="0" smtClean="0"/>
          </a:p>
          <a:p>
            <a:r>
              <a:rPr lang="en-US" dirty="0" smtClean="0"/>
              <a:t>Samba – SunOS </a:t>
            </a:r>
            <a:r>
              <a:rPr lang="ru-RU" dirty="0" smtClean="0"/>
              <a:t>и др. *</a:t>
            </a:r>
            <a:r>
              <a:rPr lang="en-US" dirty="0" smtClean="0"/>
              <a:t>nix</a:t>
            </a:r>
          </a:p>
          <a:p>
            <a:r>
              <a:rPr lang="en-US" dirty="0" smtClean="0"/>
              <a:t>CIFS – Windows NT 4.0</a:t>
            </a:r>
          </a:p>
          <a:p>
            <a:r>
              <a:rPr lang="en-US" dirty="0" smtClean="0"/>
              <a:t>SMB over TCP – Windows 2000</a:t>
            </a:r>
            <a:r>
              <a:rPr lang="ru-RU" dirty="0" smtClean="0"/>
              <a:t> – порт 445</a:t>
            </a:r>
          </a:p>
          <a:p>
            <a:r>
              <a:rPr lang="en-US" dirty="0" smtClean="0"/>
              <a:t>SMB 2 – Windows Vista</a:t>
            </a:r>
          </a:p>
          <a:p>
            <a:r>
              <a:rPr lang="en-US" dirty="0" smtClean="0"/>
              <a:t>SMB 3 – Windows 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:\Entertainment\картинки\!картинки-по-админке\формат чисел\5-SMB.png"/>
          <p:cNvPicPr>
            <a:picLocks noChangeAspect="1" noChangeArrowheads="1"/>
          </p:cNvPicPr>
          <p:nvPr/>
        </p:nvPicPr>
        <p:blipFill>
          <a:blip r:embed="rId3" cstate="print"/>
          <a:srcRect b="26790"/>
          <a:stretch>
            <a:fillRect/>
          </a:stretch>
        </p:blipFill>
        <p:spPr bwMode="auto">
          <a:xfrm>
            <a:off x="-4936" y="169751"/>
            <a:ext cx="9186686" cy="480399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65155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Entertainment\картинки\картинки-по-админке\SMB1.0-in-win10.png"/>
          <p:cNvPicPr>
            <a:picLocks noChangeAspect="1" noChangeArrowheads="1"/>
          </p:cNvPicPr>
          <p:nvPr/>
        </p:nvPicPr>
        <p:blipFill>
          <a:blip r:embed="rId3" cstate="print"/>
          <a:srcRect b="24949"/>
          <a:stretch>
            <a:fillRect/>
          </a:stretch>
        </p:blipFill>
        <p:spPr bwMode="auto">
          <a:xfrm>
            <a:off x="641951" y="-1"/>
            <a:ext cx="7860098" cy="5143501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698558" y="2703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>
            <a:off x="676073" y="2151750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право 4"/>
          <p:cNvSpPr/>
          <p:nvPr/>
        </p:nvSpPr>
        <p:spPr>
          <a:xfrm>
            <a:off x="3059832" y="4205449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>
            <a:off x="3491880" y="465998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3491880" y="487600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9256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Взаимодействие с </a:t>
            </a:r>
            <a:r>
              <a:rPr lang="en-US" dirty="0" smtClean="0"/>
              <a:t>Windows 8+ </a:t>
            </a:r>
            <a:r>
              <a:rPr lang="ru-RU" dirty="0" smtClean="0"/>
              <a:t>по протоколу </a:t>
            </a:r>
            <a:r>
              <a:rPr lang="en-US" dirty="0" smtClean="0"/>
              <a:t>SMB 1.0</a:t>
            </a:r>
            <a:endParaRPr lang="ru-RU" dirty="0" smtClean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1203598"/>
            <a:ext cx="9144000" cy="393990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Причины:</a:t>
            </a:r>
            <a:endParaRPr lang="en-US" dirty="0" smtClean="0"/>
          </a:p>
          <a:p>
            <a:r>
              <a:rPr lang="ru-RU" dirty="0" smtClean="0"/>
              <a:t>подключение в роли клиента к принтеру, подключенному к </a:t>
            </a:r>
            <a:r>
              <a:rPr lang="en-US" dirty="0" smtClean="0"/>
              <a:t>Windows XP </a:t>
            </a:r>
            <a:r>
              <a:rPr lang="ru-RU" dirty="0" smtClean="0"/>
              <a:t>по</a:t>
            </a:r>
            <a:r>
              <a:rPr lang="en-US" dirty="0" smtClean="0"/>
              <a:t> USB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/>
              <a:t>подключение в роли клиента к </a:t>
            </a:r>
            <a:r>
              <a:rPr lang="ru-RU" dirty="0" smtClean="0"/>
              <a:t>принтеру, подключенному витой парой в сеть и имеющему собственный </a:t>
            </a:r>
            <a:r>
              <a:rPr lang="en-US" dirty="0" smtClean="0"/>
              <a:t>IP-</a:t>
            </a:r>
            <a:r>
              <a:rPr lang="ru-RU" dirty="0" smtClean="0"/>
              <a:t>адрес;</a:t>
            </a:r>
            <a:endParaRPr lang="ru-RU" dirty="0"/>
          </a:p>
          <a:p>
            <a:r>
              <a:rPr lang="ru-RU" dirty="0" smtClean="0"/>
              <a:t>раздача </a:t>
            </a:r>
            <a:r>
              <a:rPr lang="ru-RU" dirty="0"/>
              <a:t>в роли </a:t>
            </a:r>
            <a:r>
              <a:rPr lang="ru-RU" dirty="0" smtClean="0"/>
              <a:t>сервера доступа к </a:t>
            </a:r>
            <a:r>
              <a:rPr lang="ru-RU" dirty="0"/>
              <a:t>принтеру, подключенному к </a:t>
            </a:r>
            <a:r>
              <a:rPr lang="ru-RU" dirty="0" smtClean="0"/>
              <a:t>по</a:t>
            </a:r>
            <a:r>
              <a:rPr lang="en-US" dirty="0" smtClean="0"/>
              <a:t> USB</a:t>
            </a:r>
            <a:r>
              <a:rPr lang="ru-RU" dirty="0" smtClean="0"/>
              <a:t>, компьютерам с </a:t>
            </a:r>
            <a:r>
              <a:rPr lang="en-US" dirty="0" smtClean="0"/>
              <a:t>Windows XP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80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92561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Взаимодействие с </a:t>
            </a:r>
            <a:r>
              <a:rPr lang="en-US" dirty="0" smtClean="0"/>
              <a:t>Windows 8+ </a:t>
            </a:r>
            <a:r>
              <a:rPr lang="ru-RU" dirty="0" smtClean="0"/>
              <a:t>по протоколу </a:t>
            </a:r>
            <a:r>
              <a:rPr lang="en-US" dirty="0" smtClean="0"/>
              <a:t>SMB 1.0</a:t>
            </a:r>
            <a:endParaRPr lang="ru-RU" dirty="0" smtClean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1203598"/>
            <a:ext cx="9144000" cy="39399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Обеспечение:</a:t>
            </a:r>
            <a:endParaRPr lang="en-US" dirty="0" smtClean="0"/>
          </a:p>
          <a:p>
            <a:r>
              <a:rPr lang="ru-RU" dirty="0" smtClean="0"/>
              <a:t>панель управления</a:t>
            </a:r>
          </a:p>
          <a:p>
            <a:r>
              <a:rPr lang="ru-RU" dirty="0" smtClean="0"/>
              <a:t>программы и компоненты</a:t>
            </a:r>
          </a:p>
          <a:p>
            <a:r>
              <a:rPr lang="ru-RU" dirty="0" smtClean="0"/>
              <a:t>включение или отключение компонентов </a:t>
            </a:r>
            <a:r>
              <a:rPr lang="en-US" dirty="0" smtClean="0"/>
              <a:t>Windows</a:t>
            </a:r>
          </a:p>
          <a:p>
            <a:r>
              <a:rPr lang="en-US" dirty="0" smtClean="0"/>
              <a:t>.*SMB 1.0/CIFS</a:t>
            </a:r>
          </a:p>
          <a:p>
            <a:r>
              <a:rPr lang="ru-RU" dirty="0" smtClean="0"/>
              <a:t>отметить клиент</a:t>
            </a:r>
            <a:r>
              <a:rPr lang="en-US" dirty="0"/>
              <a:t> SMB </a:t>
            </a:r>
            <a:r>
              <a:rPr lang="en-US" dirty="0" smtClean="0"/>
              <a:t>1.0/CIFS</a:t>
            </a:r>
            <a:r>
              <a:rPr lang="ru-RU" dirty="0" smtClean="0"/>
              <a:t> И сервер </a:t>
            </a:r>
            <a:r>
              <a:rPr lang="en-US" dirty="0"/>
              <a:t>SMB </a:t>
            </a:r>
            <a:r>
              <a:rPr lang="en-US" dirty="0" smtClean="0"/>
              <a:t>1.0/CIFS</a:t>
            </a:r>
            <a:endParaRPr lang="ru-RU" dirty="0" smtClean="0"/>
          </a:p>
          <a:p>
            <a:r>
              <a:rPr lang="ru-RU" dirty="0" smtClean="0"/>
              <a:t>ОК, ждать </a:t>
            </a:r>
            <a:r>
              <a:rPr lang="ru-RU" smtClean="0"/>
              <a:t>окончания установки</a:t>
            </a:r>
            <a:endParaRPr lang="ru-RU" dirty="0" smtClean="0"/>
          </a:p>
          <a:p>
            <a:endParaRPr lang="en-US" dirty="0" smtClean="0"/>
          </a:p>
          <a:p>
            <a:endParaRPr lang="ru-RU" dirty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95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 b="6518"/>
          <a:stretch>
            <a:fillRect/>
          </a:stretch>
        </p:blipFill>
        <p:spPr bwMode="auto">
          <a:xfrm>
            <a:off x="197768" y="436"/>
            <a:ext cx="8748464" cy="514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право 2"/>
          <p:cNvSpPr/>
          <p:nvPr/>
        </p:nvSpPr>
        <p:spPr>
          <a:xfrm>
            <a:off x="1649652" y="406892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>
            <a:off x="1649652" y="274574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/>
              <a:t>Формат файлов </a:t>
            </a:r>
            <a:r>
              <a:rPr lang="en-US" dirty="0"/>
              <a:t>YAML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YAML (акроним англ.  «</a:t>
            </a:r>
            <a:r>
              <a:rPr lang="ru-RU" dirty="0" err="1"/>
              <a:t>Yet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» — «Ещё один язык разметки», позже — рекурсивный акроним англ. «YAML </a:t>
            </a:r>
            <a:r>
              <a:rPr lang="ru-RU" dirty="0" err="1"/>
              <a:t>Ain't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» — «YAML — не язык разметки») — «дружественный» формат </a:t>
            </a:r>
            <a:r>
              <a:rPr lang="ru-RU" dirty="0" err="1"/>
              <a:t>сериализации</a:t>
            </a:r>
            <a:r>
              <a:rPr lang="ru-RU" dirty="0"/>
              <a:t> данных, концептуально близкий к языкам разметки, но ориентированный на удобство ввода-вывода типичных структур данных многих языков программирования.</a:t>
            </a:r>
          </a:p>
          <a:p>
            <a:r>
              <a:rPr lang="ru-RU" dirty="0" smtClean="0"/>
              <a:t>В </a:t>
            </a:r>
            <a:r>
              <a:rPr lang="ru-RU" dirty="0"/>
              <a:t>трактовке названия отражена история развития: на ранних этапах YAML расшифровывался как </a:t>
            </a:r>
            <a:r>
              <a:rPr lang="ru-RU" dirty="0" err="1"/>
              <a:t>Yet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(«Ещё один язык разметки») и даже позиционировался как конкурент XML, но позже был переименован с целью акцентировать внимание на данных, а не на разметке документов.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667" y="44971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b="10988"/>
          <a:stretch>
            <a:fillRect/>
          </a:stretch>
        </p:blipFill>
        <p:spPr bwMode="auto">
          <a:xfrm>
            <a:off x="238160" y="-1"/>
            <a:ext cx="866768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004"/>
            <a:ext cx="9144000" cy="5109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Стрелка вправо 2"/>
          <p:cNvSpPr/>
          <p:nvPr/>
        </p:nvSpPr>
        <p:spPr>
          <a:xfrm>
            <a:off x="107504" y="4587974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>
            <a:off x="4701026" y="2400696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5122" name="Picture 2" descr="E:\печать\картинки-по-админке\2022-05\apt-install-cifs-util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2" y="0"/>
            <a:ext cx="8338096" cy="5143500"/>
          </a:xfrm>
          <a:prstGeom prst="rect">
            <a:avLst/>
          </a:prstGeom>
          <a:noFill/>
        </p:spPr>
      </p:pic>
      <p:sp>
        <p:nvSpPr>
          <p:cNvPr id="4" name="Стрелка вправо 3"/>
          <p:cNvSpPr/>
          <p:nvPr/>
        </p:nvSpPr>
        <p:spPr>
          <a:xfrm>
            <a:off x="3025924" y="722402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683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652" y="0"/>
            <a:ext cx="76826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22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13215"/>
            <a:ext cx="5184576" cy="511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43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009" y="0"/>
            <a:ext cx="8277983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67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-19501"/>
            <a:ext cx="7344815" cy="518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68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74879"/>
            <a:ext cx="9144000" cy="419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32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6211"/>
            <a:ext cx="7056784" cy="51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43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печать\картинки-по-админке\2022-05\windows-network-config-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8101" y="0"/>
            <a:ext cx="4367798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891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Цели формата </a:t>
            </a:r>
            <a:r>
              <a:rPr lang="ru-RU" dirty="0"/>
              <a:t>файлов </a:t>
            </a:r>
            <a:r>
              <a:rPr lang="en-US" dirty="0"/>
              <a:t>YAML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91630"/>
            <a:ext cx="9144000" cy="3651869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МИНИМАЛИЗМ;</a:t>
            </a:r>
          </a:p>
          <a:p>
            <a:r>
              <a:rPr lang="ru-RU" dirty="0" smtClean="0"/>
              <a:t>быть </a:t>
            </a:r>
            <a:r>
              <a:rPr lang="ru-RU" dirty="0"/>
              <a:t>легко понятным человеку;</a:t>
            </a:r>
          </a:p>
          <a:p>
            <a:r>
              <a:rPr lang="ru-RU" dirty="0"/>
              <a:t>быть переносимым между языками программирования;</a:t>
            </a:r>
          </a:p>
          <a:p>
            <a:r>
              <a:rPr lang="ru-RU" dirty="0" smtClean="0"/>
              <a:t>поддерживать </a:t>
            </a:r>
            <a:r>
              <a:rPr lang="ru-RU" dirty="0"/>
              <a:t>структуры данных, родные для языков программирования;</a:t>
            </a:r>
          </a:p>
          <a:p>
            <a:r>
              <a:rPr lang="ru-RU" dirty="0" smtClean="0"/>
              <a:t>использовать </a:t>
            </a:r>
            <a:r>
              <a:rPr lang="ru-RU" dirty="0"/>
              <a:t>цельную модель данных для поддержки обычного инструментария;</a:t>
            </a:r>
          </a:p>
          <a:p>
            <a:r>
              <a:rPr lang="ru-RU" dirty="0"/>
              <a:t>поддерживать обработку в один проход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быть выразительным и расширяемым;</a:t>
            </a:r>
          </a:p>
          <a:p>
            <a:r>
              <a:rPr lang="ru-RU" dirty="0"/>
              <a:t>быть лёгким в реализации и использовании;</a:t>
            </a:r>
          </a:p>
        </p:txBody>
      </p:sp>
    </p:spTree>
    <p:extLst>
      <p:ext uri="{BB962C8B-B14F-4D97-AF65-F5344CB8AC3E}">
        <p14:creationId xmlns:p14="http://schemas.microsoft.com/office/powerpoint/2010/main" val="2111342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E:\печать\картинки-по-админке\2022-05\cifs-from-linu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2" y="0"/>
            <a:ext cx="8338096" cy="5143500"/>
          </a:xfrm>
          <a:prstGeom prst="rect">
            <a:avLst/>
          </a:prstGeom>
          <a:noFill/>
        </p:spPr>
      </p:pic>
      <p:sp>
        <p:nvSpPr>
          <p:cNvPr id="3" name="Стрелка вправо 2"/>
          <p:cNvSpPr/>
          <p:nvPr/>
        </p:nvSpPr>
        <p:spPr>
          <a:xfrm>
            <a:off x="1734826" y="4257578"/>
            <a:ext cx="267494" cy="26749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016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9150" y="-23813"/>
            <a:ext cx="75057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6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393" y="0"/>
            <a:ext cx="82912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02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6847" y="0"/>
            <a:ext cx="8310307" cy="51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24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393" y="0"/>
            <a:ext cx="82912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4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Пример: </a:t>
            </a:r>
            <a:r>
              <a:rPr lang="en-US" dirty="0" smtClean="0"/>
              <a:t>bindings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92369"/>
              </p:ext>
            </p:extLst>
          </p:nvPr>
        </p:nvGraphicFramePr>
        <p:xfrm>
          <a:off x="107505" y="1275605"/>
          <a:ext cx="8928990" cy="3744416"/>
        </p:xfrm>
        <a:graphic>
          <a:graphicData uri="http://schemas.openxmlformats.org/drawingml/2006/table">
            <a:tbl>
              <a:tblPr/>
              <a:tblGrid>
                <a:gridCol w="2976330">
                  <a:extLst>
                    <a:ext uri="{9D8B030D-6E8A-4147-A177-3AD203B41FA5}">
                      <a16:colId xmlns="" xmlns:a16="http://schemas.microsoft.com/office/drawing/2014/main" val="965273680"/>
                    </a:ext>
                  </a:extLst>
                </a:gridCol>
                <a:gridCol w="2976330">
                  <a:extLst>
                    <a:ext uri="{9D8B030D-6E8A-4147-A177-3AD203B41FA5}">
                      <a16:colId xmlns="" xmlns:a16="http://schemas.microsoft.com/office/drawing/2014/main" val="3083975219"/>
                    </a:ext>
                  </a:extLst>
                </a:gridCol>
                <a:gridCol w="2976330">
                  <a:extLst>
                    <a:ext uri="{9D8B030D-6E8A-4147-A177-3AD203B41FA5}">
                      <a16:colId xmlns="" xmlns:a16="http://schemas.microsoft.com/office/drawing/2014/main" val="752840246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ircEvent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method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regexp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0747385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PRIVMSG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newUri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"^http://.*"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340030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PRIVMSG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deleteUri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"^delete.*"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3471795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PRIVMSG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effectLst/>
                        </a:rPr>
                        <a:t>randomUri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"^random.*"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9058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61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dirty="0" smtClean="0"/>
              <a:t>Сравнение </a:t>
            </a:r>
            <a:r>
              <a:rPr lang="en-US" dirty="0" smtClean="0"/>
              <a:t>YAML </a:t>
            </a:r>
            <a:r>
              <a:rPr lang="ru-RU" dirty="0" smtClean="0"/>
              <a:t>и </a:t>
            </a:r>
            <a:r>
              <a:rPr lang="en-US" dirty="0" smtClean="0"/>
              <a:t>XML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829200" y="1208794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bindings:</a:t>
            </a:r>
          </a:p>
          <a:p>
            <a:r>
              <a:rPr lang="en-US" sz="2400" dirty="0"/>
              <a:t>  - </a:t>
            </a:r>
            <a:r>
              <a:rPr lang="en-US" sz="2400" dirty="0" err="1"/>
              <a:t>ircEvent</a:t>
            </a:r>
            <a:r>
              <a:rPr lang="en-US" sz="2400" dirty="0"/>
              <a:t>: PRIVMSG</a:t>
            </a:r>
          </a:p>
          <a:p>
            <a:r>
              <a:rPr lang="en-US" sz="2400" dirty="0"/>
              <a:t>    method: </a:t>
            </a:r>
            <a:r>
              <a:rPr lang="en-US" sz="2400" dirty="0" err="1"/>
              <a:t>newUri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regexp</a:t>
            </a:r>
            <a:r>
              <a:rPr lang="en-US" sz="2400" dirty="0"/>
              <a:t>: '^http://.*'</a:t>
            </a:r>
          </a:p>
          <a:p>
            <a:r>
              <a:rPr lang="en-US" sz="2400" dirty="0"/>
              <a:t>  - </a:t>
            </a:r>
            <a:r>
              <a:rPr lang="en-US" sz="2400" dirty="0" err="1"/>
              <a:t>ircEvent</a:t>
            </a:r>
            <a:r>
              <a:rPr lang="en-US" sz="2400" dirty="0"/>
              <a:t>: PRIVMSG</a:t>
            </a:r>
          </a:p>
          <a:p>
            <a:r>
              <a:rPr lang="en-US" sz="2400" dirty="0"/>
              <a:t>    method: </a:t>
            </a:r>
            <a:r>
              <a:rPr lang="en-US" sz="2400" dirty="0" err="1"/>
              <a:t>deleteUri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regexp</a:t>
            </a:r>
            <a:r>
              <a:rPr lang="en-US" sz="2400" dirty="0"/>
              <a:t>: '^delete.*'</a:t>
            </a:r>
          </a:p>
          <a:p>
            <a:r>
              <a:rPr lang="en-US" sz="2400" dirty="0"/>
              <a:t>  - </a:t>
            </a:r>
            <a:r>
              <a:rPr lang="en-US" sz="2400" dirty="0" err="1"/>
              <a:t>ircEvent</a:t>
            </a:r>
            <a:r>
              <a:rPr lang="en-US" sz="2400" dirty="0"/>
              <a:t>: PRIVMSG</a:t>
            </a:r>
          </a:p>
          <a:p>
            <a:r>
              <a:rPr lang="en-US" sz="2400" dirty="0"/>
              <a:t>    method: </a:t>
            </a:r>
            <a:r>
              <a:rPr lang="en-US" sz="2400" dirty="0" err="1"/>
              <a:t>randomUri</a:t>
            </a:r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regexp</a:t>
            </a:r>
            <a:r>
              <a:rPr lang="en-US" sz="2400" dirty="0"/>
              <a:t>: '^random.*'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203598"/>
            <a:ext cx="48245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&lt;bindings&gt;</a:t>
            </a:r>
          </a:p>
          <a:p>
            <a:r>
              <a:rPr lang="en-US" sz="1400" dirty="0"/>
              <a:t>    &lt;binding&gt;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ircEvent</a:t>
            </a:r>
            <a:r>
              <a:rPr lang="en-US" sz="1400" dirty="0"/>
              <a:t>&gt;PRIVMSG&lt;/</a:t>
            </a:r>
            <a:r>
              <a:rPr lang="en-US" sz="1400" dirty="0" err="1"/>
              <a:t>ircEvent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&lt;method&gt;</a:t>
            </a:r>
            <a:r>
              <a:rPr lang="en-US" sz="1400" dirty="0" err="1"/>
              <a:t>newUri</a:t>
            </a:r>
            <a:r>
              <a:rPr lang="en-US" sz="1400" dirty="0"/>
              <a:t>&lt;/method&gt;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regexp</a:t>
            </a:r>
            <a:r>
              <a:rPr lang="en-US" sz="1400" dirty="0"/>
              <a:t>&gt;^http://.*&lt;/</a:t>
            </a:r>
            <a:r>
              <a:rPr lang="en-US" sz="1400" dirty="0" err="1"/>
              <a:t>regexp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&lt;/binding&gt;</a:t>
            </a:r>
          </a:p>
          <a:p>
            <a:r>
              <a:rPr lang="en-US" sz="1400" dirty="0"/>
              <a:t>    &lt;binding&gt;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ircEvent</a:t>
            </a:r>
            <a:r>
              <a:rPr lang="en-US" sz="1400" dirty="0"/>
              <a:t>&gt;PRIVMSG&lt;/</a:t>
            </a:r>
            <a:r>
              <a:rPr lang="en-US" sz="1400" dirty="0" err="1"/>
              <a:t>ircEvent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&lt;method&gt;</a:t>
            </a:r>
            <a:r>
              <a:rPr lang="en-US" sz="1400" dirty="0" err="1"/>
              <a:t>deleteUri</a:t>
            </a:r>
            <a:r>
              <a:rPr lang="en-US" sz="1400" dirty="0"/>
              <a:t>&lt;/method&gt;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regexp</a:t>
            </a:r>
            <a:r>
              <a:rPr lang="en-US" sz="1400" dirty="0"/>
              <a:t>&gt;^delete.*&lt;/</a:t>
            </a:r>
            <a:r>
              <a:rPr lang="en-US" sz="1400" dirty="0" err="1"/>
              <a:t>regexp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&lt;/binding&gt;</a:t>
            </a:r>
          </a:p>
          <a:p>
            <a:r>
              <a:rPr lang="en-US" sz="1400" dirty="0"/>
              <a:t>    &lt;binding&gt;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ircEvent</a:t>
            </a:r>
            <a:r>
              <a:rPr lang="en-US" sz="1400" dirty="0"/>
              <a:t>&gt;PRIVMSG&lt;/</a:t>
            </a:r>
            <a:r>
              <a:rPr lang="en-US" sz="1400" dirty="0" err="1"/>
              <a:t>ircEvent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&lt;method&gt;</a:t>
            </a:r>
            <a:r>
              <a:rPr lang="en-US" sz="1400" dirty="0" err="1"/>
              <a:t>randomUri</a:t>
            </a:r>
            <a:r>
              <a:rPr lang="en-US" sz="1400" dirty="0"/>
              <a:t>&lt;/method&gt;</a:t>
            </a:r>
          </a:p>
          <a:p>
            <a:r>
              <a:rPr lang="en-US" sz="1400" dirty="0"/>
              <a:t>        &lt;</a:t>
            </a:r>
            <a:r>
              <a:rPr lang="en-US" sz="1400" dirty="0" err="1"/>
              <a:t>regexp</a:t>
            </a:r>
            <a:r>
              <a:rPr lang="en-US" sz="1400" dirty="0"/>
              <a:t>&gt;^random.*&lt;/</a:t>
            </a:r>
            <a:r>
              <a:rPr lang="en-US" sz="1400" dirty="0" err="1"/>
              <a:t>regexp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&lt;/binding&gt;</a:t>
            </a:r>
          </a:p>
          <a:p>
            <a:r>
              <a:rPr lang="en-US" sz="1400" dirty="0"/>
              <a:t>&lt;/bindings&gt;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4063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E:\печать\картинки-по-админке\2022-05\cd-netplan.png"/>
          <p:cNvPicPr>
            <a:picLocks noChangeAspect="1" noChangeArrowheads="1"/>
          </p:cNvPicPr>
          <p:nvPr/>
        </p:nvPicPr>
        <p:blipFill>
          <a:blip r:embed="rId3" cstate="print"/>
          <a:srcRect b="68200"/>
          <a:stretch>
            <a:fillRect/>
          </a:stretch>
        </p:blipFill>
        <p:spPr bwMode="auto">
          <a:xfrm>
            <a:off x="1" y="1674882"/>
            <a:ext cx="9144000" cy="17937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565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печать\картинки-по-админке\2022-05\netplan-default-conf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209" y="0"/>
            <a:ext cx="8371583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печать\картинки-по-админке\2022-05\netplan-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3" y="0"/>
            <a:ext cx="8338095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печать\картинки-по-админке\2022-05\netplan-example-resul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2953" y="0"/>
            <a:ext cx="8338095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2835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50343</TotalTime>
  <Words>762</Words>
  <Application>Microsoft Office PowerPoint</Application>
  <PresentationFormat>Экран (16:9)</PresentationFormat>
  <Paragraphs>161</Paragraphs>
  <Slides>34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Arial Black</vt:lpstr>
      <vt:lpstr>Calibri</vt:lpstr>
      <vt:lpstr>Тема Office</vt:lpstr>
      <vt:lpstr>Администрирование и безопасность интернет-систем</vt:lpstr>
      <vt:lpstr>Формат файлов YAML</vt:lpstr>
      <vt:lpstr>Цели формата файлов YAML</vt:lpstr>
      <vt:lpstr>Пример: bindings</vt:lpstr>
      <vt:lpstr>Сравнение YAML и XML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Формат Protocol Buffers </vt:lpstr>
      <vt:lpstr>Преимущества Protocol Buffers </vt:lpstr>
      <vt:lpstr>Презентация PowerPoint</vt:lpstr>
      <vt:lpstr>Протокол SMB</vt:lpstr>
      <vt:lpstr>Версии протокола SMB</vt:lpstr>
      <vt:lpstr>Презентация PowerPoint</vt:lpstr>
      <vt:lpstr>Презентация PowerPoint</vt:lpstr>
      <vt:lpstr>Взаимодействие с Windows 8+ по протоколу SMB 1.0</vt:lpstr>
      <vt:lpstr>Взаимодействие с Windows 8+ по протоколу SMB 1.0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я</cp:lastModifiedBy>
  <cp:revision>1967</cp:revision>
  <dcterms:created xsi:type="dcterms:W3CDTF">2020-02-03T20:15:10Z</dcterms:created>
  <dcterms:modified xsi:type="dcterms:W3CDTF">2025-05-27T08:54:39Z</dcterms:modified>
</cp:coreProperties>
</file>