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7" r:id="rId2"/>
    <p:sldId id="524" r:id="rId3"/>
    <p:sldId id="526" r:id="rId4"/>
    <p:sldId id="527" r:id="rId5"/>
    <p:sldId id="489" r:id="rId6"/>
    <p:sldId id="520" r:id="rId7"/>
    <p:sldId id="521" r:id="rId8"/>
    <p:sldId id="522" r:id="rId9"/>
    <p:sldId id="321" r:id="rId10"/>
    <p:sldId id="523" r:id="rId11"/>
    <p:sldId id="490" r:id="rId12"/>
    <p:sldId id="528" r:id="rId13"/>
    <p:sldId id="506" r:id="rId14"/>
    <p:sldId id="529" r:id="rId15"/>
    <p:sldId id="531" r:id="rId16"/>
    <p:sldId id="530" r:id="rId17"/>
    <p:sldId id="492" r:id="rId18"/>
    <p:sldId id="508" r:id="rId19"/>
    <p:sldId id="532" r:id="rId20"/>
    <p:sldId id="533" r:id="rId21"/>
    <p:sldId id="534" r:id="rId22"/>
    <p:sldId id="493" r:id="rId23"/>
    <p:sldId id="509" r:id="rId24"/>
    <p:sldId id="535" r:id="rId25"/>
    <p:sldId id="536" r:id="rId26"/>
    <p:sldId id="537" r:id="rId27"/>
    <p:sldId id="538" r:id="rId28"/>
    <p:sldId id="539" r:id="rId29"/>
    <p:sldId id="540" r:id="rId30"/>
    <p:sldId id="542" r:id="rId31"/>
    <p:sldId id="543" r:id="rId32"/>
    <p:sldId id="544" r:id="rId33"/>
    <p:sldId id="541" r:id="rId34"/>
    <p:sldId id="494" r:id="rId35"/>
    <p:sldId id="545" r:id="rId36"/>
    <p:sldId id="510" r:id="rId37"/>
    <p:sldId id="546" r:id="rId38"/>
    <p:sldId id="547" r:id="rId3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 autoAdjust="0"/>
    <p:restoredTop sz="94664" autoAdjust="0"/>
  </p:normalViewPr>
  <p:slideViewPr>
    <p:cSldViewPr>
      <p:cViewPr varScale="1">
        <p:scale>
          <a:sx n="130" d="100"/>
          <a:sy n="130" d="100"/>
        </p:scale>
        <p:origin x="150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28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E5EAA-C438-4C86-9439-D12FB2F3A32E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54908-8F39-4829-9BE8-F83850E4015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2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7D942-AC9B-46C4-B033-C82F23626C9E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19CA5-1763-4115-BE46-2B71AF3AD5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84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734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827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45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37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896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8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58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410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04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9931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809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987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91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34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5468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112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253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0585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093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365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290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847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2309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74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847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8655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793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3938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650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4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64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196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244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723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1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19CA5-1763-4115-BE46-2B71AF3AD52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3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44CE8-E18B-45D4-B778-ECC373B931A9}" type="datetimeFigureOut">
              <a:rPr lang="ru-RU" smtClean="0"/>
              <a:pPr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D938E-CD80-49BB-9631-338212C25B2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19622"/>
            <a:ext cx="9144000" cy="3651870"/>
          </a:xfrm>
        </p:spPr>
        <p:txBody>
          <a:bodyPr>
            <a:noAutofit/>
          </a:bodyPr>
          <a:lstStyle/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Государственная система управления открытыми ключами.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err="1" smtClean="0">
                <a:solidFill>
                  <a:schemeClr val="tx1"/>
                </a:solidFill>
              </a:rPr>
              <a:t>Криптопровайдер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Avest</a:t>
            </a:r>
            <a:r>
              <a:rPr lang="en-US" sz="2400" dirty="0" smtClean="0">
                <a:solidFill>
                  <a:schemeClr val="tx1"/>
                </a:solidFill>
              </a:rPr>
              <a:t> CSP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err="1" smtClean="0">
                <a:solidFill>
                  <a:schemeClr val="tx1"/>
                </a:solidFill>
              </a:rPr>
              <a:t>Плагины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криптопровайдера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Avest</a:t>
            </a:r>
            <a:r>
              <a:rPr lang="en-US" sz="2400" dirty="0" smtClean="0">
                <a:solidFill>
                  <a:schemeClr val="tx1"/>
                </a:solidFill>
              </a:rPr>
              <a:t> CSP</a:t>
            </a:r>
            <a:r>
              <a:rPr lang="ru-RU" sz="2400" dirty="0" smtClean="0">
                <a:solidFill>
                  <a:schemeClr val="tx1"/>
                </a:solidFill>
              </a:rPr>
              <a:t>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Персональный менеджер сертификатов Авест.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err="1" smtClean="0">
                <a:solidFill>
                  <a:schemeClr val="tx1"/>
                </a:solidFill>
              </a:rPr>
              <a:t>Веб-ресурсы</a:t>
            </a:r>
            <a:r>
              <a:rPr lang="ru-RU" sz="2400" dirty="0" smtClean="0">
                <a:solidFill>
                  <a:schemeClr val="tx1"/>
                </a:solidFill>
              </a:rPr>
              <a:t> электронной отчетности.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Web-</a:t>
            </a:r>
            <a:r>
              <a:rPr lang="ru-RU" sz="2400" dirty="0" err="1" smtClean="0">
                <a:solidFill>
                  <a:schemeClr val="tx1"/>
                </a:solidFill>
              </a:rPr>
              <a:t>клиент-банки</a:t>
            </a:r>
            <a:r>
              <a:rPr lang="ru-RU" sz="2400" dirty="0" smtClean="0">
                <a:solidFill>
                  <a:schemeClr val="tx1"/>
                </a:solidFill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</a:rPr>
              <a:t>Беларусбанка</a:t>
            </a:r>
            <a:r>
              <a:rPr lang="ru-RU" sz="2400" dirty="0" smtClean="0">
                <a:solidFill>
                  <a:schemeClr val="tx1"/>
                </a:solidFill>
              </a:rPr>
              <a:t> и </a:t>
            </a:r>
            <a:r>
              <a:rPr lang="ru-RU" sz="2400" dirty="0" err="1" smtClean="0">
                <a:solidFill>
                  <a:schemeClr val="tx1"/>
                </a:solidFill>
              </a:rPr>
              <a:t>Белинвестбанка</a:t>
            </a:r>
            <a:r>
              <a:rPr lang="ru-RU" sz="2400" dirty="0" smtClean="0">
                <a:solidFill>
                  <a:schemeClr val="tx1"/>
                </a:solidFill>
              </a:rPr>
              <a:t>. 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r>
              <a:rPr lang="ru-RU" sz="2400" dirty="0" smtClean="0">
                <a:solidFill>
                  <a:schemeClr val="tx1"/>
                </a:solidFill>
              </a:rPr>
              <a:t>Банковско-финансовая </a:t>
            </a:r>
            <a:r>
              <a:rPr lang="ru-RU" sz="2400" dirty="0" err="1" smtClean="0">
                <a:solidFill>
                  <a:schemeClr val="tx1"/>
                </a:solidFill>
              </a:rPr>
              <a:t>телесеть</a:t>
            </a:r>
            <a:r>
              <a:rPr lang="ru-RU" sz="2400" dirty="0" smtClean="0">
                <a:solidFill>
                  <a:schemeClr val="tx1"/>
                </a:solidFill>
              </a:rPr>
              <a:t>, единое расчетное и информационное пространство.</a:t>
            </a:r>
          </a:p>
          <a:p>
            <a:pPr marL="514350" indent="-514350" algn="l">
              <a:spcBef>
                <a:spcPts val="0"/>
              </a:spcBef>
              <a:buFont typeface="Arial" pitchFamily="34" charset="0"/>
              <a:buAutoNum type="arabicPeriod"/>
            </a:pPr>
            <a:endParaRPr lang="ru-RU" sz="2400" dirty="0" smtClean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2286000" y="1059582"/>
            <a:ext cx="4572000" cy="5040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lvl="0" algn="ctr">
              <a:spcBef>
                <a:spcPct val="20000"/>
              </a:spcBef>
              <a:defRPr/>
            </a:pPr>
            <a:r>
              <a:rPr lang="ru-RU" sz="3400" dirty="0" smtClean="0"/>
              <a:t>Тема</a:t>
            </a:r>
            <a:r>
              <a:rPr lang="en-US" sz="3400" dirty="0" smtClean="0"/>
              <a:t> 23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685800" y="141480"/>
            <a:ext cx="7772400" cy="9181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Администрирование и безопасность 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интернет-систем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 l="27064" t="23849" b="28496"/>
          <a:stretch>
            <a:fillRect/>
          </a:stretch>
        </p:blipFill>
        <p:spPr bwMode="auto">
          <a:xfrm>
            <a:off x="0" y="534129"/>
            <a:ext cx="9143999" cy="407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4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t="88226" r="70112" b="6280"/>
          <a:stretch>
            <a:fillRect/>
          </a:stretch>
        </p:blipFill>
        <p:spPr bwMode="auto">
          <a:xfrm>
            <a:off x="0" y="4371950"/>
            <a:ext cx="1927786" cy="7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7480" t="31552" b="42076"/>
          <a:stretch>
            <a:fillRect/>
          </a:stretch>
        </p:blipFill>
        <p:spPr bwMode="auto">
          <a:xfrm>
            <a:off x="3923928" y="699541"/>
            <a:ext cx="5220073" cy="363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4354" r="30621" b="68448"/>
          <a:stretch>
            <a:fillRect/>
          </a:stretch>
        </p:blipFill>
        <p:spPr bwMode="auto">
          <a:xfrm>
            <a:off x="0" y="-8532"/>
            <a:ext cx="3508684" cy="438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205" y="0"/>
            <a:ext cx="761159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72" y="-1"/>
            <a:ext cx="7619856" cy="5152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3251" y="-10384"/>
            <a:ext cx="7617498" cy="5153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5841" y="0"/>
            <a:ext cx="7592315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569" y="0"/>
            <a:ext cx="7606862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 t="6601"/>
          <a:stretch>
            <a:fillRect/>
          </a:stretch>
        </p:blipFill>
        <p:spPr bwMode="auto">
          <a:xfrm>
            <a:off x="-1" y="-12345"/>
            <a:ext cx="9144001" cy="515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5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9" y="0"/>
            <a:ext cx="904004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80" y="0"/>
            <a:ext cx="9040041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86171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Государственная система управления открытыми ключами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211710"/>
            <a:ext cx="9144000" cy="2931789"/>
          </a:xfrm>
        </p:spPr>
        <p:txBody>
          <a:bodyPr>
            <a:normAutofit/>
          </a:bodyPr>
          <a:lstStyle/>
          <a:p>
            <a:r>
              <a:rPr lang="ru-RU" dirty="0" err="1" smtClean="0"/>
              <a:t>ГосСУОК</a:t>
            </a:r>
            <a:endParaRPr lang="ru-RU" dirty="0" smtClean="0"/>
          </a:p>
          <a:p>
            <a:r>
              <a:rPr lang="ru-RU" dirty="0" smtClean="0"/>
              <a:t>система удостоверяющих центров, выдающих ЭЦП физическим и юридическим лицам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1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8" y="1"/>
            <a:ext cx="9040044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8" y="0"/>
            <a:ext cx="9040045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 cstate="print"/>
          <a:srcRect t="5753"/>
          <a:stretch>
            <a:fillRect/>
          </a:stretch>
        </p:blipFill>
        <p:spPr bwMode="auto">
          <a:xfrm>
            <a:off x="51979" y="0"/>
            <a:ext cx="904004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6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9321" y="0"/>
            <a:ext cx="8045353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5074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3668" y="1383618"/>
            <a:ext cx="2180332" cy="218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6176" y="1393784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 cstate="print"/>
          <a:srcRect t="8001"/>
          <a:stretch>
            <a:fillRect/>
          </a:stretch>
        </p:blipFill>
        <p:spPr bwMode="auto">
          <a:xfrm>
            <a:off x="0" y="858072"/>
            <a:ext cx="3206191" cy="32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>
            <a:stCxn id="19461" idx="1"/>
            <a:endCxn id="19462" idx="3"/>
          </p:cNvCxnSpPr>
          <p:nvPr/>
        </p:nvCxnSpPr>
        <p:spPr>
          <a:xfrm flipH="1">
            <a:off x="3206191" y="2473784"/>
            <a:ext cx="789985" cy="4288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19461" idx="3"/>
            <a:endCxn id="19458" idx="1"/>
          </p:cNvCxnSpPr>
          <p:nvPr/>
        </p:nvCxnSpPr>
        <p:spPr>
          <a:xfrm>
            <a:off x="6156176" y="2473784"/>
            <a:ext cx="807492" cy="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9271" y="0"/>
            <a:ext cx="7405458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 cstate="print"/>
          <a:srcRect t="3862" b="12209"/>
          <a:stretch>
            <a:fillRect/>
          </a:stretch>
        </p:blipFill>
        <p:spPr bwMode="auto">
          <a:xfrm>
            <a:off x="0" y="77552"/>
            <a:ext cx="9144000" cy="4988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395" y="0"/>
            <a:ext cx="846321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 cstate="print"/>
          <a:srcRect t="3801"/>
          <a:stretch>
            <a:fillRect/>
          </a:stretch>
        </p:blipFill>
        <p:spPr bwMode="auto">
          <a:xfrm>
            <a:off x="643728" y="0"/>
            <a:ext cx="7856544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4326" t="4075" r="5113" b="19677"/>
          <a:stretch>
            <a:fillRect/>
          </a:stretch>
        </p:blipFill>
        <p:spPr bwMode="auto">
          <a:xfrm>
            <a:off x="0" y="69647"/>
            <a:ext cx="9144000" cy="5004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932" y="0"/>
            <a:ext cx="7634136" cy="514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3" cstate="print"/>
          <a:srcRect t="3461" b="16223"/>
          <a:stretch>
            <a:fillRect/>
          </a:stretch>
        </p:blipFill>
        <p:spPr bwMode="auto">
          <a:xfrm>
            <a:off x="327809" y="0"/>
            <a:ext cx="8488383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81850" y="1635646"/>
            <a:ext cx="196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81850" y="3003798"/>
            <a:ext cx="19621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76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23928" y="1491630"/>
            <a:ext cx="2160000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 l="28920" t="42473" r="30753" b="27898"/>
          <a:stretch>
            <a:fillRect/>
          </a:stretch>
        </p:blipFill>
        <p:spPr bwMode="auto">
          <a:xfrm>
            <a:off x="0" y="1779662"/>
            <a:ext cx="3168352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>
            <a:stCxn id="117766" idx="1"/>
            <a:endCxn id="6" idx="3"/>
          </p:cNvCxnSpPr>
          <p:nvPr/>
        </p:nvCxnSpPr>
        <p:spPr>
          <a:xfrm flipH="1">
            <a:off x="3168352" y="2571630"/>
            <a:ext cx="755576" cy="120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>
            <a:stCxn id="117766" idx="3"/>
            <a:endCxn id="117762" idx="1"/>
          </p:cNvCxnSpPr>
          <p:nvPr/>
        </p:nvCxnSpPr>
        <p:spPr>
          <a:xfrm flipV="1">
            <a:off x="6083928" y="1830909"/>
            <a:ext cx="1097922" cy="740721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117766" idx="3"/>
            <a:endCxn id="117763" idx="1"/>
          </p:cNvCxnSpPr>
          <p:nvPr/>
        </p:nvCxnSpPr>
        <p:spPr>
          <a:xfrm>
            <a:off x="6083928" y="2571630"/>
            <a:ext cx="1097922" cy="627431"/>
          </a:xfrm>
          <a:prstGeom prst="straightConnector1">
            <a:avLst/>
          </a:prstGeom>
          <a:ln w="571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 cstate="print"/>
          <a:srcRect b="13651"/>
          <a:stretch>
            <a:fillRect/>
          </a:stretch>
        </p:blipFill>
        <p:spPr bwMode="auto">
          <a:xfrm>
            <a:off x="1140046" y="19216"/>
            <a:ext cx="6863909" cy="512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7</a:t>
            </a:r>
            <a:endParaRPr lang="ru-RU" sz="3600" dirty="0">
              <a:solidFill>
                <a:srgbClr val="FF0000"/>
              </a:solidFill>
            </a:endParaRPr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 cstate="print"/>
          <a:srcRect r="14563" b="62562"/>
          <a:stretch>
            <a:fillRect/>
          </a:stretch>
        </p:blipFill>
        <p:spPr bwMode="auto">
          <a:xfrm>
            <a:off x="0" y="577992"/>
            <a:ext cx="9144000" cy="398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 t="36294" r="18992" b="18257"/>
          <a:stretch>
            <a:fillRect/>
          </a:stretch>
        </p:blipFill>
        <p:spPr bwMode="auto">
          <a:xfrm>
            <a:off x="0" y="19057"/>
            <a:ext cx="9144000" cy="510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3" cstate="print"/>
          <a:srcRect t="81743"/>
          <a:stretch>
            <a:fillRect/>
          </a:stretch>
        </p:blipFill>
        <p:spPr bwMode="auto">
          <a:xfrm>
            <a:off x="0" y="0"/>
            <a:ext cx="9144000" cy="1661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3" cstate="print"/>
          <a:srcRect t="13968" r="14563" b="62562"/>
          <a:stretch>
            <a:fillRect/>
          </a:stretch>
        </p:blipFill>
        <p:spPr bwMode="auto">
          <a:xfrm>
            <a:off x="0" y="2643758"/>
            <a:ext cx="9144000" cy="2499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Двойная стрелка влево/вправо 7"/>
          <p:cNvSpPr/>
          <p:nvPr/>
        </p:nvSpPr>
        <p:spPr>
          <a:xfrm>
            <a:off x="1835696" y="2391730"/>
            <a:ext cx="5472608" cy="36004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80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1671750"/>
            <a:ext cx="1817304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4000" y="16717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1671750"/>
            <a:ext cx="179437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00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671750"/>
            <a:ext cx="1800000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Двойная стрелка влево/вправо 6"/>
          <p:cNvSpPr/>
          <p:nvPr/>
        </p:nvSpPr>
        <p:spPr>
          <a:xfrm>
            <a:off x="4067944" y="2175726"/>
            <a:ext cx="936104" cy="792048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5076056" y="843558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 smtClean="0"/>
              <a:t>БФТ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01294" y="3478264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FTP</a:t>
            </a:r>
            <a:endParaRPr lang="ru-RU" sz="16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25612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Подключение </a:t>
            </a:r>
            <a:r>
              <a:rPr lang="ru-RU" b="1" dirty="0"/>
              <a:t>поставщика услуг </a:t>
            </a:r>
            <a:r>
              <a:rPr lang="ru-RU" b="1" dirty="0" smtClean="0"/>
              <a:t>к серверу ЕРИП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419622"/>
            <a:ext cx="9144000" cy="3723877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b="1" dirty="0" smtClean="0"/>
              <a:t>Шаг 1: связь с сервером БФТ по протоколу </a:t>
            </a:r>
            <a:r>
              <a:rPr lang="en-US" b="1" dirty="0" smtClean="0"/>
              <a:t>PPTP </a:t>
            </a:r>
            <a:r>
              <a:rPr lang="ru-RU" b="1" dirty="0" smtClean="0"/>
              <a:t>с помощью встроенного в </a:t>
            </a:r>
            <a:r>
              <a:rPr lang="en-US" b="1" dirty="0" smtClean="0"/>
              <a:t>Windows</a:t>
            </a:r>
            <a:r>
              <a:rPr lang="ru-RU" b="1" dirty="0" smtClean="0"/>
              <a:t> </a:t>
            </a:r>
            <a:r>
              <a:rPr lang="en-US" b="1" dirty="0" smtClean="0"/>
              <a:t>VPN-</a:t>
            </a:r>
            <a:r>
              <a:rPr lang="ru-RU" b="1" dirty="0" smtClean="0"/>
              <a:t>клиента и пары логин-пароль от БФТ.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Шаг 2: </a:t>
            </a:r>
            <a:r>
              <a:rPr lang="ru-RU" b="1" dirty="0"/>
              <a:t>связь с сервером </a:t>
            </a:r>
            <a:r>
              <a:rPr lang="ru-RU" b="1" dirty="0" smtClean="0"/>
              <a:t>ЕРИП по </a:t>
            </a:r>
            <a:r>
              <a:rPr lang="ru-RU" b="1" dirty="0"/>
              <a:t>протоколу </a:t>
            </a:r>
            <a:r>
              <a:rPr lang="en-US" b="1" dirty="0" smtClean="0"/>
              <a:t>FTP </a:t>
            </a:r>
            <a:r>
              <a:rPr lang="ru-RU" b="1" dirty="0" smtClean="0"/>
              <a:t>с </a:t>
            </a:r>
            <a:r>
              <a:rPr lang="ru-RU" b="1" dirty="0"/>
              <a:t>помощью </a:t>
            </a:r>
            <a:r>
              <a:rPr lang="en-US" b="1" dirty="0" smtClean="0"/>
              <a:t>Total Commander (</a:t>
            </a:r>
            <a:r>
              <a:rPr lang="ru-RU" b="1" dirty="0" smtClean="0"/>
              <a:t>или </a:t>
            </a:r>
            <a:r>
              <a:rPr lang="ru-RU" b="1" dirty="0" smtClean="0"/>
              <a:t>д</a:t>
            </a:r>
            <a:r>
              <a:rPr lang="ru-RU" b="1" dirty="0"/>
              <a:t>р</a:t>
            </a:r>
            <a:r>
              <a:rPr lang="ru-RU" b="1" dirty="0" smtClean="0"/>
              <a:t>угого </a:t>
            </a:r>
            <a:r>
              <a:rPr lang="en-US" b="1" dirty="0" smtClean="0"/>
              <a:t>FTP-</a:t>
            </a:r>
            <a:r>
              <a:rPr lang="ru-RU" b="1" dirty="0" smtClean="0"/>
              <a:t>клиента</a:t>
            </a:r>
            <a:r>
              <a:rPr lang="en-US" b="1" dirty="0" smtClean="0"/>
              <a:t>)</a:t>
            </a:r>
            <a:r>
              <a:rPr lang="ru-RU" b="1" dirty="0" smtClean="0"/>
              <a:t> </a:t>
            </a:r>
            <a:r>
              <a:rPr lang="ru-RU" b="1" dirty="0"/>
              <a:t>и пары логин-пароль от </a:t>
            </a:r>
            <a:r>
              <a:rPr lang="ru-RU" b="1" dirty="0" smtClean="0"/>
              <a:t>ЕРИП.</a:t>
            </a:r>
            <a:endParaRPr lang="ru-RU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350119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-477" t="3635" r="-801" b="3662"/>
          <a:stretch>
            <a:fillRect/>
          </a:stretch>
        </p:blipFill>
        <p:spPr bwMode="auto">
          <a:xfrm>
            <a:off x="249510" y="0"/>
            <a:ext cx="8644981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en-US" b="1" dirty="0" smtClean="0"/>
              <a:t>Microsoft CryptoAPI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развитая система криптографических библиотек</a:t>
            </a:r>
          </a:p>
          <a:p>
            <a:r>
              <a:rPr lang="ru-RU" dirty="0" smtClean="0"/>
              <a:t>стандарт де-факто для разработки защищенных приложений на платформе </a:t>
            </a:r>
            <a:r>
              <a:rPr lang="ru-RU" dirty="0" err="1" smtClean="0"/>
              <a:t>Windows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позволяет приложениям использовать высокоуровневые функции </a:t>
            </a:r>
            <a:r>
              <a:rPr lang="ru-RU" dirty="0" err="1" smtClean="0"/>
              <a:t>Crypto</a:t>
            </a:r>
            <a:r>
              <a:rPr lang="ru-RU" dirty="0" smtClean="0"/>
              <a:t> API (работа с цифровыми сертификатами и их хранилищами, сообщениями в формате PKCS#7, и.т.д.) с любым набором </a:t>
            </a:r>
            <a:r>
              <a:rPr lang="ru-RU" dirty="0" err="1" smtClean="0"/>
              <a:t>криптоалгоритмов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616061" y="4083918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</a:rPr>
              <a:t>2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/>
          </a:bodyPr>
          <a:lstStyle/>
          <a:p>
            <a:r>
              <a:rPr lang="ru-RU" dirty="0" smtClean="0"/>
              <a:t>независимый программный модуль</a:t>
            </a:r>
          </a:p>
          <a:p>
            <a:r>
              <a:rPr lang="ru-RU" dirty="0" smtClean="0"/>
              <a:t>содержит реализации низкоуровневых криптографических функций</a:t>
            </a:r>
          </a:p>
          <a:p>
            <a:r>
              <a:rPr lang="ru-RU" dirty="0" smtClean="0"/>
              <a:t>предоставляет возможности </a:t>
            </a:r>
            <a:r>
              <a:rPr lang="ru-RU" dirty="0" err="1" smtClean="0"/>
              <a:t>Microsoft</a:t>
            </a:r>
            <a:r>
              <a:rPr lang="ru-RU" dirty="0" smtClean="0"/>
              <a:t> </a:t>
            </a:r>
            <a:r>
              <a:rPr lang="ru-RU" dirty="0" err="1" smtClean="0"/>
              <a:t>CryptoAPI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en-US" b="1" dirty="0" err="1" smtClean="0"/>
              <a:t>Avest</a:t>
            </a:r>
            <a:r>
              <a:rPr lang="en-US" b="1" dirty="0" smtClean="0"/>
              <a:t> CSP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разработка ЗАО «Авест»</a:t>
            </a:r>
          </a:p>
          <a:p>
            <a:r>
              <a:rPr lang="ru-RU" dirty="0" smtClean="0"/>
              <a:t>единственный в Республике Беларусь программный продукт такого рода, прошедший государственную экспертизу по требованиям информационной безопасности в Оперативно-аналитическом центре при Президенте Республики Беларусь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141635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Криптопровайдер</a:t>
            </a:r>
            <a:r>
              <a:rPr lang="ru-RU" b="1" dirty="0" smtClean="0"/>
              <a:t> </a:t>
            </a:r>
            <a:br>
              <a:rPr lang="ru-RU" b="1" dirty="0" smtClean="0"/>
            </a:br>
            <a:r>
              <a:rPr lang="en-US" b="1" dirty="0" err="1" smtClean="0"/>
              <a:t>Avest</a:t>
            </a:r>
            <a:r>
              <a:rPr lang="en-US" b="1" dirty="0" smtClean="0"/>
              <a:t> CSP</a:t>
            </a:r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347614"/>
            <a:ext cx="9144000" cy="3795885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ГОСТ 28147–89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РБ 1176.1–99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РБ 1176.2–99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34.101.18-2009</a:t>
            </a:r>
            <a:r>
              <a:rPr lang="ru-RU" dirty="0" smtClean="0"/>
              <a:t> 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34.101.31-2011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34.101.45-2013</a:t>
            </a:r>
            <a:r>
              <a:rPr lang="ru-RU" dirty="0" smtClean="0"/>
              <a:t> - Алгоритмы ЭЦП на основе эллиптических кривых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34.101.47-2017</a:t>
            </a:r>
            <a:endParaRPr lang="ru-RU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 smtClean="0"/>
              <a:t>- </a:t>
            </a:r>
            <a:r>
              <a:rPr lang="ru-RU" b="1" dirty="0" smtClean="0"/>
              <a:t>СТБ 34.101.50-2019</a:t>
            </a:r>
            <a:endParaRPr lang="ru-RU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2595" t="3427" r="9048" b="20247"/>
          <a:stretch>
            <a:fillRect/>
          </a:stretch>
        </p:blipFill>
        <p:spPr bwMode="auto">
          <a:xfrm>
            <a:off x="-1" y="0"/>
            <a:ext cx="9160329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616061" y="4517707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3600" dirty="0" smtClean="0">
                <a:solidFill>
                  <a:srgbClr val="FF0000"/>
                </a:solidFill>
              </a:rPr>
              <a:t>3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44716</TotalTime>
  <Words>250</Words>
  <Application>Microsoft Office PowerPoint</Application>
  <PresentationFormat>Экран (16:9)</PresentationFormat>
  <Paragraphs>82</Paragraphs>
  <Slides>38</Slides>
  <Notes>38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Arial Black</vt:lpstr>
      <vt:lpstr>Calibri</vt:lpstr>
      <vt:lpstr>Тема Office</vt:lpstr>
      <vt:lpstr>Презентация PowerPoint</vt:lpstr>
      <vt:lpstr>Государственная система управления открытыми ключами</vt:lpstr>
      <vt:lpstr>Презентация PowerPoint</vt:lpstr>
      <vt:lpstr>Презентация PowerPoint</vt:lpstr>
      <vt:lpstr>Microsoft CryptoAPI</vt:lpstr>
      <vt:lpstr>Криптопровайдер </vt:lpstr>
      <vt:lpstr>Криптопровайдер  Avest CSP </vt:lpstr>
      <vt:lpstr>Криптопровайдер  Avest CSP 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Подключение поставщика услуг к серверу ЕРИП</vt:lpstr>
    </vt:vector>
  </TitlesOfParts>
  <Company>RePack by SPecialiST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Главный</dc:creator>
  <cp:lastModifiedBy>я</cp:lastModifiedBy>
  <cp:revision>1941</cp:revision>
  <dcterms:created xsi:type="dcterms:W3CDTF">2020-02-03T20:15:10Z</dcterms:created>
  <dcterms:modified xsi:type="dcterms:W3CDTF">2025-05-27T08:45:51Z</dcterms:modified>
</cp:coreProperties>
</file>