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8" r:id="rId4"/>
    <p:sldId id="262" r:id="rId5"/>
    <p:sldId id="259" r:id="rId6"/>
    <p:sldId id="260" r:id="rId7"/>
    <p:sldId id="261" r:id="rId8"/>
    <p:sldId id="263" r:id="rId9"/>
    <p:sldId id="268" r:id="rId10"/>
    <p:sldId id="264" r:id="rId11"/>
    <p:sldId id="265" r:id="rId12"/>
    <p:sldId id="266" r:id="rId13"/>
    <p:sldId id="271" r:id="rId14"/>
    <p:sldId id="267" r:id="rId15"/>
    <p:sldId id="269" r:id="rId16"/>
    <p:sldId id="270" r:id="rId17"/>
    <p:sldId id="272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lcRqEsniFCI" TargetMode="External"/><Relationship Id="rId2" Type="http://schemas.openxmlformats.org/officeDocument/2006/relationships/hyperlink" Target="https://youtu.be/EikOGh56wB0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youtu.be/n7xhEWyzTPA" TargetMode="External"/><Relationship Id="rId4" Type="http://schemas.openxmlformats.org/officeDocument/2006/relationships/hyperlink" Target="https://youtu.be/cDtkOqtt0Z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sql/relational-databases/spatial/multipoint" TargetMode="External"/><Relationship Id="rId3" Type="http://schemas.openxmlformats.org/officeDocument/2006/relationships/hyperlink" Target="https://docs.microsoft.com/en-us/sql/relational-databases/spatial/linestring" TargetMode="External"/><Relationship Id="rId7" Type="http://schemas.openxmlformats.org/officeDocument/2006/relationships/hyperlink" Target="https://docs.microsoft.com/en-us/sql/relational-databases/spatial/curvepolygon" TargetMode="External"/><Relationship Id="rId2" Type="http://schemas.openxmlformats.org/officeDocument/2006/relationships/hyperlink" Target="https://docs.microsoft.com/en-us/sql/relational-databases/spatial/poin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microsoft.com/en-us/sql/relational-databases/spatial/polygon" TargetMode="External"/><Relationship Id="rId11" Type="http://schemas.openxmlformats.org/officeDocument/2006/relationships/hyperlink" Target="https://docs.microsoft.com/en-us/sql/relational-databases/spatial/geometrycollection" TargetMode="External"/><Relationship Id="rId5" Type="http://schemas.openxmlformats.org/officeDocument/2006/relationships/hyperlink" Target="https://docs.microsoft.com/en-us/sql/relational-databases/spatial/compoundcurve" TargetMode="External"/><Relationship Id="rId10" Type="http://schemas.openxmlformats.org/officeDocument/2006/relationships/hyperlink" Target="https://docs.microsoft.com/en-us/sql/relational-databases/spatial/multipolygon" TargetMode="External"/><Relationship Id="rId4" Type="http://schemas.openxmlformats.org/officeDocument/2006/relationships/hyperlink" Target="https://docs.microsoft.com/en-us/sql/relational-databases/spatial/circularstring" TargetMode="External"/><Relationship Id="rId9" Type="http://schemas.openxmlformats.org/officeDocument/2006/relationships/hyperlink" Target="https://docs.microsoft.com/en-us/sql/relational-databases/spatial/multilinestri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 Got </a:t>
            </a:r>
            <a:r>
              <a:rPr lang="en-US" dirty="0"/>
              <a:t>Custom Widgets, Shapes, and Geo-Spatial </a:t>
            </a:r>
            <a:r>
              <a:rPr lang="en-US" dirty="0" smtClean="0"/>
              <a:t>Data… </a:t>
            </a:r>
            <a:r>
              <a:rPr lang="en-US" dirty="0"/>
              <a:t>You can too!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step by step introduction to using </a:t>
            </a:r>
            <a:r>
              <a:rPr lang="en-US" dirty="0" err="1" smtClean="0"/>
              <a:t>sql</a:t>
            </a:r>
            <a:r>
              <a:rPr lang="en-US" dirty="0" smtClean="0"/>
              <a:t> spatial functions to do cool </a:t>
            </a:r>
            <a:r>
              <a:rPr lang="en-US" smtClean="0"/>
              <a:t>tricks with </a:t>
            </a:r>
            <a:r>
              <a:rPr lang="en-US" dirty="0" smtClean="0"/>
              <a:t>geo spatial queries and getting them displayed as tableau polygons.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806824"/>
          </a:xfrm>
        </p:spPr>
        <p:txBody>
          <a:bodyPr/>
          <a:lstStyle/>
          <a:p>
            <a:r>
              <a:rPr lang="en-US" dirty="0" smtClean="0"/>
              <a:t>CONNECTTING  THE DOTS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1416424"/>
            <a:ext cx="5934511" cy="437477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DECLARE @square geometry</a:t>
            </a:r>
          </a:p>
          <a:p>
            <a:r>
              <a:rPr lang="en-US" dirty="0"/>
              <a:t>SET @square= '</a:t>
            </a:r>
            <a:r>
              <a:rPr lang="en-US" dirty="0" err="1"/>
              <a:t>LineString</a:t>
            </a:r>
            <a:r>
              <a:rPr lang="en-US" dirty="0"/>
              <a:t>(1 1, 1 -1, -1 -1, -1 1, 1 1)'</a:t>
            </a:r>
          </a:p>
          <a:p>
            <a:r>
              <a:rPr lang="en-US" dirty="0"/>
              <a:t>SELECT @square AS [Square]</a:t>
            </a:r>
          </a:p>
          <a:p>
            <a:endParaRPr lang="en-US" dirty="0"/>
          </a:p>
          <a:p>
            <a:r>
              <a:rPr lang="en-US" dirty="0"/>
              <a:t>DECLARE @</a:t>
            </a:r>
            <a:r>
              <a:rPr lang="en-US" dirty="0" err="1"/>
              <a:t>square_solid</a:t>
            </a:r>
            <a:r>
              <a:rPr lang="en-US" dirty="0"/>
              <a:t> geometry</a:t>
            </a:r>
          </a:p>
          <a:p>
            <a:r>
              <a:rPr lang="da-DK" dirty="0"/>
              <a:t>SET @square_solid = 'Polygon((1 1, 1 -1, -1 -1, -1 1, 1 1))'</a:t>
            </a:r>
          </a:p>
          <a:p>
            <a:r>
              <a:rPr lang="en-US" dirty="0"/>
              <a:t>SELECT @</a:t>
            </a:r>
            <a:r>
              <a:rPr lang="en-US" dirty="0" err="1"/>
              <a:t>square_solid</a:t>
            </a:r>
            <a:r>
              <a:rPr lang="en-US" dirty="0"/>
              <a:t>  AS [</a:t>
            </a:r>
            <a:r>
              <a:rPr lang="en-US" dirty="0" err="1"/>
              <a:t>SolidSquare</a:t>
            </a:r>
            <a:r>
              <a:rPr lang="en-US" dirty="0" smtClean="0"/>
              <a:t>]</a:t>
            </a:r>
          </a:p>
          <a:p>
            <a:r>
              <a:rPr lang="en-US" dirty="0" smtClean="0"/>
              <a:t>POLYGONS </a:t>
            </a:r>
            <a:r>
              <a:rPr lang="en-US" b="1" dirty="0" smtClean="0"/>
              <a:t>MUST ALWAYS </a:t>
            </a:r>
            <a:r>
              <a:rPr lang="en-US" dirty="0" smtClean="0"/>
              <a:t>be closed (last point = first point)</a:t>
            </a:r>
            <a:r>
              <a:rPr lang="en-US" b="1" dirty="0" smtClean="0"/>
              <a:t>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765" y="609600"/>
            <a:ext cx="2926531" cy="27669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764" y="3509690"/>
            <a:ext cx="2926531" cy="294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0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20635"/>
          </a:xfrm>
        </p:spPr>
        <p:txBody>
          <a:bodyPr/>
          <a:lstStyle/>
          <a:p>
            <a:r>
              <a:rPr lang="en-US" dirty="0" smtClean="0"/>
              <a:t>Lines vs. polygons : to fill or not to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64659"/>
            <a:ext cx="9905999" cy="4043082"/>
          </a:xfrm>
        </p:spPr>
        <p:txBody>
          <a:bodyPr>
            <a:normAutofit/>
          </a:bodyPr>
          <a:lstStyle/>
          <a:p>
            <a:r>
              <a:rPr lang="en-US" dirty="0"/>
              <a:t>TABLEAU doesn’t know the </a:t>
            </a:r>
            <a:r>
              <a:rPr lang="en-US" dirty="0" smtClean="0"/>
              <a:t>difference between closed lines and polygons</a:t>
            </a:r>
          </a:p>
          <a:p>
            <a:r>
              <a:rPr lang="en-US" dirty="0" smtClean="0"/>
              <a:t>TABLEAU will always connect the last point to the first point and fill the shape</a:t>
            </a:r>
          </a:p>
          <a:p>
            <a:r>
              <a:rPr lang="en-US" dirty="0" smtClean="0"/>
              <a:t>If you want “lines”, they must have width</a:t>
            </a:r>
          </a:p>
          <a:p>
            <a:r>
              <a:rPr lang="en-US" dirty="0" smtClean="0"/>
              <a:t>If you want “lines”, you need to draw thin polygons</a:t>
            </a:r>
          </a:p>
          <a:p>
            <a:r>
              <a:rPr lang="en-US" dirty="0" smtClean="0"/>
              <a:t>The good news is that a spatial buffer command will do that for you</a:t>
            </a:r>
          </a:p>
          <a:p>
            <a:r>
              <a:rPr lang="en-US" dirty="0" smtClean="0"/>
              <a:t>It is a good practice to always close your polygon in Tableau; make your last point  have the same coordinates as your first point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1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806824"/>
          </a:xfrm>
        </p:spPr>
        <p:txBody>
          <a:bodyPr/>
          <a:lstStyle/>
          <a:p>
            <a:r>
              <a:rPr lang="en-US" dirty="0" smtClean="0"/>
              <a:t>DRAWING A PERCENT METER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1506071"/>
            <a:ext cx="7088190" cy="4446493"/>
          </a:xfrm>
        </p:spPr>
        <p:txBody>
          <a:bodyPr>
            <a:normAutofit/>
          </a:bodyPr>
          <a:lstStyle/>
          <a:p>
            <a:r>
              <a:rPr lang="en-US" dirty="0" smtClean="0"/>
              <a:t>-- </a:t>
            </a:r>
            <a:r>
              <a:rPr lang="en-US" dirty="0"/>
              <a:t>Be sure to start at 12 o'clock (0,1) and go clockwise to 83.3% (300 degrees)</a:t>
            </a:r>
          </a:p>
          <a:p>
            <a:r>
              <a:rPr lang="en-US" dirty="0"/>
              <a:t>DECLARE @g geometry</a:t>
            </a:r>
          </a:p>
          <a:p>
            <a:r>
              <a:rPr lang="en-US" dirty="0"/>
              <a:t>SET @g = geometry::Parse('CIRCULARSTRING(0 1, 1 0, 0 -1, -1 0, -0.5 0.866)');  </a:t>
            </a:r>
          </a:p>
          <a:p>
            <a:r>
              <a:rPr lang="en-US" dirty="0"/>
              <a:t>SET @g = @</a:t>
            </a:r>
            <a:r>
              <a:rPr lang="en-US" dirty="0" err="1"/>
              <a:t>g.STBuffer</a:t>
            </a:r>
            <a:r>
              <a:rPr lang="en-US" dirty="0"/>
              <a:t>(.1)</a:t>
            </a:r>
          </a:p>
          <a:p>
            <a:r>
              <a:rPr lang="en-US" dirty="0"/>
              <a:t>SELECT @g AS </a:t>
            </a:r>
            <a:r>
              <a:rPr lang="en-US" dirty="0" err="1" smtClean="0"/>
              <a:t>BufferedRing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--But these are curves, we need Points to plot for Tableau</a:t>
            </a:r>
            <a:endParaRPr lang="en-US" dirty="0"/>
          </a:p>
          <a:p>
            <a:r>
              <a:rPr lang="en-US" dirty="0"/>
              <a:t>SET @g = @</a:t>
            </a:r>
            <a:r>
              <a:rPr lang="en-US" dirty="0" err="1"/>
              <a:t>g.STCurveToLine</a:t>
            </a:r>
            <a:r>
              <a:rPr lang="en-US" dirty="0"/>
              <a:t>();</a:t>
            </a:r>
          </a:p>
          <a:p>
            <a:r>
              <a:rPr lang="en-US" dirty="0"/>
              <a:t>SELECT @</a:t>
            </a:r>
            <a:r>
              <a:rPr lang="en-US" dirty="0" err="1"/>
              <a:t>g.STNumPoints</a:t>
            </a:r>
            <a:r>
              <a:rPr lang="en-US" dirty="0"/>
              <a:t>() AS </a:t>
            </a:r>
            <a:r>
              <a:rPr lang="en-US" dirty="0" err="1"/>
              <a:t>NumberOfPoints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695" y="609599"/>
            <a:ext cx="2176355" cy="1936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6355" y="3681412"/>
            <a:ext cx="2162695" cy="97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7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another cool tool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TABLE VALUED FUNCTIONS (</a:t>
            </a:r>
            <a:r>
              <a:rPr lang="en-US" sz="3200" dirty="0" err="1"/>
              <a:t>tvf</a:t>
            </a:r>
            <a:r>
              <a:rPr lang="en-US" sz="3200" dirty="0"/>
              <a:t>) </a:t>
            </a:r>
            <a:r>
              <a:rPr lang="en-US" sz="3200" dirty="0" smtClean="0"/>
              <a:t>:</a:t>
            </a:r>
          </a:p>
          <a:p>
            <a:r>
              <a:rPr lang="en-US" sz="3200" dirty="0" smtClean="0"/>
              <a:t>Written in (TSQL) script like a function</a:t>
            </a:r>
          </a:p>
          <a:p>
            <a:r>
              <a:rPr lang="en-US" sz="3200" dirty="0" smtClean="0"/>
              <a:t>Can take arguments</a:t>
            </a:r>
          </a:p>
          <a:p>
            <a:r>
              <a:rPr lang="en-US" sz="3200" dirty="0" smtClean="0"/>
              <a:t>Looks and acts just like a data table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003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881" y="618517"/>
            <a:ext cx="2501153" cy="5172683"/>
          </a:xfrm>
        </p:spPr>
        <p:txBody>
          <a:bodyPr/>
          <a:lstStyle/>
          <a:p>
            <a:r>
              <a:rPr lang="en-US" dirty="0" smtClean="0"/>
              <a:t>ADD</a:t>
            </a:r>
            <a:br>
              <a:rPr lang="en-US" dirty="0" smtClean="0"/>
            </a:b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MAGIC SAUCE</a:t>
            </a:r>
            <a:br>
              <a:rPr lang="en-US" dirty="0" smtClean="0"/>
            </a:br>
            <a:r>
              <a:rPr lang="en-US" dirty="0" smtClean="0"/>
              <a:t>TO </a:t>
            </a:r>
            <a:br>
              <a:rPr lang="en-US" dirty="0" smtClean="0"/>
            </a:br>
            <a:r>
              <a:rPr lang="en-US" dirty="0" smtClean="0"/>
              <a:t>TURN</a:t>
            </a:r>
            <a:br>
              <a:rPr lang="en-US" dirty="0" smtClean="0"/>
            </a:br>
            <a:r>
              <a:rPr lang="en-US" dirty="0" smtClean="0"/>
              <a:t>POINTS</a:t>
            </a:r>
            <a:br>
              <a:rPr lang="en-US" dirty="0" smtClean="0"/>
            </a:br>
            <a:r>
              <a:rPr lang="en-US" dirty="0" err="1" smtClean="0"/>
              <a:t>INTo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</a:t>
            </a:r>
            <a:br>
              <a:rPr lang="en-US" dirty="0" smtClean="0"/>
            </a:b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048" y="618518"/>
            <a:ext cx="6995364" cy="517268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CREATE FUNCTION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tvfGetPolygonPoints</a:t>
            </a:r>
            <a:r>
              <a:rPr lang="en-US" dirty="0"/>
              <a:t>] (@polygon geometry) RETURNS 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polypoints</a:t>
            </a:r>
            <a:r>
              <a:rPr lang="en-US" dirty="0"/>
              <a:t> TABLE (</a:t>
            </a:r>
            <a:r>
              <a:rPr lang="en-US" dirty="0" err="1"/>
              <a:t>PointID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PointX</a:t>
            </a:r>
            <a:r>
              <a:rPr lang="en-US" dirty="0"/>
              <a:t> float, </a:t>
            </a:r>
            <a:r>
              <a:rPr lang="en-US" dirty="0" err="1"/>
              <a:t>PointY</a:t>
            </a:r>
            <a:r>
              <a:rPr lang="en-US" dirty="0"/>
              <a:t> float)</a:t>
            </a:r>
          </a:p>
          <a:p>
            <a:pPr marL="0" indent="0">
              <a:buNone/>
            </a:pPr>
            <a:r>
              <a:rPr lang="en-US" dirty="0"/>
              <a:t>AS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DECLARE @</a:t>
            </a:r>
            <a:r>
              <a:rPr lang="en-US" dirty="0" err="1"/>
              <a:t>i</a:t>
            </a:r>
            <a:r>
              <a:rPr lang="en-US" dirty="0"/>
              <a:t> INT = 1;</a:t>
            </a:r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(@</a:t>
            </a:r>
            <a:r>
              <a:rPr lang="en-US" dirty="0" err="1"/>
              <a:t>i</a:t>
            </a:r>
            <a:r>
              <a:rPr lang="en-US" dirty="0"/>
              <a:t> &lt;= @</a:t>
            </a:r>
            <a:r>
              <a:rPr lang="en-US" dirty="0" err="1"/>
              <a:t>polygon.STNumPoints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457200" lvl="1" indent="0">
              <a:buNone/>
            </a:pPr>
            <a:r>
              <a:rPr lang="en-US" sz="2200" dirty="0" smtClean="0"/>
              <a:t>INSERT </a:t>
            </a:r>
            <a:r>
              <a:rPr lang="en-US" sz="2200" dirty="0"/>
              <a:t>INTO @</a:t>
            </a:r>
            <a:r>
              <a:rPr lang="en-US" sz="2200" dirty="0" err="1"/>
              <a:t>polypoints</a:t>
            </a:r>
            <a:endParaRPr lang="en-US" sz="2200" dirty="0"/>
          </a:p>
          <a:p>
            <a:pPr marL="457200" lvl="1" indent="0">
              <a:buNone/>
            </a:pPr>
            <a:r>
              <a:rPr lang="en-US" sz="2200" dirty="0" smtClean="0"/>
              <a:t>SELECT </a:t>
            </a:r>
            <a:r>
              <a:rPr lang="en-US" sz="2200" dirty="0"/>
              <a:t>@</a:t>
            </a:r>
            <a:r>
              <a:rPr lang="en-US" sz="2200" dirty="0" err="1"/>
              <a:t>i</a:t>
            </a:r>
            <a:r>
              <a:rPr lang="en-US" sz="2200" dirty="0"/>
              <a:t>, @</a:t>
            </a:r>
            <a:r>
              <a:rPr lang="en-US" sz="2200" dirty="0" err="1"/>
              <a:t>polygon.STPointN</a:t>
            </a:r>
            <a:r>
              <a:rPr lang="en-US" sz="2200" dirty="0"/>
              <a:t>(@</a:t>
            </a:r>
            <a:r>
              <a:rPr lang="en-US" sz="2200" dirty="0" err="1"/>
              <a:t>i</a:t>
            </a:r>
            <a:r>
              <a:rPr lang="en-US" sz="2200" dirty="0"/>
              <a:t>).STX AS </a:t>
            </a:r>
            <a:r>
              <a:rPr lang="en-US" sz="2200" dirty="0" err="1"/>
              <a:t>PointX</a:t>
            </a:r>
            <a:r>
              <a:rPr lang="en-US" sz="2200" dirty="0"/>
              <a:t>, @</a:t>
            </a:r>
            <a:r>
              <a:rPr lang="en-US" sz="2200" dirty="0" err="1"/>
              <a:t>polygon.STPointN</a:t>
            </a:r>
            <a:r>
              <a:rPr lang="en-US" sz="2200" dirty="0"/>
              <a:t>(@</a:t>
            </a:r>
            <a:r>
              <a:rPr lang="en-US" sz="2200" dirty="0" err="1"/>
              <a:t>i</a:t>
            </a:r>
            <a:r>
              <a:rPr lang="en-US" sz="2200" dirty="0"/>
              <a:t>).STY AS </a:t>
            </a:r>
            <a:r>
              <a:rPr lang="en-US" sz="2200" dirty="0" err="1"/>
              <a:t>PointY</a:t>
            </a:r>
            <a:r>
              <a:rPr lang="en-US" sz="2200" dirty="0"/>
              <a:t>;</a:t>
            </a:r>
          </a:p>
          <a:p>
            <a:pPr marL="457200" lvl="1" indent="0">
              <a:buNone/>
            </a:pPr>
            <a:r>
              <a:rPr lang="en-US" sz="2200" dirty="0" smtClean="0"/>
              <a:t>SET </a:t>
            </a:r>
            <a:r>
              <a:rPr lang="en-US" sz="2200" dirty="0"/>
              <a:t>@</a:t>
            </a:r>
            <a:r>
              <a:rPr lang="en-US" sz="2200" dirty="0" err="1"/>
              <a:t>i</a:t>
            </a:r>
            <a:r>
              <a:rPr lang="en-US" sz="2200" dirty="0"/>
              <a:t> = @</a:t>
            </a:r>
            <a:r>
              <a:rPr lang="en-US" sz="2200" dirty="0" err="1"/>
              <a:t>i</a:t>
            </a:r>
            <a:r>
              <a:rPr lang="en-US" sz="2200" dirty="0"/>
              <a:t> + 1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r>
              <a:rPr lang="en-US" dirty="0" smtClean="0"/>
              <a:t>INSERT </a:t>
            </a:r>
            <a:r>
              <a:rPr lang="en-US" dirty="0"/>
              <a:t>INTO @</a:t>
            </a:r>
            <a:r>
              <a:rPr lang="en-US" dirty="0" err="1"/>
              <a:t>polypoints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SELECT @</a:t>
            </a:r>
            <a:r>
              <a:rPr lang="en-US" dirty="0" err="1"/>
              <a:t>i</a:t>
            </a:r>
            <a:r>
              <a:rPr lang="en-US" dirty="0"/>
              <a:t>, @</a:t>
            </a:r>
            <a:r>
              <a:rPr lang="en-US" dirty="0" err="1"/>
              <a:t>polygon.STPointN</a:t>
            </a:r>
            <a:r>
              <a:rPr lang="en-US" dirty="0"/>
              <a:t>(1).STX AS </a:t>
            </a:r>
            <a:r>
              <a:rPr lang="en-US" dirty="0" err="1"/>
              <a:t>PointX</a:t>
            </a:r>
            <a:r>
              <a:rPr lang="en-US" dirty="0"/>
              <a:t>, @</a:t>
            </a:r>
            <a:r>
              <a:rPr lang="en-US" dirty="0" err="1"/>
              <a:t>polygon.STPointN</a:t>
            </a:r>
            <a:r>
              <a:rPr lang="en-US" dirty="0"/>
              <a:t>(1).STY AS </a:t>
            </a:r>
            <a:r>
              <a:rPr lang="en-US" dirty="0" err="1"/>
              <a:t>PointY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RETURN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30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41"/>
          </a:xfrm>
        </p:spPr>
        <p:txBody>
          <a:bodyPr/>
          <a:lstStyle/>
          <a:p>
            <a:r>
              <a:rPr lang="en-US" dirty="0" smtClean="0"/>
              <a:t>LOTS OF POINTS TO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SET @g = @</a:t>
            </a:r>
            <a:r>
              <a:rPr lang="en-US" dirty="0" err="1"/>
              <a:t>g.STCurveToLine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tvfGetPolygonPoints</a:t>
            </a:r>
            <a:r>
              <a:rPr lang="en-US" dirty="0"/>
              <a:t>](@g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6545" y="2249486"/>
            <a:ext cx="3895949" cy="337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0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 we get this back into tableau?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1837766"/>
            <a:ext cx="9714849" cy="896469"/>
          </a:xfrm>
        </p:spPr>
        <p:txBody>
          <a:bodyPr/>
          <a:lstStyle/>
          <a:p>
            <a:r>
              <a:rPr lang="en-US" dirty="0" smtClean="0"/>
              <a:t>Add Custom SQL data source and SELECT columns (or *) from our </a:t>
            </a:r>
            <a:r>
              <a:rPr lang="en-US" dirty="0" err="1" smtClean="0"/>
              <a:t>tvf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1410" y="2670934"/>
            <a:ext cx="9712527" cy="215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1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 smtClean="0"/>
              <a:t>BAMMMM!!!</a:t>
            </a:r>
            <a:endParaRPr lang="en-US" sz="8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202" y="2290762"/>
            <a:ext cx="8495646" cy="439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8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be told… I wanted to DO THIS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all to learn how to do something fun with SQL Spatial commands even if you don’t have spatial data right now. </a:t>
            </a:r>
          </a:p>
          <a:p>
            <a:r>
              <a:rPr lang="en-US" dirty="0" smtClean="0"/>
              <a:t>These features are there in every box and no one should be scared of them.</a:t>
            </a:r>
          </a:p>
          <a:p>
            <a:r>
              <a:rPr lang="en-US" dirty="0"/>
              <a:t>I</a:t>
            </a:r>
            <a:r>
              <a:rPr lang="en-US" dirty="0" smtClean="0"/>
              <a:t>f you know that they are there, you can make them do some very cool stuff.</a:t>
            </a:r>
          </a:p>
          <a:p>
            <a:r>
              <a:rPr lang="en-US" dirty="0" smtClean="0"/>
              <a:t>And, sooner or later, you will probably figure out how to use those fancy geospatial functions for geospatial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396244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TheSE</a:t>
            </a:r>
            <a:r>
              <a:rPr lang="en-US" dirty="0" smtClean="0"/>
              <a:t> </a:t>
            </a:r>
            <a:r>
              <a:rPr lang="en-US" dirty="0" err="1" smtClean="0"/>
              <a:t>videoS</a:t>
            </a:r>
            <a:r>
              <a:rPr lang="en-US" dirty="0" smtClean="0"/>
              <a:t> run through some more advanced examples.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 the session I would cover these or similar topics to get everyone’s imagination flowing.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mtClean="0"/>
              <a:t>Hopefully I won’t </a:t>
            </a:r>
            <a:r>
              <a:rPr lang="en-US" dirty="0" smtClean="0"/>
              <a:t>not “so and umm” so much after rehearsing this a couple times.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1413" y="4805082"/>
            <a:ext cx="990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Play in YouTube and change playback to HD setting for clear text.</a:t>
            </a:r>
            <a:endParaRPr lang="en-US" b="1" dirty="0" smtClean="0">
              <a:hlinkClick r:id="rId2"/>
            </a:endParaRP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youtu.be/lcRqEsniFCI</a:t>
            </a:r>
            <a:r>
              <a:rPr lang="en-US" dirty="0" smtClean="0"/>
              <a:t> - Percentage Completion Arc Widget In Action</a:t>
            </a:r>
          </a:p>
          <a:p>
            <a:r>
              <a:rPr lang="en-US" dirty="0">
                <a:hlinkClick r:id="rId4"/>
              </a:rPr>
              <a:t>https://youtu.be/cDtkOqtt0ZI</a:t>
            </a:r>
            <a:r>
              <a:rPr lang="en-US" dirty="0" smtClean="0"/>
              <a:t> – Percent “T” Thermometer Widget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youtu.be/n7xhEWyzTPA</a:t>
            </a:r>
            <a:r>
              <a:rPr lang="en-US" dirty="0" smtClean="0"/>
              <a:t> - Geography Demo (Optional)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4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3671" y="412376"/>
            <a:ext cx="9693740" cy="1371600"/>
          </a:xfrm>
        </p:spPr>
        <p:txBody>
          <a:bodyPr/>
          <a:lstStyle/>
          <a:p>
            <a:r>
              <a:rPr lang="en-US" dirty="0" smtClean="0"/>
              <a:t>You will learn how to: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40541"/>
            <a:ext cx="9905999" cy="4150660"/>
          </a:xfrm>
        </p:spPr>
        <p:txBody>
          <a:bodyPr/>
          <a:lstStyle/>
          <a:p>
            <a:r>
              <a:rPr lang="en-US" dirty="0" smtClean="0"/>
              <a:t>Use SQL spatial features for the first time (in MS SQL/SERVER)</a:t>
            </a:r>
          </a:p>
          <a:p>
            <a:r>
              <a:rPr lang="en-US" dirty="0" smtClean="0"/>
              <a:t>Use a table valued function in SQL Server as a date source</a:t>
            </a:r>
          </a:p>
          <a:p>
            <a:r>
              <a:rPr lang="en-US" dirty="0" smtClean="0"/>
              <a:t>Draw shapes using spatial point, line and curve descriptions</a:t>
            </a:r>
          </a:p>
          <a:p>
            <a:r>
              <a:rPr lang="en-US" dirty="0" smtClean="0"/>
              <a:t>Turn a geometry object into a list of points</a:t>
            </a:r>
          </a:p>
          <a:p>
            <a:r>
              <a:rPr lang="en-US" dirty="0" smtClean="0"/>
              <a:t>Put it all together to create custom widgets, shapes, and spatial results in Tableau</a:t>
            </a:r>
          </a:p>
          <a:p>
            <a:r>
              <a:rPr lang="en-US" dirty="0" smtClean="0"/>
              <a:t>Everything is on GitHub so sit back and relax!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7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Spatial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Included in all versions of since SQL Server 2008+ (Add on for 2008)</a:t>
            </a:r>
          </a:p>
          <a:p>
            <a:r>
              <a:rPr lang="en-US" dirty="0" smtClean="0"/>
              <a:t>Geometry – flat Euclidian coordinate system </a:t>
            </a:r>
          </a:p>
          <a:p>
            <a:r>
              <a:rPr lang="en-US" dirty="0" smtClean="0"/>
              <a:t>Geography - </a:t>
            </a:r>
            <a:r>
              <a:rPr lang="en-US" dirty="0"/>
              <a:t> round-earth coordinate </a:t>
            </a:r>
            <a:r>
              <a:rPr lang="en-US" dirty="0" smtClean="0"/>
              <a:t>system</a:t>
            </a:r>
          </a:p>
          <a:p>
            <a:pPr lvl="1"/>
            <a:r>
              <a:rPr lang="en-US" b="1" dirty="0"/>
              <a:t>Mercator projection</a:t>
            </a:r>
            <a:r>
              <a:rPr lang="en-US" dirty="0"/>
              <a:t> </a:t>
            </a:r>
            <a:r>
              <a:rPr lang="en-US" dirty="0" smtClean="0"/>
              <a:t>most common format</a:t>
            </a:r>
          </a:p>
          <a:p>
            <a:r>
              <a:rPr lang="en-US" dirty="0" smtClean="0"/>
              <a:t>It’s free and very cool, why not use it?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58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Spatial geometry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Point</a:t>
            </a:r>
            <a:endParaRPr lang="en-US" dirty="0"/>
          </a:p>
          <a:p>
            <a:r>
              <a:rPr lang="en-US" dirty="0" err="1">
                <a:hlinkClick r:id="rId3"/>
              </a:rPr>
              <a:t>LineString</a:t>
            </a:r>
            <a:endParaRPr lang="en-US" dirty="0"/>
          </a:p>
          <a:p>
            <a:r>
              <a:rPr lang="en-US" dirty="0" err="1">
                <a:hlinkClick r:id="rId4"/>
              </a:rPr>
              <a:t>CircularString</a:t>
            </a:r>
            <a:endParaRPr lang="en-US" dirty="0"/>
          </a:p>
          <a:p>
            <a:r>
              <a:rPr lang="en-US" dirty="0" err="1">
                <a:hlinkClick r:id="rId5"/>
              </a:rPr>
              <a:t>CompoundCurve</a:t>
            </a:r>
            <a:endParaRPr lang="en-US" dirty="0"/>
          </a:p>
          <a:p>
            <a:r>
              <a:rPr lang="en-US" dirty="0">
                <a:hlinkClick r:id="rId6"/>
              </a:rPr>
              <a:t>Polygon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hlinkClick r:id="rId7"/>
              </a:rPr>
              <a:t>CurvePolygon</a:t>
            </a:r>
            <a:endParaRPr lang="en-US" dirty="0"/>
          </a:p>
          <a:p>
            <a:r>
              <a:rPr lang="en-US" dirty="0">
                <a:hlinkClick r:id="rId8"/>
              </a:rPr>
              <a:t>MultiPoint</a:t>
            </a:r>
            <a:endParaRPr lang="en-US" dirty="0"/>
          </a:p>
          <a:p>
            <a:r>
              <a:rPr lang="en-US" dirty="0" err="1">
                <a:hlinkClick r:id="rId9"/>
              </a:rPr>
              <a:t>MultiLineString</a:t>
            </a:r>
            <a:endParaRPr lang="en-US" dirty="0"/>
          </a:p>
          <a:p>
            <a:r>
              <a:rPr lang="en-US" dirty="0" err="1">
                <a:hlinkClick r:id="rId10"/>
              </a:rPr>
              <a:t>MultiPolygon</a:t>
            </a:r>
            <a:endParaRPr lang="en-US" dirty="0"/>
          </a:p>
          <a:p>
            <a:r>
              <a:rPr lang="en-US" dirty="0" err="1">
                <a:hlinkClick r:id="rId11"/>
              </a:rPr>
              <a:t>GeometryCollection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0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 ABOUT Shapes and polygons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Shapes are described using points, lines, and curves</a:t>
            </a:r>
          </a:p>
          <a:p>
            <a:r>
              <a:rPr lang="en-US" dirty="0" smtClean="0"/>
              <a:t>Text descriptions are turned into binary objects that can be transformed using geometry functions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geometry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='LINESTRING (1 1, 3 3)'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/>
              <a:t>Binary objects can also be stored in the SQL database</a:t>
            </a:r>
          </a:p>
          <a:p>
            <a:r>
              <a:rPr lang="en-US" dirty="0"/>
              <a:t>https://docs.microsoft.com/en-us/sql/relational-databases/spatial/spatial-data-types-overview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55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479176"/>
          </a:xfrm>
        </p:spPr>
        <p:txBody>
          <a:bodyPr/>
          <a:lstStyle/>
          <a:p>
            <a:r>
              <a:rPr lang="en-US" dirty="0" smtClean="0"/>
              <a:t>Draw a point, then turn it into a circle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SELECT geometry::Point(0,0,0) AS Point</a:t>
            </a:r>
          </a:p>
          <a:p>
            <a:r>
              <a:rPr lang="en-US" dirty="0"/>
              <a:t>DECLARE @point geometry</a:t>
            </a:r>
          </a:p>
          <a:p>
            <a:r>
              <a:rPr lang="en-US" dirty="0"/>
              <a:t>SET @point = geometry::Point(0,0,0) </a:t>
            </a:r>
          </a:p>
          <a:p>
            <a:r>
              <a:rPr lang="en-US" dirty="0"/>
              <a:t>DECLARE @circle  geometry</a:t>
            </a:r>
          </a:p>
          <a:p>
            <a:r>
              <a:rPr lang="en-US" dirty="0" smtClean="0"/>
              <a:t>--</a:t>
            </a:r>
            <a:r>
              <a:rPr lang="en-US" dirty="0" err="1" smtClean="0"/>
              <a:t>STBuffer</a:t>
            </a:r>
            <a:r>
              <a:rPr lang="en-US" dirty="0" smtClean="0"/>
              <a:t> function adds area(width) to any geometry object</a:t>
            </a:r>
          </a:p>
          <a:p>
            <a:r>
              <a:rPr lang="en-US" dirty="0" smtClean="0"/>
              <a:t>SET </a:t>
            </a:r>
            <a:r>
              <a:rPr lang="en-US" dirty="0"/>
              <a:t>@circle  = @</a:t>
            </a:r>
            <a:r>
              <a:rPr lang="en-US" dirty="0" err="1"/>
              <a:t>point.STBuffer</a:t>
            </a:r>
            <a:r>
              <a:rPr lang="en-US" dirty="0"/>
              <a:t>(1)</a:t>
            </a:r>
          </a:p>
          <a:p>
            <a:r>
              <a:rPr lang="en-US" dirty="0"/>
              <a:t>SELECT @</a:t>
            </a:r>
            <a:r>
              <a:rPr lang="en-US" dirty="0" smtClean="0"/>
              <a:t>circle AS Circle 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975" y="537882"/>
            <a:ext cx="3112537" cy="28219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645" y="3684494"/>
            <a:ext cx="3117361" cy="3004296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>
          <a:xfrm>
            <a:off x="5936018" y="2249486"/>
            <a:ext cx="1326777" cy="1237129"/>
          </a:xfrm>
          <a:prstGeom prst="wedgeRoundRectCallout">
            <a:avLst>
              <a:gd name="adj1" fmla="val 209572"/>
              <a:gd name="adj2" fmla="val -715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It’s really there… believe 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1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806824"/>
          </a:xfrm>
        </p:spPr>
        <p:txBody>
          <a:bodyPr/>
          <a:lstStyle/>
          <a:p>
            <a:r>
              <a:rPr lang="en-US" dirty="0" smtClean="0"/>
              <a:t>Let’s draw a 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1595718"/>
            <a:ext cx="6227578" cy="419548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DECLARE @g geometry</a:t>
            </a:r>
          </a:p>
          <a:p>
            <a:r>
              <a:rPr lang="en-US" dirty="0"/>
              <a:t>SET @g =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geometry</a:t>
            </a:r>
            <a:r>
              <a:rPr lang="en-US" dirty="0"/>
              <a:t>::Parse('CIRCULARSTRING(1 0, 0 1, -1 0, 0 -1, 1 0)');  </a:t>
            </a:r>
          </a:p>
          <a:p>
            <a:r>
              <a:rPr lang="en-US" dirty="0"/>
              <a:t>SELECT @g AS Ring</a:t>
            </a:r>
          </a:p>
          <a:p>
            <a:endParaRPr lang="en-US" dirty="0"/>
          </a:p>
          <a:p>
            <a:r>
              <a:rPr lang="en-US" dirty="0"/>
              <a:t>SET @g = @</a:t>
            </a:r>
            <a:r>
              <a:rPr lang="en-US" dirty="0" err="1"/>
              <a:t>g.STBuffer</a:t>
            </a:r>
            <a:r>
              <a:rPr lang="en-US" dirty="0"/>
              <a:t>(.1)</a:t>
            </a:r>
          </a:p>
          <a:p>
            <a:r>
              <a:rPr lang="en-US" dirty="0"/>
              <a:t>SELECT @g AS </a:t>
            </a:r>
            <a:r>
              <a:rPr lang="en-US" dirty="0" err="1" smtClean="0"/>
              <a:t>BufferedRing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645" y="609600"/>
            <a:ext cx="2914650" cy="2914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646" y="3779720"/>
            <a:ext cx="2914650" cy="282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0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080" y="516675"/>
            <a:ext cx="3876050" cy="5860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15035" y="672352"/>
            <a:ext cx="47602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NOW HOW DO WE GET FROM THIS…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9364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15035" y="672352"/>
            <a:ext cx="47602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NOW HOW DO WE GET FROM THIS…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730" y="529505"/>
            <a:ext cx="3890681" cy="59644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0541" y="2734235"/>
            <a:ext cx="4634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TO THIS?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7300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10024</TotalTime>
  <Words>882</Words>
  <Application>Microsoft Office PowerPoint</Application>
  <PresentationFormat>Widescreen</PresentationFormat>
  <Paragraphs>116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Tw Cen MT</vt:lpstr>
      <vt:lpstr>Circuit</vt:lpstr>
      <vt:lpstr>I Got Custom Widgets, Shapes, and Geo-Spatial Data… You can too! </vt:lpstr>
      <vt:lpstr>You will learn how to:</vt:lpstr>
      <vt:lpstr>SQL Server Spatial Features</vt:lpstr>
      <vt:lpstr>SQL Spatial geometry types</vt:lpstr>
      <vt:lpstr>FACTS ABOUT Shapes and polygons</vt:lpstr>
      <vt:lpstr>Draw a point, then turn it into a circle</vt:lpstr>
      <vt:lpstr>Let’s draw a RING</vt:lpstr>
      <vt:lpstr>PowerPoint Presentation</vt:lpstr>
      <vt:lpstr>PowerPoint Presentation</vt:lpstr>
      <vt:lpstr>CONNECTTING  THE DOTS</vt:lpstr>
      <vt:lpstr>Lines vs. polygons : to fill or not to fill</vt:lpstr>
      <vt:lpstr>DRAWING A PERCENT METER</vt:lpstr>
      <vt:lpstr>We need another cool tool here</vt:lpstr>
      <vt:lpstr>ADD THE MAGIC SAUCE TO  TURN POINTS INTo A TABLE</vt:lpstr>
      <vt:lpstr>LOTS OF POINTS TO PLOT</vt:lpstr>
      <vt:lpstr>SO HOW DO we get this back into tableau?</vt:lpstr>
      <vt:lpstr>BAMMMM!!!</vt:lpstr>
      <vt:lpstr>Truth be told… I wanted to DO THIS SESSION</vt:lpstr>
      <vt:lpstr>TheSE videoS run through some more advanced examples.  In the session I would cover these or similar topics to get everyone’s imagination flowing.  Hopefully I won’t not “so and umm” so much after rehearsing this a couple times.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glenn</dc:creator>
  <cp:lastModifiedBy>Windows User</cp:lastModifiedBy>
  <cp:revision>46</cp:revision>
  <dcterms:created xsi:type="dcterms:W3CDTF">2017-05-01T19:39:24Z</dcterms:created>
  <dcterms:modified xsi:type="dcterms:W3CDTF">2017-06-15T02:50:41Z</dcterms:modified>
</cp:coreProperties>
</file>