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98" r:id="rId4"/>
    <p:sldId id="285" r:id="rId5"/>
    <p:sldId id="286" r:id="rId6"/>
    <p:sldId id="288" r:id="rId7"/>
    <p:sldId id="259" r:id="rId8"/>
    <p:sldId id="294" r:id="rId9"/>
    <p:sldId id="300" r:id="rId10"/>
    <p:sldId id="295" r:id="rId11"/>
    <p:sldId id="301" r:id="rId12"/>
    <p:sldId id="302" r:id="rId13"/>
    <p:sldId id="290" r:id="rId14"/>
    <p:sldId id="284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D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24" autoAdjust="0"/>
    <p:restoredTop sz="94660"/>
  </p:normalViewPr>
  <p:slideViewPr>
    <p:cSldViewPr>
      <p:cViewPr varScale="1">
        <p:scale>
          <a:sx n="115" d="100"/>
          <a:sy n="115" d="100"/>
        </p:scale>
        <p:origin x="1098" y="3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988795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60048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72408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31021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45040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Shape 9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3" name="Shape 9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08040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Shape 10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Shape 10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12295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8039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398088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72242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34496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30104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07007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9292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5728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pPr lvl="0">
                <a:spcBef>
                  <a:spcPts val="0"/>
                </a:spcBef>
                <a:buNone/>
              </a:pPr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pPr lvl="0">
                <a:spcBef>
                  <a:spcPts val="0"/>
                </a:spcBef>
                <a:buNone/>
              </a:pPr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pPr lvl="0">
                <a:spcBef>
                  <a:spcPts val="0"/>
                </a:spcBef>
                <a:buNone/>
              </a:pPr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pPr lvl="0">
                <a:spcBef>
                  <a:spcPts val="0"/>
                </a:spcBef>
                <a:buNone/>
              </a:pPr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pPr lvl="0">
                <a:spcBef>
                  <a:spcPts val="0"/>
                </a:spcBef>
                <a:buNone/>
              </a:pPr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pPr lvl="0">
                <a:spcBef>
                  <a:spcPts val="0"/>
                </a:spcBef>
                <a:buNone/>
              </a:pPr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pPr lvl="0">
                <a:spcBef>
                  <a:spcPts val="0"/>
                </a:spcBef>
                <a:buNone/>
              </a:pPr>
              <a:t>‹#›</a:t>
            </a:fld>
            <a:endParaRPr lang="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ru" sz="1000">
                <a:solidFill>
                  <a:schemeClr val="dk2"/>
                </a:solidFill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ru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DF4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429300" y="1714500"/>
            <a:ext cx="5138700" cy="171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buClr>
                <a:srgbClr val="000000"/>
              </a:buClr>
              <a:buSzPct val="27500"/>
            </a:pPr>
            <a:r>
              <a:rPr lang="ru-RU" sz="4000" dirty="0">
                <a:solidFill>
                  <a:srgbClr val="4C5D6E"/>
                </a:solidFill>
              </a:rPr>
              <a:t>Основы языка </a:t>
            </a:r>
            <a:r>
              <a:rPr lang="en-US" sz="4000" dirty="0" err="1">
                <a:solidFill>
                  <a:srgbClr val="4C5D6E"/>
                </a:solidFill>
              </a:rPr>
              <a:t>Javascript</a:t>
            </a:r>
            <a:endParaRPr lang="ru" sz="4000" dirty="0">
              <a:solidFill>
                <a:srgbClr val="4C5D6E"/>
              </a:solidFill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ctrTitle"/>
          </p:nvPr>
        </p:nvSpPr>
        <p:spPr>
          <a:xfrm>
            <a:off x="3429325" y="3428950"/>
            <a:ext cx="45675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just"/>
            <a:r>
              <a:rPr lang="ru-RU" sz="1200" dirty="0">
                <a:solidFill>
                  <a:schemeClr val="tx2">
                    <a:lumMod val="75000"/>
                  </a:schemeClr>
                </a:solidFill>
              </a:rPr>
              <a:t>Про язык </a:t>
            </a:r>
            <a:r>
              <a:rPr lang="ru-RU" sz="1200" dirty="0" err="1">
                <a:solidFill>
                  <a:schemeClr val="tx2">
                    <a:lumMod val="75000"/>
                  </a:schemeClr>
                </a:solidFill>
              </a:rPr>
              <a:t>JavaScript</a:t>
            </a:r>
            <a:r>
              <a:rPr lang="ru-RU" sz="1200" dirty="0">
                <a:solidFill>
                  <a:schemeClr val="tx2">
                    <a:lumMod val="75000"/>
                  </a:schemeClr>
                </a:solidFill>
              </a:rPr>
              <a:t> и окружение для разработки на нём.</a:t>
            </a:r>
            <a:endParaRPr lang="ru-RU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3429300" y="57145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 smtClean="0">
                <a:solidFill>
                  <a:srgbClr val="BDC2CA"/>
                </a:solidFill>
              </a:rPr>
              <a:t>Javascript</a:t>
            </a:r>
            <a:r>
              <a:rPr lang="en-US" sz="1600" dirty="0" smtClean="0">
                <a:solidFill>
                  <a:srgbClr val="BDC2CA"/>
                </a:solidFill>
              </a:rPr>
              <a:t>. </a:t>
            </a:r>
            <a:r>
              <a:rPr lang="ru-RU" sz="1600" dirty="0" smtClean="0">
                <a:solidFill>
                  <a:srgbClr val="BDC2CA"/>
                </a:solidFill>
              </a:rPr>
              <a:t>Уровень 1</a:t>
            </a:r>
            <a:endParaRPr lang="ru" sz="1600" dirty="0">
              <a:solidFill>
                <a:srgbClr val="BDC2CA"/>
              </a:solidFill>
            </a:endParaRPr>
          </a:p>
        </p:txBody>
      </p:sp>
      <p:sp>
        <p:nvSpPr>
          <p:cNvPr id="58" name="Shape 58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-799801" y="2286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0" name="Shape 60"/>
          <p:cNvSpPr/>
          <p:nvPr/>
        </p:nvSpPr>
        <p:spPr>
          <a:xfrm>
            <a:off x="-799801" y="2857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1" name="Shape 61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2" name="Shape 62"/>
          <p:cNvSpPr/>
          <p:nvPr/>
        </p:nvSpPr>
        <p:spPr>
          <a:xfrm>
            <a:off x="-799801" y="4000508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3" name="Shape 63"/>
          <p:cNvSpPr/>
          <p:nvPr/>
        </p:nvSpPr>
        <p:spPr>
          <a:xfrm>
            <a:off x="-799801" y="4572008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   </a:t>
            </a:r>
          </a:p>
        </p:txBody>
      </p:sp>
      <p:sp>
        <p:nvSpPr>
          <p:cNvPr id="64" name="Shape 64"/>
          <p:cNvSpPr/>
          <p:nvPr/>
        </p:nvSpPr>
        <p:spPr>
          <a:xfrm>
            <a:off x="-799801" y="1143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5" name="Shape 65"/>
          <p:cNvSpPr/>
          <p:nvPr/>
        </p:nvSpPr>
        <p:spPr>
          <a:xfrm>
            <a:off x="-799801" y="571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2398" y="-80019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573598" y="-80019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1144798" y="-80019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1715998" y="-80019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2287198" y="-80019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2858398" y="-80019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3429598" y="-80019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4" name="Shape 74"/>
          <p:cNvSpPr/>
          <p:nvPr/>
        </p:nvSpPr>
        <p:spPr>
          <a:xfrm>
            <a:off x="4000798" y="-80019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5" name="Shape 75"/>
          <p:cNvSpPr/>
          <p:nvPr/>
        </p:nvSpPr>
        <p:spPr>
          <a:xfrm>
            <a:off x="4571998" y="-80019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6" name="Shape 76"/>
          <p:cNvSpPr/>
          <p:nvPr/>
        </p:nvSpPr>
        <p:spPr>
          <a:xfrm>
            <a:off x="5143198" y="-80019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7" name="Shape 77"/>
          <p:cNvSpPr/>
          <p:nvPr/>
        </p:nvSpPr>
        <p:spPr>
          <a:xfrm>
            <a:off x="5714398" y="-80019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8" name="Shape 78"/>
          <p:cNvSpPr/>
          <p:nvPr/>
        </p:nvSpPr>
        <p:spPr>
          <a:xfrm>
            <a:off x="6285598" y="-80019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Shape 79"/>
          <p:cNvSpPr/>
          <p:nvPr/>
        </p:nvSpPr>
        <p:spPr>
          <a:xfrm>
            <a:off x="6856798" y="-80019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7427998" y="-80019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1" name="Shape 81"/>
          <p:cNvSpPr/>
          <p:nvPr/>
        </p:nvSpPr>
        <p:spPr>
          <a:xfrm>
            <a:off x="7999198" y="-80019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2" name="Shape 82"/>
          <p:cNvSpPr/>
          <p:nvPr/>
        </p:nvSpPr>
        <p:spPr>
          <a:xfrm>
            <a:off x="8570398" y="-80019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ctrTitle"/>
          </p:nvPr>
        </p:nvSpPr>
        <p:spPr>
          <a:xfrm>
            <a:off x="3427200" y="114300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ru" sz="2000" b="1" dirty="0">
                <a:solidFill>
                  <a:srgbClr val="4C5D6E"/>
                </a:solidFill>
              </a:rPr>
              <a:t>Урок 1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897" y="1828849"/>
            <a:ext cx="1485801" cy="1485801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35496" y="275625"/>
            <a:ext cx="9001000" cy="498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ru-RU" sz="2800" dirty="0" smtClean="0">
                <a:solidFill>
                  <a:srgbClr val="4C5D6E"/>
                </a:solidFill>
              </a:rPr>
              <a:t>Типы данных</a:t>
            </a:r>
            <a:endParaRPr lang="ru" sz="2800" dirty="0">
              <a:solidFill>
                <a:srgbClr val="4C5D6E"/>
              </a:solidFill>
            </a:endParaRPr>
          </a:p>
        </p:txBody>
      </p:sp>
      <p:sp>
        <p:nvSpPr>
          <p:cNvPr id="89" name="Shape 89"/>
          <p:cNvSpPr txBox="1">
            <a:spLocks noGrp="1"/>
          </p:cNvSpPr>
          <p:nvPr>
            <p:ph type="ctrTitle"/>
          </p:nvPr>
        </p:nvSpPr>
        <p:spPr>
          <a:xfrm>
            <a:off x="395536" y="849625"/>
            <a:ext cx="8208912" cy="372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127000" lvl="0" algn="l">
              <a:lnSpc>
                <a:spcPct val="115000"/>
              </a:lnSpc>
              <a:spcAft>
                <a:spcPts val="1000"/>
              </a:spcAft>
              <a:buClr>
                <a:srgbClr val="2C2D30"/>
              </a:buClr>
            </a:pPr>
            <a:r>
              <a:rPr lang="en-US" sz="1600" dirty="0" smtClean="0"/>
              <a:t/>
            </a:r>
            <a:br>
              <a:rPr lang="en-US" sz="1600" dirty="0" smtClean="0"/>
            </a:br>
            <a:endParaRPr lang="ru" sz="1600" dirty="0">
              <a:solidFill>
                <a:srgbClr val="2C2D30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01" y="2286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01" y="2857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01" y="4000508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01" y="4572008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   </a:t>
            </a:r>
          </a:p>
        </p:txBody>
      </p:sp>
      <p:sp>
        <p:nvSpPr>
          <p:cNvPr id="96" name="Shape 96"/>
          <p:cNvSpPr/>
          <p:nvPr/>
        </p:nvSpPr>
        <p:spPr>
          <a:xfrm>
            <a:off x="-799801" y="1143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01" y="571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23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35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4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5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71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83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95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4000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71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31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43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55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6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7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91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703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1173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16" name="Shape 116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199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89"/>
          <p:cNvSpPr txBox="1">
            <a:spLocks/>
          </p:cNvSpPr>
          <p:nvPr/>
        </p:nvSpPr>
        <p:spPr>
          <a:xfrm>
            <a:off x="547936" y="1002025"/>
            <a:ext cx="8208912" cy="372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9pPr>
          </a:lstStyle>
          <a:p>
            <a:pPr marL="127000" algn="l">
              <a:lnSpc>
                <a:spcPct val="115000"/>
              </a:lnSpc>
              <a:spcAft>
                <a:spcPts val="1000"/>
              </a:spcAft>
              <a:buClr>
                <a:srgbClr val="2C2D30"/>
              </a:buClr>
            </a:pPr>
            <a:endParaRPr lang="en-US" sz="1600" dirty="0" smtClean="0">
              <a:solidFill>
                <a:srgbClr val="2C2D30"/>
              </a:solidFill>
            </a:endParaRPr>
          </a:p>
          <a:p>
            <a:pPr marL="127000" algn="l">
              <a:lnSpc>
                <a:spcPct val="115000"/>
              </a:lnSpc>
              <a:spcAft>
                <a:spcPts val="1000"/>
              </a:spcAft>
              <a:buClr>
                <a:srgbClr val="2C2D30"/>
              </a:buClr>
            </a:pPr>
            <a:endParaRPr lang="en-US" sz="1600" dirty="0">
              <a:solidFill>
                <a:srgbClr val="2C2D30"/>
              </a:solidFill>
            </a:endParaRPr>
          </a:p>
          <a:p>
            <a:pPr marL="127000" algn="l">
              <a:lnSpc>
                <a:spcPct val="115000"/>
              </a:lnSpc>
              <a:spcAft>
                <a:spcPts val="1000"/>
              </a:spcAft>
              <a:buClr>
                <a:srgbClr val="2C2D30"/>
              </a:buClr>
            </a:pPr>
            <a:r>
              <a:rPr lang="ru" sz="1600" dirty="0" smtClean="0">
                <a:solidFill>
                  <a:srgbClr val="2C2D30"/>
                </a:solidFill>
              </a:rPr>
              <a:t>- Число </a:t>
            </a:r>
            <a:r>
              <a:rPr lang="en-US" sz="1600" b="1" dirty="0" smtClean="0">
                <a:solidFill>
                  <a:srgbClr val="2C2D30"/>
                </a:solidFill>
              </a:rPr>
              <a:t>number</a:t>
            </a:r>
          </a:p>
          <a:p>
            <a:pPr marL="127000" algn="l">
              <a:lnSpc>
                <a:spcPct val="115000"/>
              </a:lnSpc>
              <a:spcAft>
                <a:spcPts val="1000"/>
              </a:spcAft>
              <a:buClr>
                <a:srgbClr val="2C2D30"/>
              </a:buClr>
            </a:pPr>
            <a:r>
              <a:rPr lang="ru-RU" sz="1600" dirty="0">
                <a:solidFill>
                  <a:srgbClr val="2C2D30"/>
                </a:solidFill>
              </a:rPr>
              <a:t>Единый тип число используется как для целых, так и для дробных чисел.</a:t>
            </a:r>
          </a:p>
          <a:p>
            <a:pPr marL="127000" algn="l">
              <a:lnSpc>
                <a:spcPct val="115000"/>
              </a:lnSpc>
              <a:spcAft>
                <a:spcPts val="1000"/>
              </a:spcAft>
              <a:buClr>
                <a:srgbClr val="2C2D30"/>
              </a:buClr>
            </a:pPr>
            <a:r>
              <a:rPr lang="ru-RU" sz="1600" dirty="0">
                <a:solidFill>
                  <a:srgbClr val="2C2D30"/>
                </a:solidFill>
              </a:rPr>
              <a:t>Существуют специальные числовые значения </a:t>
            </a:r>
            <a:r>
              <a:rPr lang="ru-RU" sz="1600" b="1" dirty="0" err="1">
                <a:solidFill>
                  <a:srgbClr val="2C2D30"/>
                </a:solidFill>
              </a:rPr>
              <a:t>Infinity</a:t>
            </a:r>
            <a:r>
              <a:rPr lang="ru-RU" sz="1600" dirty="0">
                <a:solidFill>
                  <a:srgbClr val="2C2D30"/>
                </a:solidFill>
              </a:rPr>
              <a:t> (бесконечность) и </a:t>
            </a:r>
            <a:r>
              <a:rPr lang="ru-RU" sz="1600" b="1" dirty="0" err="1">
                <a:solidFill>
                  <a:srgbClr val="2C2D30"/>
                </a:solidFill>
              </a:rPr>
              <a:t>NaN</a:t>
            </a:r>
            <a:r>
              <a:rPr lang="ru-RU" sz="1600" dirty="0">
                <a:solidFill>
                  <a:srgbClr val="2C2D30"/>
                </a:solidFill>
              </a:rPr>
              <a:t> (ошибка вычислений</a:t>
            </a:r>
            <a:r>
              <a:rPr lang="ru-RU" sz="1600" dirty="0" smtClean="0">
                <a:solidFill>
                  <a:srgbClr val="2C2D30"/>
                </a:solidFill>
              </a:rPr>
              <a:t>).</a:t>
            </a:r>
            <a:r>
              <a:rPr lang="en-US" sz="1600" dirty="0" smtClean="0">
                <a:solidFill>
                  <a:srgbClr val="2C2D30"/>
                </a:solidFill>
              </a:rPr>
              <a:t> </a:t>
            </a:r>
            <a:r>
              <a:rPr lang="ru-RU" sz="1600" i="1" dirty="0" err="1"/>
              <a:t>var</a:t>
            </a:r>
            <a:r>
              <a:rPr lang="ru-RU" sz="1600" i="1" dirty="0"/>
              <a:t> n = 123</a:t>
            </a:r>
            <a:r>
              <a:rPr lang="ru-RU" sz="1600" i="1" dirty="0" smtClean="0"/>
              <a:t>;</a:t>
            </a:r>
            <a:endParaRPr lang="en-US" sz="1600" i="1" dirty="0" smtClean="0">
              <a:solidFill>
                <a:srgbClr val="2C2D30"/>
              </a:solidFill>
            </a:endParaRPr>
          </a:p>
          <a:p>
            <a:pPr marL="127000" algn="l">
              <a:lnSpc>
                <a:spcPct val="115000"/>
              </a:lnSpc>
              <a:spcAft>
                <a:spcPts val="1000"/>
              </a:spcAft>
              <a:buClr>
                <a:srgbClr val="2C2D30"/>
              </a:buClr>
            </a:pPr>
            <a:r>
              <a:rPr lang="en-US" sz="1600" dirty="0" smtClean="0">
                <a:solidFill>
                  <a:srgbClr val="2C2D30"/>
                </a:solidFill>
              </a:rPr>
              <a:t>- </a:t>
            </a:r>
            <a:r>
              <a:rPr lang="ru-RU" sz="1600" dirty="0" smtClean="0">
                <a:solidFill>
                  <a:srgbClr val="2C2D30"/>
                </a:solidFill>
              </a:rPr>
              <a:t>Строка </a:t>
            </a:r>
            <a:r>
              <a:rPr lang="en-US" sz="1600" dirty="0" smtClean="0">
                <a:solidFill>
                  <a:srgbClr val="2C2D30"/>
                </a:solidFill>
              </a:rPr>
              <a:t>string</a:t>
            </a:r>
          </a:p>
          <a:p>
            <a:pPr marL="127000" algn="l">
              <a:lnSpc>
                <a:spcPct val="115000"/>
              </a:lnSpc>
              <a:spcAft>
                <a:spcPts val="1000"/>
              </a:spcAft>
              <a:buClr>
                <a:srgbClr val="2C2D30"/>
              </a:buClr>
            </a:pPr>
            <a:r>
              <a:rPr lang="ru-RU" sz="1600" i="1" dirty="0" err="1"/>
              <a:t>var</a:t>
            </a:r>
            <a:r>
              <a:rPr lang="ru-RU" sz="1600" i="1" dirty="0"/>
              <a:t> </a:t>
            </a:r>
            <a:r>
              <a:rPr lang="ru-RU" sz="1600" i="1" dirty="0" err="1"/>
              <a:t>str</a:t>
            </a:r>
            <a:r>
              <a:rPr lang="ru-RU" sz="1600" i="1" dirty="0"/>
              <a:t> = "Мама мыла раму";</a:t>
            </a:r>
          </a:p>
          <a:p>
            <a:pPr marL="127000" algn="l">
              <a:lnSpc>
                <a:spcPct val="115000"/>
              </a:lnSpc>
              <a:spcAft>
                <a:spcPts val="1000"/>
              </a:spcAft>
              <a:buClr>
                <a:srgbClr val="2C2D30"/>
              </a:buClr>
            </a:pPr>
            <a:r>
              <a:rPr lang="ru-RU" sz="1600" dirty="0"/>
              <a:t>В </a:t>
            </a:r>
            <a:r>
              <a:rPr lang="ru-RU" sz="1600" dirty="0" err="1"/>
              <a:t>JavaScript</a:t>
            </a:r>
            <a:r>
              <a:rPr lang="ru-RU" sz="1600" dirty="0"/>
              <a:t> одинарные и двойные кавычки равноправны. Можно использовать или те или другие</a:t>
            </a:r>
            <a:r>
              <a:rPr lang="ru-RU" sz="1600" dirty="0" smtClean="0"/>
              <a:t>.</a:t>
            </a:r>
            <a:endParaRPr lang="en-US" sz="1600" dirty="0" smtClean="0"/>
          </a:p>
          <a:p>
            <a:pPr marL="127000" algn="l">
              <a:lnSpc>
                <a:spcPct val="115000"/>
              </a:lnSpc>
              <a:spcAft>
                <a:spcPts val="1000"/>
              </a:spcAft>
              <a:buClr>
                <a:srgbClr val="2C2D30"/>
              </a:buClr>
            </a:pPr>
            <a:r>
              <a:rPr lang="en-US" sz="1600" dirty="0" smtClean="0">
                <a:solidFill>
                  <a:srgbClr val="2C2D30"/>
                </a:solidFill>
              </a:rPr>
              <a:t>- </a:t>
            </a:r>
            <a:r>
              <a:rPr lang="ru-RU" sz="1600" dirty="0" err="1" smtClean="0">
                <a:solidFill>
                  <a:srgbClr val="2C2D30"/>
                </a:solidFill>
              </a:rPr>
              <a:t>Булевый</a:t>
            </a:r>
            <a:r>
              <a:rPr lang="ru-RU" sz="1600" dirty="0" smtClean="0">
                <a:solidFill>
                  <a:srgbClr val="2C2D30"/>
                </a:solidFill>
              </a:rPr>
              <a:t> </a:t>
            </a:r>
            <a:r>
              <a:rPr lang="ru-RU" sz="1600" dirty="0">
                <a:solidFill>
                  <a:srgbClr val="2C2D30"/>
                </a:solidFill>
              </a:rPr>
              <a:t>(логический) тип «</a:t>
            </a:r>
            <a:r>
              <a:rPr lang="ru-RU" sz="1600" b="1" dirty="0" err="1">
                <a:solidFill>
                  <a:srgbClr val="2C2D30"/>
                </a:solidFill>
              </a:rPr>
              <a:t>boolean</a:t>
            </a:r>
            <a:r>
              <a:rPr lang="ru-RU" sz="1600" dirty="0">
                <a:solidFill>
                  <a:srgbClr val="2C2D30"/>
                </a:solidFill>
              </a:rPr>
              <a:t>»</a:t>
            </a:r>
          </a:p>
          <a:p>
            <a:pPr marL="127000" algn="l">
              <a:lnSpc>
                <a:spcPct val="115000"/>
              </a:lnSpc>
              <a:spcAft>
                <a:spcPts val="1000"/>
              </a:spcAft>
              <a:buClr>
                <a:srgbClr val="2C2D30"/>
              </a:buClr>
            </a:pPr>
            <a:r>
              <a:rPr lang="ru-RU" sz="1600" dirty="0">
                <a:solidFill>
                  <a:srgbClr val="2C2D30"/>
                </a:solidFill>
              </a:rPr>
              <a:t>У него всего два значения: </a:t>
            </a:r>
            <a:r>
              <a:rPr lang="ru-RU" sz="1600" dirty="0" err="1">
                <a:solidFill>
                  <a:srgbClr val="2C2D30"/>
                </a:solidFill>
              </a:rPr>
              <a:t>true</a:t>
            </a:r>
            <a:r>
              <a:rPr lang="ru-RU" sz="1600" dirty="0">
                <a:solidFill>
                  <a:srgbClr val="2C2D30"/>
                </a:solidFill>
              </a:rPr>
              <a:t> (истина) и </a:t>
            </a:r>
            <a:r>
              <a:rPr lang="ru-RU" sz="1600" dirty="0" err="1">
                <a:solidFill>
                  <a:srgbClr val="2C2D30"/>
                </a:solidFill>
              </a:rPr>
              <a:t>false</a:t>
            </a:r>
            <a:r>
              <a:rPr lang="ru-RU" sz="1600" dirty="0">
                <a:solidFill>
                  <a:srgbClr val="2C2D30"/>
                </a:solidFill>
              </a:rPr>
              <a:t> (ложь</a:t>
            </a:r>
            <a:r>
              <a:rPr lang="ru-RU" sz="1600" dirty="0" smtClean="0">
                <a:solidFill>
                  <a:srgbClr val="2C2D30"/>
                </a:solidFill>
              </a:rPr>
              <a:t>).</a:t>
            </a:r>
            <a:endParaRPr lang="ru-RU" sz="1600" dirty="0">
              <a:solidFill>
                <a:srgbClr val="2C2D30"/>
              </a:solidFill>
            </a:endParaRPr>
          </a:p>
          <a:p>
            <a:pPr marL="127000" algn="l">
              <a:lnSpc>
                <a:spcPct val="115000"/>
              </a:lnSpc>
              <a:spcAft>
                <a:spcPts val="1000"/>
              </a:spcAft>
              <a:buClr>
                <a:srgbClr val="2C2D30"/>
              </a:buClr>
            </a:pPr>
            <a:endParaRPr lang="en-US" sz="1600" dirty="0" smtClean="0">
              <a:solidFill>
                <a:srgbClr val="2C2D30"/>
              </a:solidFill>
            </a:endParaRPr>
          </a:p>
          <a:p>
            <a:pPr marL="127000" algn="l">
              <a:lnSpc>
                <a:spcPct val="115000"/>
              </a:lnSpc>
              <a:spcAft>
                <a:spcPts val="1000"/>
              </a:spcAft>
              <a:buClr>
                <a:srgbClr val="2C2D30"/>
              </a:buClr>
            </a:pPr>
            <a:endParaRPr lang="ru-RU" sz="1600" dirty="0">
              <a:solidFill>
                <a:srgbClr val="2C2D30"/>
              </a:solidFill>
            </a:endParaRPr>
          </a:p>
          <a:p>
            <a:pPr marL="127000" algn="l">
              <a:lnSpc>
                <a:spcPct val="115000"/>
              </a:lnSpc>
              <a:spcAft>
                <a:spcPts val="1000"/>
              </a:spcAft>
              <a:buClr>
                <a:srgbClr val="2C2D30"/>
              </a:buClr>
            </a:pPr>
            <a:endParaRPr lang="ru" sz="1600" dirty="0">
              <a:solidFill>
                <a:srgbClr val="2C2D3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5233487"/>
      </p:ext>
    </p:extLst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35496" y="275625"/>
            <a:ext cx="9001000" cy="498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ru-RU" sz="2800" dirty="0" smtClean="0">
                <a:solidFill>
                  <a:srgbClr val="4C5D6E"/>
                </a:solidFill>
              </a:rPr>
              <a:t>Композитный тип </a:t>
            </a:r>
            <a:r>
              <a:rPr lang="en-US" sz="2800" dirty="0" smtClean="0">
                <a:solidFill>
                  <a:srgbClr val="4C5D6E"/>
                </a:solidFill>
              </a:rPr>
              <a:t>object</a:t>
            </a:r>
            <a:endParaRPr lang="ru" sz="2800" dirty="0">
              <a:solidFill>
                <a:srgbClr val="4C5D6E"/>
              </a:solidFill>
            </a:endParaRPr>
          </a:p>
        </p:txBody>
      </p:sp>
      <p:sp>
        <p:nvSpPr>
          <p:cNvPr id="89" name="Shape 89"/>
          <p:cNvSpPr txBox="1">
            <a:spLocks noGrp="1"/>
          </p:cNvSpPr>
          <p:nvPr>
            <p:ph type="ctrTitle"/>
          </p:nvPr>
        </p:nvSpPr>
        <p:spPr>
          <a:xfrm>
            <a:off x="395536" y="849625"/>
            <a:ext cx="8208912" cy="372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127000" lvl="0" algn="l">
              <a:lnSpc>
                <a:spcPct val="115000"/>
              </a:lnSpc>
              <a:spcAft>
                <a:spcPts val="1000"/>
              </a:spcAft>
              <a:buClr>
                <a:srgbClr val="2C2D30"/>
              </a:buClr>
            </a:pPr>
            <a:r>
              <a:rPr lang="en-US" sz="1600" dirty="0" smtClean="0"/>
              <a:t/>
            </a:r>
            <a:br>
              <a:rPr lang="en-US" sz="1600" dirty="0" smtClean="0"/>
            </a:br>
            <a:endParaRPr lang="ru" sz="1600" dirty="0">
              <a:solidFill>
                <a:srgbClr val="2C2D30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01" y="2286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01" y="2857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01" y="4000508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01" y="4572008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   </a:t>
            </a:r>
          </a:p>
        </p:txBody>
      </p:sp>
      <p:sp>
        <p:nvSpPr>
          <p:cNvPr id="96" name="Shape 96"/>
          <p:cNvSpPr/>
          <p:nvPr/>
        </p:nvSpPr>
        <p:spPr>
          <a:xfrm>
            <a:off x="-799801" y="1143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01" y="571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23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35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4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5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71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83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95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4000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71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31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43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55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6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7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91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703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1173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16" name="Shape 116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199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89"/>
          <p:cNvSpPr txBox="1">
            <a:spLocks/>
          </p:cNvSpPr>
          <p:nvPr/>
        </p:nvSpPr>
        <p:spPr>
          <a:xfrm>
            <a:off x="547936" y="1002025"/>
            <a:ext cx="8208912" cy="372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9pPr>
          </a:lstStyle>
          <a:p>
            <a:pPr marL="127000" algn="l">
              <a:lnSpc>
                <a:spcPct val="115000"/>
              </a:lnSpc>
              <a:spcAft>
                <a:spcPts val="1000"/>
              </a:spcAft>
              <a:buClr>
                <a:srgbClr val="2C2D30"/>
              </a:buClr>
            </a:pPr>
            <a:r>
              <a:rPr lang="ru-RU" sz="1600" dirty="0">
                <a:solidFill>
                  <a:srgbClr val="2C2D30"/>
                </a:solidFill>
              </a:rPr>
              <a:t>Первые 5 типов называют «примитивными».</a:t>
            </a:r>
          </a:p>
          <a:p>
            <a:pPr marL="127000" algn="l">
              <a:lnSpc>
                <a:spcPct val="115000"/>
              </a:lnSpc>
              <a:spcAft>
                <a:spcPts val="1000"/>
              </a:spcAft>
              <a:buClr>
                <a:srgbClr val="2C2D30"/>
              </a:buClr>
            </a:pPr>
            <a:r>
              <a:rPr lang="ru-RU" sz="1600" dirty="0">
                <a:solidFill>
                  <a:srgbClr val="2C2D30"/>
                </a:solidFill>
              </a:rPr>
              <a:t>Особняком стоит шестой тип: «объекты».</a:t>
            </a:r>
          </a:p>
          <a:p>
            <a:pPr marL="127000" algn="l">
              <a:lnSpc>
                <a:spcPct val="115000"/>
              </a:lnSpc>
              <a:spcAft>
                <a:spcPts val="1000"/>
              </a:spcAft>
              <a:buClr>
                <a:srgbClr val="2C2D30"/>
              </a:buClr>
            </a:pPr>
            <a:r>
              <a:rPr lang="ru-RU" sz="1600" dirty="0">
                <a:solidFill>
                  <a:srgbClr val="2C2D30"/>
                </a:solidFill>
              </a:rPr>
              <a:t>Он используется для коллекций данных и для объявления более сложных сущностей.</a:t>
            </a:r>
          </a:p>
          <a:p>
            <a:pPr marL="127000" algn="l">
              <a:lnSpc>
                <a:spcPct val="115000"/>
              </a:lnSpc>
              <a:spcAft>
                <a:spcPts val="1000"/>
              </a:spcAft>
              <a:buClr>
                <a:srgbClr val="2C2D30"/>
              </a:buClr>
            </a:pPr>
            <a:r>
              <a:rPr lang="ru-RU" sz="1600" dirty="0">
                <a:solidFill>
                  <a:srgbClr val="2C2D30"/>
                </a:solidFill>
              </a:rPr>
              <a:t>Объявляются объекты при помощи фигурных скобок {...}, например</a:t>
            </a:r>
            <a:r>
              <a:rPr lang="ru-RU" sz="1600" dirty="0" smtClean="0">
                <a:solidFill>
                  <a:srgbClr val="2C2D30"/>
                </a:solidFill>
              </a:rPr>
              <a:t>:</a:t>
            </a:r>
            <a:r>
              <a:rPr lang="en-US" sz="1600" i="1" dirty="0" smtClean="0">
                <a:solidFill>
                  <a:srgbClr val="2C2D30"/>
                </a:solidFill>
              </a:rPr>
              <a:t> </a:t>
            </a:r>
            <a:r>
              <a:rPr lang="en-US" sz="1600" i="1" dirty="0" err="1" smtClean="0">
                <a:solidFill>
                  <a:srgbClr val="2C2D30"/>
                </a:solidFill>
              </a:rPr>
              <a:t>var</a:t>
            </a:r>
            <a:r>
              <a:rPr lang="en-US" sz="1600" i="1" dirty="0" smtClean="0">
                <a:solidFill>
                  <a:srgbClr val="2C2D30"/>
                </a:solidFill>
              </a:rPr>
              <a:t> user = { name: ‘</a:t>
            </a:r>
            <a:r>
              <a:rPr lang="ru-RU" sz="1600" i="1" dirty="0" smtClean="0">
                <a:solidFill>
                  <a:srgbClr val="2C2D30"/>
                </a:solidFill>
              </a:rPr>
              <a:t>Вася</a:t>
            </a:r>
            <a:r>
              <a:rPr lang="en-US" sz="1600" i="1" dirty="0" smtClean="0">
                <a:solidFill>
                  <a:srgbClr val="2C2D30"/>
                </a:solidFill>
              </a:rPr>
              <a:t>’ }</a:t>
            </a:r>
            <a:endParaRPr lang="ru-RU" sz="1600" i="1" dirty="0">
              <a:solidFill>
                <a:srgbClr val="2C2D3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741265"/>
      </p:ext>
    </p:extLst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35496" y="275625"/>
            <a:ext cx="9001000" cy="498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ru-RU" sz="2800" dirty="0" smtClean="0">
                <a:solidFill>
                  <a:srgbClr val="4C5D6E"/>
                </a:solidFill>
              </a:rPr>
              <a:t>Оператор </a:t>
            </a:r>
            <a:r>
              <a:rPr lang="en-US" sz="2800" dirty="0" err="1" smtClean="0">
                <a:solidFill>
                  <a:srgbClr val="4C5D6E"/>
                </a:solidFill>
              </a:rPr>
              <a:t>typeof</a:t>
            </a:r>
            <a:endParaRPr lang="ru" sz="2800" dirty="0">
              <a:solidFill>
                <a:srgbClr val="4C5D6E"/>
              </a:solidFill>
            </a:endParaRPr>
          </a:p>
        </p:txBody>
      </p:sp>
      <p:sp>
        <p:nvSpPr>
          <p:cNvPr id="89" name="Shape 89"/>
          <p:cNvSpPr txBox="1">
            <a:spLocks noGrp="1"/>
          </p:cNvSpPr>
          <p:nvPr>
            <p:ph type="ctrTitle"/>
          </p:nvPr>
        </p:nvSpPr>
        <p:spPr>
          <a:xfrm>
            <a:off x="395536" y="849625"/>
            <a:ext cx="8208912" cy="372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127000" lvl="0" algn="l">
              <a:lnSpc>
                <a:spcPct val="115000"/>
              </a:lnSpc>
              <a:spcAft>
                <a:spcPts val="1000"/>
              </a:spcAft>
              <a:buClr>
                <a:srgbClr val="2C2D30"/>
              </a:buClr>
            </a:pPr>
            <a:r>
              <a:rPr lang="en-US" sz="1600" dirty="0" smtClean="0"/>
              <a:t/>
            </a:r>
            <a:br>
              <a:rPr lang="en-US" sz="1600" dirty="0" smtClean="0"/>
            </a:br>
            <a:endParaRPr lang="ru" sz="1600" dirty="0">
              <a:solidFill>
                <a:srgbClr val="2C2D30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01" y="2286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01" y="2857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01" y="4000508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01" y="4572008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   </a:t>
            </a:r>
          </a:p>
        </p:txBody>
      </p:sp>
      <p:sp>
        <p:nvSpPr>
          <p:cNvPr id="96" name="Shape 96"/>
          <p:cNvSpPr/>
          <p:nvPr/>
        </p:nvSpPr>
        <p:spPr>
          <a:xfrm>
            <a:off x="-799801" y="1143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01" y="571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23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35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4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5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71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83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95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4000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71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31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43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55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6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7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91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703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1173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16" name="Shape 116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199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89"/>
          <p:cNvSpPr txBox="1">
            <a:spLocks/>
          </p:cNvSpPr>
          <p:nvPr/>
        </p:nvSpPr>
        <p:spPr>
          <a:xfrm>
            <a:off x="547936" y="1002025"/>
            <a:ext cx="8208912" cy="214578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9pPr>
          </a:lstStyle>
          <a:p>
            <a:pPr marL="127000" algn="l">
              <a:lnSpc>
                <a:spcPct val="115000"/>
              </a:lnSpc>
              <a:spcAft>
                <a:spcPts val="1000"/>
              </a:spcAft>
              <a:buClr>
                <a:srgbClr val="2C2D30"/>
              </a:buClr>
            </a:pPr>
            <a:r>
              <a:rPr lang="ru-RU" sz="1600" dirty="0">
                <a:solidFill>
                  <a:srgbClr val="2C2D30"/>
                </a:solidFill>
              </a:rPr>
              <a:t>Оператор </a:t>
            </a:r>
            <a:r>
              <a:rPr lang="ru-RU" sz="1600" dirty="0" err="1">
                <a:solidFill>
                  <a:srgbClr val="2C2D30"/>
                </a:solidFill>
              </a:rPr>
              <a:t>typeof</a:t>
            </a:r>
            <a:r>
              <a:rPr lang="ru-RU" sz="1600" dirty="0">
                <a:solidFill>
                  <a:srgbClr val="2C2D30"/>
                </a:solidFill>
              </a:rPr>
              <a:t> возвращает тип аргумента.</a:t>
            </a:r>
          </a:p>
          <a:p>
            <a:pPr marL="127000" algn="l">
              <a:lnSpc>
                <a:spcPct val="115000"/>
              </a:lnSpc>
              <a:spcAft>
                <a:spcPts val="1000"/>
              </a:spcAft>
              <a:buClr>
                <a:srgbClr val="2C2D30"/>
              </a:buClr>
            </a:pPr>
            <a:r>
              <a:rPr lang="ru-RU" sz="1600" dirty="0">
                <a:solidFill>
                  <a:srgbClr val="2C2D30"/>
                </a:solidFill>
              </a:rPr>
              <a:t>У него есть два синтаксиса: со скобками и без:</a:t>
            </a:r>
          </a:p>
          <a:p>
            <a:pPr marL="127000" algn="l">
              <a:lnSpc>
                <a:spcPct val="115000"/>
              </a:lnSpc>
              <a:spcAft>
                <a:spcPts val="1000"/>
              </a:spcAft>
              <a:buClr>
                <a:srgbClr val="2C2D30"/>
              </a:buClr>
            </a:pPr>
            <a:r>
              <a:rPr lang="en-US" sz="1600" dirty="0" smtClean="0">
                <a:solidFill>
                  <a:srgbClr val="2C2D30"/>
                </a:solidFill>
              </a:rPr>
              <a:t>- </a:t>
            </a:r>
            <a:r>
              <a:rPr lang="ru-RU" sz="1600" dirty="0" smtClean="0">
                <a:solidFill>
                  <a:srgbClr val="2C2D30"/>
                </a:solidFill>
              </a:rPr>
              <a:t>Синтаксис </a:t>
            </a:r>
            <a:r>
              <a:rPr lang="ru-RU" sz="1600" dirty="0">
                <a:solidFill>
                  <a:srgbClr val="2C2D30"/>
                </a:solidFill>
              </a:rPr>
              <a:t>оператора: </a:t>
            </a:r>
            <a:r>
              <a:rPr lang="ru-RU" sz="1600" dirty="0" err="1">
                <a:solidFill>
                  <a:srgbClr val="2C2D30"/>
                </a:solidFill>
              </a:rPr>
              <a:t>typeof</a:t>
            </a:r>
            <a:r>
              <a:rPr lang="ru-RU" sz="1600" dirty="0">
                <a:solidFill>
                  <a:srgbClr val="2C2D30"/>
                </a:solidFill>
              </a:rPr>
              <a:t> x.</a:t>
            </a:r>
          </a:p>
          <a:p>
            <a:pPr marL="127000" algn="l">
              <a:lnSpc>
                <a:spcPct val="115000"/>
              </a:lnSpc>
              <a:spcAft>
                <a:spcPts val="1000"/>
              </a:spcAft>
              <a:buClr>
                <a:srgbClr val="2C2D30"/>
              </a:buClr>
            </a:pPr>
            <a:r>
              <a:rPr lang="en-US" sz="1600" dirty="0" smtClean="0">
                <a:solidFill>
                  <a:srgbClr val="2C2D30"/>
                </a:solidFill>
              </a:rPr>
              <a:t>- </a:t>
            </a:r>
            <a:r>
              <a:rPr lang="ru-RU" sz="1600" dirty="0" smtClean="0">
                <a:solidFill>
                  <a:srgbClr val="2C2D30"/>
                </a:solidFill>
              </a:rPr>
              <a:t>Синтаксис </a:t>
            </a:r>
            <a:r>
              <a:rPr lang="ru-RU" sz="1600" dirty="0">
                <a:solidFill>
                  <a:srgbClr val="2C2D30"/>
                </a:solidFill>
              </a:rPr>
              <a:t>функции: </a:t>
            </a:r>
            <a:r>
              <a:rPr lang="ru-RU" sz="1600" dirty="0" err="1">
                <a:solidFill>
                  <a:srgbClr val="2C2D30"/>
                </a:solidFill>
              </a:rPr>
              <a:t>typeof</a:t>
            </a:r>
            <a:r>
              <a:rPr lang="ru-RU" sz="1600" dirty="0">
                <a:solidFill>
                  <a:srgbClr val="2C2D30"/>
                </a:solidFill>
              </a:rPr>
              <a:t>(x</a:t>
            </a:r>
            <a:r>
              <a:rPr lang="ru-RU" sz="1600" dirty="0" smtClean="0">
                <a:solidFill>
                  <a:srgbClr val="2C2D30"/>
                </a:solidFill>
              </a:rPr>
              <a:t>).</a:t>
            </a:r>
            <a:endParaRPr lang="en-US" sz="1600" dirty="0" smtClean="0">
              <a:solidFill>
                <a:srgbClr val="2C2D30"/>
              </a:solidFill>
            </a:endParaRPr>
          </a:p>
          <a:p>
            <a:pPr marL="127000" algn="l">
              <a:lnSpc>
                <a:spcPct val="115000"/>
              </a:lnSpc>
              <a:spcAft>
                <a:spcPts val="1000"/>
              </a:spcAft>
              <a:buClr>
                <a:srgbClr val="2C2D30"/>
              </a:buClr>
            </a:pPr>
            <a:r>
              <a:rPr lang="ru-RU" sz="1600" dirty="0"/>
              <a:t>Результатом </a:t>
            </a:r>
            <a:r>
              <a:rPr lang="ru-RU" sz="1600" dirty="0" err="1"/>
              <a:t>typeof</a:t>
            </a:r>
            <a:r>
              <a:rPr lang="ru-RU" sz="1600" dirty="0"/>
              <a:t> является строка, содержащая тип:</a:t>
            </a:r>
          </a:p>
          <a:p>
            <a:pPr marL="127000" algn="l">
              <a:lnSpc>
                <a:spcPct val="115000"/>
              </a:lnSpc>
              <a:spcAft>
                <a:spcPts val="1000"/>
              </a:spcAft>
              <a:buClr>
                <a:srgbClr val="2C2D30"/>
              </a:buClr>
            </a:pPr>
            <a:endParaRPr lang="ru-RU" sz="1600" dirty="0">
              <a:solidFill>
                <a:srgbClr val="2C2D30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463221" y="3126517"/>
            <a:ext cx="6264696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typeof</a:t>
            </a:r>
            <a:r>
              <a:rPr lang="en-US" dirty="0">
                <a:solidFill>
                  <a:schemeClr val="tx1"/>
                </a:solidFill>
              </a:rPr>
              <a:t> undefined // "undefined"</a:t>
            </a:r>
          </a:p>
          <a:p>
            <a:r>
              <a:rPr lang="en-US" dirty="0" err="1">
                <a:solidFill>
                  <a:schemeClr val="tx1"/>
                </a:solidFill>
              </a:rPr>
              <a:t>typeof</a:t>
            </a:r>
            <a:r>
              <a:rPr lang="en-US" dirty="0">
                <a:solidFill>
                  <a:schemeClr val="tx1"/>
                </a:solidFill>
              </a:rPr>
              <a:t> 0 // "number"</a:t>
            </a:r>
          </a:p>
          <a:p>
            <a:r>
              <a:rPr lang="en-US" dirty="0" err="1">
                <a:solidFill>
                  <a:schemeClr val="tx1"/>
                </a:solidFill>
              </a:rPr>
              <a:t>typeof</a:t>
            </a:r>
            <a:r>
              <a:rPr lang="en-US" dirty="0">
                <a:solidFill>
                  <a:schemeClr val="tx1"/>
                </a:solidFill>
              </a:rPr>
              <a:t> true // "</a:t>
            </a:r>
            <a:r>
              <a:rPr lang="en-US" dirty="0" err="1">
                <a:solidFill>
                  <a:schemeClr val="tx1"/>
                </a:solidFill>
              </a:rPr>
              <a:t>boolean</a:t>
            </a:r>
            <a:r>
              <a:rPr lang="en-US" dirty="0">
                <a:solidFill>
                  <a:schemeClr val="tx1"/>
                </a:solidFill>
              </a:rPr>
              <a:t>"</a:t>
            </a:r>
          </a:p>
          <a:p>
            <a:r>
              <a:rPr lang="en-US" dirty="0" err="1">
                <a:solidFill>
                  <a:schemeClr val="tx1"/>
                </a:solidFill>
              </a:rPr>
              <a:t>typeof</a:t>
            </a:r>
            <a:r>
              <a:rPr lang="en-US" dirty="0">
                <a:solidFill>
                  <a:schemeClr val="tx1"/>
                </a:solidFill>
              </a:rPr>
              <a:t> "foo" // "string"</a:t>
            </a:r>
          </a:p>
        </p:txBody>
      </p:sp>
    </p:spTree>
    <p:extLst>
      <p:ext uri="{BB962C8B-B14F-4D97-AF65-F5344CB8AC3E}">
        <p14:creationId xmlns:p14="http://schemas.microsoft.com/office/powerpoint/2010/main" val="421208254"/>
      </p:ext>
    </p:extLst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Shape 935"/>
          <p:cNvSpPr txBox="1">
            <a:spLocks noGrp="1"/>
          </p:cNvSpPr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ru" sz="3200" dirty="0">
                <a:solidFill>
                  <a:srgbClr val="4C5D6E"/>
                </a:solidFill>
              </a:rPr>
              <a:t>Домашнее задание</a:t>
            </a:r>
          </a:p>
        </p:txBody>
      </p:sp>
      <p:sp>
        <p:nvSpPr>
          <p:cNvPr id="936" name="Shape 936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7" name="Shape 937"/>
          <p:cNvSpPr/>
          <p:nvPr/>
        </p:nvSpPr>
        <p:spPr>
          <a:xfrm>
            <a:off x="-799801" y="2286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8" name="Shape 938"/>
          <p:cNvSpPr/>
          <p:nvPr/>
        </p:nvSpPr>
        <p:spPr>
          <a:xfrm>
            <a:off x="-799801" y="2857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9" name="Shape 939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0" name="Shape 940"/>
          <p:cNvSpPr/>
          <p:nvPr/>
        </p:nvSpPr>
        <p:spPr>
          <a:xfrm>
            <a:off x="-799801" y="4000508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1" name="Shape 941"/>
          <p:cNvSpPr/>
          <p:nvPr/>
        </p:nvSpPr>
        <p:spPr>
          <a:xfrm>
            <a:off x="-799801" y="4572008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   </a:t>
            </a:r>
          </a:p>
        </p:txBody>
      </p:sp>
      <p:sp>
        <p:nvSpPr>
          <p:cNvPr id="942" name="Shape 942"/>
          <p:cNvSpPr/>
          <p:nvPr/>
        </p:nvSpPr>
        <p:spPr>
          <a:xfrm>
            <a:off x="-799801" y="1143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3" name="Shape 943"/>
          <p:cNvSpPr/>
          <p:nvPr/>
        </p:nvSpPr>
        <p:spPr>
          <a:xfrm>
            <a:off x="-799801" y="571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4" name="Shape 944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5" name="Shape 945"/>
          <p:cNvSpPr/>
          <p:nvPr/>
        </p:nvSpPr>
        <p:spPr>
          <a:xfrm>
            <a:off x="23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6" name="Shape 946"/>
          <p:cNvSpPr/>
          <p:nvPr/>
        </p:nvSpPr>
        <p:spPr>
          <a:xfrm>
            <a:off x="5735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7" name="Shape 947"/>
          <p:cNvSpPr/>
          <p:nvPr/>
        </p:nvSpPr>
        <p:spPr>
          <a:xfrm>
            <a:off x="1144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8" name="Shape 948"/>
          <p:cNvSpPr/>
          <p:nvPr/>
        </p:nvSpPr>
        <p:spPr>
          <a:xfrm>
            <a:off x="1715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9" name="Shape 949"/>
          <p:cNvSpPr/>
          <p:nvPr/>
        </p:nvSpPr>
        <p:spPr>
          <a:xfrm>
            <a:off x="22871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0" name="Shape 950"/>
          <p:cNvSpPr/>
          <p:nvPr/>
        </p:nvSpPr>
        <p:spPr>
          <a:xfrm>
            <a:off x="28583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1" name="Shape 951"/>
          <p:cNvSpPr/>
          <p:nvPr/>
        </p:nvSpPr>
        <p:spPr>
          <a:xfrm>
            <a:off x="34295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2" name="Shape 952"/>
          <p:cNvSpPr/>
          <p:nvPr/>
        </p:nvSpPr>
        <p:spPr>
          <a:xfrm>
            <a:off x="4000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3" name="Shape 953"/>
          <p:cNvSpPr/>
          <p:nvPr/>
        </p:nvSpPr>
        <p:spPr>
          <a:xfrm>
            <a:off x="4571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4" name="Shape 954"/>
          <p:cNvSpPr/>
          <p:nvPr/>
        </p:nvSpPr>
        <p:spPr>
          <a:xfrm>
            <a:off x="51431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5" name="Shape 955"/>
          <p:cNvSpPr/>
          <p:nvPr/>
        </p:nvSpPr>
        <p:spPr>
          <a:xfrm>
            <a:off x="57143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6" name="Shape 956"/>
          <p:cNvSpPr/>
          <p:nvPr/>
        </p:nvSpPr>
        <p:spPr>
          <a:xfrm>
            <a:off x="62855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7" name="Shape 957"/>
          <p:cNvSpPr/>
          <p:nvPr/>
        </p:nvSpPr>
        <p:spPr>
          <a:xfrm>
            <a:off x="6856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8" name="Shape 958"/>
          <p:cNvSpPr/>
          <p:nvPr/>
        </p:nvSpPr>
        <p:spPr>
          <a:xfrm>
            <a:off x="7427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9" name="Shape 959"/>
          <p:cNvSpPr/>
          <p:nvPr/>
        </p:nvSpPr>
        <p:spPr>
          <a:xfrm>
            <a:off x="79991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60" name="Shape 960"/>
          <p:cNvSpPr/>
          <p:nvPr/>
        </p:nvSpPr>
        <p:spPr>
          <a:xfrm>
            <a:off x="85703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61" name="Shape 961"/>
          <p:cNvSpPr txBox="1">
            <a:spLocks noGrp="1"/>
          </p:cNvSpPr>
          <p:nvPr>
            <p:ph type="ctrTitle"/>
          </p:nvPr>
        </p:nvSpPr>
        <p:spPr>
          <a:xfrm>
            <a:off x="1142375" y="1714450"/>
            <a:ext cx="6854400" cy="2857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ct val="100000"/>
              <a:buFont typeface="Arial"/>
              <a:buChar char="●"/>
            </a:pPr>
            <a:r>
              <a:rPr lang="ru" sz="1600" dirty="0" smtClean="0">
                <a:solidFill>
                  <a:srgbClr val="2C2D30"/>
                </a:solidFill>
              </a:rPr>
              <a:t>ДЗ </a:t>
            </a:r>
            <a:r>
              <a:rPr lang="ru" sz="1600" dirty="0">
                <a:solidFill>
                  <a:srgbClr val="2C2D30"/>
                </a:solidFill>
              </a:rPr>
              <a:t>- в методичке, прикрепленной к этому уроку</a:t>
            </a:r>
            <a:r>
              <a:rPr lang="ru" sz="1600" dirty="0" smtClean="0">
                <a:solidFill>
                  <a:srgbClr val="2C2D30"/>
                </a:solidFill>
              </a:rPr>
              <a:t>.</a:t>
            </a:r>
            <a:endParaRPr lang="ru" sz="1600" dirty="0">
              <a:solidFill>
                <a:srgbClr val="2C2D30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ct val="100000"/>
              <a:buFont typeface="Arial"/>
              <a:buChar char="●"/>
            </a:pPr>
            <a:r>
              <a:rPr lang="ru" sz="1600" dirty="0">
                <a:solidFill>
                  <a:srgbClr val="2C2D30"/>
                </a:solidFill>
              </a:rPr>
              <a:t>Сдать ДЗ необходимо до начала следующего </a:t>
            </a:r>
            <a:r>
              <a:rPr lang="ru" sz="1600" dirty="0" smtClean="0">
                <a:solidFill>
                  <a:srgbClr val="2C2D30"/>
                </a:solidFill>
              </a:rPr>
              <a:t>урока, прикреплять в файле </a:t>
            </a:r>
            <a:r>
              <a:rPr lang="en-US" sz="1600" dirty="0" smtClean="0">
                <a:solidFill>
                  <a:srgbClr val="2C2D30"/>
                </a:solidFill>
              </a:rPr>
              <a:t>*.</a:t>
            </a:r>
            <a:r>
              <a:rPr lang="en-US" sz="1600" dirty="0" err="1" smtClean="0">
                <a:solidFill>
                  <a:srgbClr val="2C2D30"/>
                </a:solidFill>
              </a:rPr>
              <a:t>js</a:t>
            </a:r>
            <a:r>
              <a:rPr lang="ru-RU" sz="1600" dirty="0" smtClean="0">
                <a:solidFill>
                  <a:srgbClr val="2C2D30"/>
                </a:solidFill>
              </a:rPr>
              <a:t>, </a:t>
            </a:r>
            <a:r>
              <a:rPr lang="ru-RU" sz="1600" dirty="0" smtClean="0">
                <a:solidFill>
                  <a:srgbClr val="2C2D30"/>
                </a:solidFill>
              </a:rPr>
              <a:t>если код состоит больше чем из одного файла – </a:t>
            </a:r>
            <a:r>
              <a:rPr lang="ru-RU" sz="1600" dirty="0" smtClean="0">
                <a:solidFill>
                  <a:srgbClr val="2C2D30"/>
                </a:solidFill>
              </a:rPr>
              <a:t>паковать в архив формата </a:t>
            </a:r>
            <a:r>
              <a:rPr lang="en-US" sz="1600" dirty="0" smtClean="0">
                <a:solidFill>
                  <a:srgbClr val="2C2D30"/>
                </a:solidFill>
              </a:rPr>
              <a:t>zip</a:t>
            </a:r>
            <a:r>
              <a:rPr lang="ru" sz="1600" dirty="0" smtClean="0">
                <a:solidFill>
                  <a:srgbClr val="2C2D30"/>
                </a:solidFill>
              </a:rPr>
              <a:t>.</a:t>
            </a:r>
            <a:endParaRPr lang="ru" sz="1600" dirty="0">
              <a:solidFill>
                <a:srgbClr val="2C2D30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ct val="100000"/>
              <a:buFont typeface="Arial"/>
              <a:buChar char="●"/>
            </a:pPr>
            <a:r>
              <a:rPr lang="ru" sz="1600" dirty="0">
                <a:solidFill>
                  <a:srgbClr val="2C2D30"/>
                </a:solidFill>
              </a:rPr>
              <a:t>Сделанные ДЗ - это ваше будущее портфолио. Это Важно!</a:t>
            </a: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ct val="100000"/>
              <a:buFont typeface="Arial"/>
              <a:buChar char="●"/>
            </a:pPr>
            <a:r>
              <a:rPr lang="ru" sz="1600" dirty="0" smtClean="0">
                <a:solidFill>
                  <a:srgbClr val="2C2D30"/>
                </a:solidFill>
              </a:rPr>
              <a:t>Портфолио </a:t>
            </a:r>
            <a:r>
              <a:rPr lang="ru" sz="1600" dirty="0">
                <a:solidFill>
                  <a:srgbClr val="2C2D30"/>
                </a:solidFill>
              </a:rPr>
              <a:t>- основное, что интересует работодателя</a:t>
            </a:r>
            <a:r>
              <a:rPr lang="ru" sz="1600" dirty="0" smtClean="0">
                <a:solidFill>
                  <a:srgbClr val="2C2D30"/>
                </a:solidFill>
              </a:rPr>
              <a:t>.</a:t>
            </a:r>
            <a:endParaRPr lang="ru" sz="1600" dirty="0">
              <a:solidFill>
                <a:srgbClr val="2C2D30"/>
              </a:solidFill>
            </a:endParaRPr>
          </a:p>
        </p:txBody>
      </p:sp>
      <p:sp>
        <p:nvSpPr>
          <p:cNvPr id="962" name="Shape 962"/>
          <p:cNvSpPr/>
          <p:nvPr/>
        </p:nvSpPr>
        <p:spPr>
          <a:xfrm>
            <a:off x="571173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963" name="Shape 963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199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964" name="Shape 964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2672555"/>
      </p:ext>
    </p:extLst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Shape 1003"/>
          <p:cNvSpPr txBox="1">
            <a:spLocks noGrp="1"/>
          </p:cNvSpPr>
          <p:nvPr>
            <p:ph type="ctrTitle"/>
          </p:nvPr>
        </p:nvSpPr>
        <p:spPr>
          <a:xfrm>
            <a:off x="1142400" y="571500"/>
            <a:ext cx="6856799" cy="400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3200" dirty="0">
                <a:solidFill>
                  <a:srgbClr val="4C5D6E"/>
                </a:solidFill>
              </a:rPr>
              <a:t>Вопросы участников </a:t>
            </a:r>
            <a:r>
              <a:rPr lang="ru-RU" sz="3200" dirty="0" smtClean="0">
                <a:solidFill>
                  <a:srgbClr val="4C5D6E"/>
                </a:solidFill>
              </a:rPr>
              <a:t>и демонстрация</a:t>
            </a:r>
            <a:endParaRPr lang="ru" sz="3200" dirty="0">
              <a:solidFill>
                <a:srgbClr val="4C5D6E"/>
              </a:solidFill>
            </a:endParaRPr>
          </a:p>
        </p:txBody>
      </p:sp>
      <p:sp>
        <p:nvSpPr>
          <p:cNvPr id="1004" name="Shape 1004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5" name="Shape 1005"/>
          <p:cNvSpPr/>
          <p:nvPr/>
        </p:nvSpPr>
        <p:spPr>
          <a:xfrm>
            <a:off x="-799801" y="2286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6" name="Shape 1006"/>
          <p:cNvSpPr/>
          <p:nvPr/>
        </p:nvSpPr>
        <p:spPr>
          <a:xfrm>
            <a:off x="-799801" y="2857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7" name="Shape 1007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8" name="Shape 1008"/>
          <p:cNvSpPr/>
          <p:nvPr/>
        </p:nvSpPr>
        <p:spPr>
          <a:xfrm>
            <a:off x="-799801" y="4000508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9" name="Shape 1009"/>
          <p:cNvSpPr/>
          <p:nvPr/>
        </p:nvSpPr>
        <p:spPr>
          <a:xfrm>
            <a:off x="-799801" y="4572008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   </a:t>
            </a:r>
          </a:p>
        </p:txBody>
      </p:sp>
      <p:sp>
        <p:nvSpPr>
          <p:cNvPr id="1010" name="Shape 1010"/>
          <p:cNvSpPr/>
          <p:nvPr/>
        </p:nvSpPr>
        <p:spPr>
          <a:xfrm>
            <a:off x="-799801" y="1143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11" name="Shape 1011"/>
          <p:cNvSpPr/>
          <p:nvPr/>
        </p:nvSpPr>
        <p:spPr>
          <a:xfrm>
            <a:off x="-799801" y="571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12" name="Shape 1012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13" name="Shape 1013"/>
          <p:cNvSpPr/>
          <p:nvPr/>
        </p:nvSpPr>
        <p:spPr>
          <a:xfrm>
            <a:off x="23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14" name="Shape 1014"/>
          <p:cNvSpPr/>
          <p:nvPr/>
        </p:nvSpPr>
        <p:spPr>
          <a:xfrm>
            <a:off x="5735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15" name="Shape 1015"/>
          <p:cNvSpPr/>
          <p:nvPr/>
        </p:nvSpPr>
        <p:spPr>
          <a:xfrm>
            <a:off x="1144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16" name="Shape 1016"/>
          <p:cNvSpPr/>
          <p:nvPr/>
        </p:nvSpPr>
        <p:spPr>
          <a:xfrm>
            <a:off x="1715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17" name="Shape 1017"/>
          <p:cNvSpPr/>
          <p:nvPr/>
        </p:nvSpPr>
        <p:spPr>
          <a:xfrm>
            <a:off x="22871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18" name="Shape 1018"/>
          <p:cNvSpPr/>
          <p:nvPr/>
        </p:nvSpPr>
        <p:spPr>
          <a:xfrm>
            <a:off x="28583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19" name="Shape 1019"/>
          <p:cNvSpPr/>
          <p:nvPr/>
        </p:nvSpPr>
        <p:spPr>
          <a:xfrm>
            <a:off x="34295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0" name="Shape 1020"/>
          <p:cNvSpPr/>
          <p:nvPr/>
        </p:nvSpPr>
        <p:spPr>
          <a:xfrm>
            <a:off x="4000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1" name="Shape 1021"/>
          <p:cNvSpPr/>
          <p:nvPr/>
        </p:nvSpPr>
        <p:spPr>
          <a:xfrm>
            <a:off x="4571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2" name="Shape 1022"/>
          <p:cNvSpPr/>
          <p:nvPr/>
        </p:nvSpPr>
        <p:spPr>
          <a:xfrm>
            <a:off x="51431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3" name="Shape 1023"/>
          <p:cNvSpPr/>
          <p:nvPr/>
        </p:nvSpPr>
        <p:spPr>
          <a:xfrm>
            <a:off x="57143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4" name="Shape 1024"/>
          <p:cNvSpPr/>
          <p:nvPr/>
        </p:nvSpPr>
        <p:spPr>
          <a:xfrm>
            <a:off x="62855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5" name="Shape 1025"/>
          <p:cNvSpPr/>
          <p:nvPr/>
        </p:nvSpPr>
        <p:spPr>
          <a:xfrm>
            <a:off x="6856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6" name="Shape 1026"/>
          <p:cNvSpPr/>
          <p:nvPr/>
        </p:nvSpPr>
        <p:spPr>
          <a:xfrm>
            <a:off x="7427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7" name="Shape 1027"/>
          <p:cNvSpPr/>
          <p:nvPr/>
        </p:nvSpPr>
        <p:spPr>
          <a:xfrm>
            <a:off x="79991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8" name="Shape 1028"/>
          <p:cNvSpPr/>
          <p:nvPr/>
        </p:nvSpPr>
        <p:spPr>
          <a:xfrm>
            <a:off x="85703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9" name="Shape 1029"/>
          <p:cNvSpPr/>
          <p:nvPr/>
        </p:nvSpPr>
        <p:spPr>
          <a:xfrm>
            <a:off x="571173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030" name="Shape 1030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199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1" name="Shape 1031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1144800" y="275625"/>
            <a:ext cx="6854400" cy="498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3200" dirty="0">
                <a:solidFill>
                  <a:srgbClr val="4C5D6E"/>
                </a:solidFill>
              </a:rPr>
              <a:t>План </a:t>
            </a:r>
            <a:r>
              <a:rPr lang="ru" sz="3200" dirty="0" smtClean="0">
                <a:solidFill>
                  <a:srgbClr val="4C5D6E"/>
                </a:solidFill>
              </a:rPr>
              <a:t>занятия</a:t>
            </a:r>
            <a:endParaRPr lang="ru" sz="3200" dirty="0">
              <a:solidFill>
                <a:srgbClr val="4C5D6E"/>
              </a:solidFill>
            </a:endParaRPr>
          </a:p>
        </p:txBody>
      </p:sp>
      <p:sp>
        <p:nvSpPr>
          <p:cNvPr id="89" name="Shape 89"/>
          <p:cNvSpPr txBox="1">
            <a:spLocks noGrp="1"/>
          </p:cNvSpPr>
          <p:nvPr>
            <p:ph type="ctrTitle"/>
          </p:nvPr>
        </p:nvSpPr>
        <p:spPr>
          <a:xfrm>
            <a:off x="1144800" y="849625"/>
            <a:ext cx="6854400" cy="372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ct val="100000"/>
              <a:buAutoNum type="arabicPeriod"/>
            </a:pPr>
            <a:r>
              <a:rPr lang="ru" sz="1600" dirty="0" smtClean="0">
                <a:solidFill>
                  <a:srgbClr val="2C2D30"/>
                </a:solidFill>
              </a:rPr>
              <a:t>Обзор курса</a:t>
            </a:r>
            <a:endParaRPr lang="ru" sz="1600" dirty="0">
              <a:solidFill>
                <a:srgbClr val="2C2D30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ct val="100000"/>
              <a:buAutoNum type="arabicPeriod"/>
            </a:pPr>
            <a:r>
              <a:rPr lang="ru-RU" sz="1600" dirty="0" smtClean="0">
                <a:solidFill>
                  <a:srgbClr val="2C2D30"/>
                </a:solidFill>
              </a:rPr>
              <a:t>Синтаксис языка</a:t>
            </a:r>
            <a:r>
              <a:rPr lang="ru-RU" sz="1600" dirty="0" smtClean="0">
                <a:solidFill>
                  <a:srgbClr val="2C2D30"/>
                </a:solidFill>
              </a:rPr>
              <a:t> </a:t>
            </a:r>
            <a:endParaRPr lang="ru" sz="1600" dirty="0">
              <a:solidFill>
                <a:srgbClr val="2C2D30"/>
              </a:solidFill>
            </a:endParaRPr>
          </a:p>
          <a:p>
            <a:pPr marL="457200" lvl="0" indent="-330200" algn="l">
              <a:lnSpc>
                <a:spcPct val="115000"/>
              </a:lnSpc>
              <a:spcAft>
                <a:spcPts val="1000"/>
              </a:spcAft>
              <a:buClr>
                <a:srgbClr val="2C2D30"/>
              </a:buClr>
              <a:buAutoNum type="arabicPeriod"/>
            </a:pPr>
            <a:r>
              <a:rPr lang="ru-RU" sz="1600" dirty="0"/>
              <a:t>Внешние скрипты и порядок их </a:t>
            </a:r>
            <a:r>
              <a:rPr lang="ru-RU" sz="1600" dirty="0" smtClean="0"/>
              <a:t>исполнения</a:t>
            </a:r>
            <a:endParaRPr lang="ru" sz="1600" dirty="0">
              <a:solidFill>
                <a:srgbClr val="2C2D30"/>
              </a:solidFill>
            </a:endParaRPr>
          </a:p>
          <a:p>
            <a:pPr marL="457200" lvl="0" indent="-330200" algn="l">
              <a:lnSpc>
                <a:spcPct val="115000"/>
              </a:lnSpc>
              <a:spcAft>
                <a:spcPts val="1000"/>
              </a:spcAft>
              <a:buClr>
                <a:srgbClr val="2C2D30"/>
              </a:buClr>
              <a:buAutoNum type="arabicPeriod"/>
            </a:pPr>
            <a:r>
              <a:rPr lang="ru-RU" sz="1600" dirty="0"/>
              <a:t>Структура </a:t>
            </a:r>
            <a:r>
              <a:rPr lang="ru-RU" sz="1600" dirty="0" smtClean="0"/>
              <a:t>кода</a:t>
            </a:r>
            <a:endParaRPr lang="ru" sz="1600" dirty="0" smtClean="0">
              <a:solidFill>
                <a:srgbClr val="2C2D30"/>
              </a:solidFill>
            </a:endParaRPr>
          </a:p>
          <a:p>
            <a:pPr marL="457200" lvl="0" indent="-330200" algn="l">
              <a:lnSpc>
                <a:spcPct val="115000"/>
              </a:lnSpc>
              <a:spcAft>
                <a:spcPts val="1000"/>
              </a:spcAft>
              <a:buClr>
                <a:srgbClr val="2C2D30"/>
              </a:buClr>
              <a:buAutoNum type="arabicPeriod"/>
            </a:pPr>
            <a:r>
              <a:rPr lang="ru-RU" sz="1600" dirty="0"/>
              <a:t>Современный стандарт, "</a:t>
            </a:r>
            <a:r>
              <a:rPr lang="ru-RU" sz="1600" dirty="0" err="1"/>
              <a:t>use</a:t>
            </a:r>
            <a:r>
              <a:rPr lang="ru-RU" sz="1600" dirty="0"/>
              <a:t> </a:t>
            </a:r>
            <a:r>
              <a:rPr lang="ru-RU" sz="1600" dirty="0" err="1"/>
              <a:t>strict</a:t>
            </a:r>
            <a:r>
              <a:rPr lang="ru-RU" sz="1600" dirty="0"/>
              <a:t>"</a:t>
            </a:r>
            <a:endParaRPr lang="ru" sz="1600" dirty="0" smtClean="0">
              <a:solidFill>
                <a:srgbClr val="2C2D30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ct val="100000"/>
              <a:buAutoNum type="arabicPeriod"/>
            </a:pPr>
            <a:r>
              <a:rPr lang="ru" sz="1600" dirty="0" smtClean="0">
                <a:solidFill>
                  <a:srgbClr val="2C2D30"/>
                </a:solidFill>
              </a:rPr>
              <a:t>Домашнее задание</a:t>
            </a: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ct val="100000"/>
              <a:buAutoNum type="arabicPeriod"/>
            </a:pPr>
            <a:r>
              <a:rPr lang="ru" sz="1600" dirty="0" smtClean="0">
                <a:solidFill>
                  <a:srgbClr val="2C2D30"/>
                </a:solidFill>
              </a:rPr>
              <a:t>Ответы </a:t>
            </a:r>
            <a:r>
              <a:rPr lang="ru" sz="1600" dirty="0" smtClean="0">
                <a:solidFill>
                  <a:srgbClr val="2C2D30"/>
                </a:solidFill>
              </a:rPr>
              <a:t>на вопросы</a:t>
            </a:r>
            <a:endParaRPr lang="ru" sz="1600" dirty="0">
              <a:solidFill>
                <a:srgbClr val="2C2D30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01" y="2286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01" y="2857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01" y="4000508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01" y="4572008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   </a:t>
            </a:r>
          </a:p>
        </p:txBody>
      </p:sp>
      <p:sp>
        <p:nvSpPr>
          <p:cNvPr id="96" name="Shape 96"/>
          <p:cNvSpPr/>
          <p:nvPr/>
        </p:nvSpPr>
        <p:spPr>
          <a:xfrm>
            <a:off x="-799801" y="1143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01" y="571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23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35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4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5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71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83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95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4000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71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31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43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55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6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7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91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703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1173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16" name="Shape 116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199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1144800" y="275625"/>
            <a:ext cx="6854400" cy="498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3200" dirty="0">
                <a:solidFill>
                  <a:srgbClr val="4C5D6E"/>
                </a:solidFill>
              </a:rPr>
              <a:t>План </a:t>
            </a:r>
            <a:r>
              <a:rPr lang="ru" sz="3200" dirty="0" smtClean="0">
                <a:solidFill>
                  <a:srgbClr val="4C5D6E"/>
                </a:solidFill>
              </a:rPr>
              <a:t>курса</a:t>
            </a:r>
            <a:endParaRPr lang="ru" sz="3200" dirty="0">
              <a:solidFill>
                <a:srgbClr val="4C5D6E"/>
              </a:solidFill>
            </a:endParaRPr>
          </a:p>
        </p:txBody>
      </p:sp>
      <p:sp>
        <p:nvSpPr>
          <p:cNvPr id="89" name="Shape 89"/>
          <p:cNvSpPr txBox="1">
            <a:spLocks noGrp="1"/>
          </p:cNvSpPr>
          <p:nvPr>
            <p:ph type="ctrTitle"/>
          </p:nvPr>
        </p:nvSpPr>
        <p:spPr>
          <a:xfrm>
            <a:off x="1144800" y="849625"/>
            <a:ext cx="6854400" cy="372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l">
              <a:lnSpc>
                <a:spcPct val="150000"/>
              </a:lnSpc>
            </a:pP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b="1" dirty="0" smtClean="0"/>
              <a:t>Урок 1. </a:t>
            </a:r>
            <a:r>
              <a:rPr lang="ru-RU" sz="1600" dirty="0" smtClean="0"/>
              <a:t>Основы языка </a:t>
            </a:r>
            <a:r>
              <a:rPr lang="en-US" sz="1600" dirty="0" err="1" smtClean="0"/>
              <a:t>Javascript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b="1" dirty="0" smtClean="0"/>
              <a:t>Урок 2. </a:t>
            </a:r>
            <a:r>
              <a:rPr lang="ru-RU" sz="1600" dirty="0" smtClean="0"/>
              <a:t>Основные операторы </a:t>
            </a:r>
            <a:r>
              <a:rPr lang="en-US" sz="1600" dirty="0" err="1" smtClean="0"/>
              <a:t>Javascript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b="1" dirty="0" smtClean="0"/>
              <a:t>Урок 3. </a:t>
            </a:r>
            <a:r>
              <a:rPr lang="ru-RU" sz="1600" dirty="0" smtClean="0"/>
              <a:t>Условные операторы. Циклы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b="1" dirty="0" smtClean="0"/>
              <a:t>Урок 4. </a:t>
            </a:r>
            <a:r>
              <a:rPr lang="ru-RU" sz="1600" dirty="0" smtClean="0"/>
              <a:t>Функции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b="1" dirty="0" smtClean="0"/>
              <a:t>Урок 5. </a:t>
            </a:r>
            <a:r>
              <a:rPr lang="ru-RU" sz="1600" dirty="0" smtClean="0"/>
              <a:t>Структуры данных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b="1" dirty="0" smtClean="0"/>
              <a:t>Урок 6. </a:t>
            </a:r>
            <a:r>
              <a:rPr lang="ru-RU" sz="1600" dirty="0" smtClean="0"/>
              <a:t>Объект. Контекст вызова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b="1" dirty="0" smtClean="0"/>
              <a:t>Урок 7. </a:t>
            </a:r>
            <a:r>
              <a:rPr lang="en-US" sz="1600" dirty="0" smtClean="0"/>
              <a:t>DOM. </a:t>
            </a:r>
            <a:r>
              <a:rPr lang="ru-RU" sz="1600" dirty="0" smtClean="0"/>
              <a:t>Документ и объект страницы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b="1" dirty="0" smtClean="0"/>
              <a:t>Урок 8. </a:t>
            </a:r>
            <a:r>
              <a:rPr lang="en-US" sz="1600" dirty="0" smtClean="0"/>
              <a:t>DOM. </a:t>
            </a:r>
            <a:r>
              <a:rPr lang="ru-RU" sz="1600" dirty="0" smtClean="0"/>
              <a:t>События</a:t>
            </a:r>
            <a:r>
              <a:rPr lang="ru-RU" sz="1600" dirty="0" smtClean="0"/>
              <a:t/>
            </a:r>
            <a:br>
              <a:rPr lang="ru-RU" sz="1600" dirty="0" smtClean="0"/>
            </a:br>
            <a:endParaRPr lang="ru-RU" sz="1600" dirty="0"/>
          </a:p>
        </p:txBody>
      </p:sp>
      <p:sp>
        <p:nvSpPr>
          <p:cNvPr id="90" name="Shape 90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01" y="2286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01" y="2857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01" y="4000508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01" y="4572008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   </a:t>
            </a:r>
          </a:p>
        </p:txBody>
      </p:sp>
      <p:sp>
        <p:nvSpPr>
          <p:cNvPr id="96" name="Shape 96"/>
          <p:cNvSpPr/>
          <p:nvPr/>
        </p:nvSpPr>
        <p:spPr>
          <a:xfrm>
            <a:off x="-799801" y="1143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01" y="571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23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35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4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5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71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83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95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4000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71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31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43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55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6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7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91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703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1173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16" name="Shape 116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199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1144800" y="275625"/>
            <a:ext cx="6854400" cy="498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-RU" sz="3200" dirty="0" smtClean="0">
                <a:solidFill>
                  <a:srgbClr val="4C5D6E"/>
                </a:solidFill>
              </a:rPr>
              <a:t>Язык </a:t>
            </a:r>
            <a:r>
              <a:rPr lang="en-US" sz="3200" dirty="0" err="1" smtClean="0">
                <a:solidFill>
                  <a:srgbClr val="4C5D6E"/>
                </a:solidFill>
              </a:rPr>
              <a:t>Javascript</a:t>
            </a:r>
            <a:endParaRPr lang="ru" sz="3200" dirty="0">
              <a:solidFill>
                <a:srgbClr val="4C5D6E"/>
              </a:solidFill>
            </a:endParaRPr>
          </a:p>
        </p:txBody>
      </p:sp>
      <p:sp>
        <p:nvSpPr>
          <p:cNvPr id="89" name="Shape 89"/>
          <p:cNvSpPr txBox="1">
            <a:spLocks noGrp="1"/>
          </p:cNvSpPr>
          <p:nvPr>
            <p:ph type="ctrTitle"/>
          </p:nvPr>
        </p:nvSpPr>
        <p:spPr>
          <a:xfrm>
            <a:off x="1144800" y="849625"/>
            <a:ext cx="6854400" cy="372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127000" lvl="0" algn="l">
              <a:lnSpc>
                <a:spcPct val="150000"/>
              </a:lnSpc>
              <a:buClr>
                <a:srgbClr val="2C2D30"/>
              </a:buClr>
            </a:pPr>
            <a:r>
              <a:rPr lang="ru-RU" sz="1400" dirty="0" smtClean="0"/>
              <a:t>- Сценарный</a:t>
            </a:r>
            <a:br>
              <a:rPr lang="ru-RU" sz="1400" dirty="0" smtClean="0"/>
            </a:br>
            <a:r>
              <a:rPr lang="ru-RU" sz="1400" dirty="0" smtClean="0"/>
              <a:t>- Объектно-ориентированный</a:t>
            </a:r>
            <a:br>
              <a:rPr lang="ru-RU" sz="1400" dirty="0" smtClean="0"/>
            </a:br>
            <a:r>
              <a:rPr lang="ru-RU" sz="1400" dirty="0" smtClean="0"/>
              <a:t>- Интерпретируемый 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- </a:t>
            </a:r>
            <a:r>
              <a:rPr lang="ru-RU" sz="1400" dirty="0"/>
              <a:t>Является реализацией языка </a:t>
            </a:r>
            <a:r>
              <a:rPr lang="en-US" sz="1400" dirty="0" smtClean="0"/>
              <a:t>ECMAScript</a:t>
            </a:r>
            <a:br>
              <a:rPr lang="en-US" sz="1400" dirty="0" smtClean="0"/>
            </a:br>
            <a:endParaRPr lang="ru-RU" sz="1400" dirty="0"/>
          </a:p>
        </p:txBody>
      </p:sp>
      <p:sp>
        <p:nvSpPr>
          <p:cNvPr id="90" name="Shape 90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01" y="2286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01" y="2857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01" y="4000508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01" y="4572008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   </a:t>
            </a:r>
          </a:p>
        </p:txBody>
      </p:sp>
      <p:sp>
        <p:nvSpPr>
          <p:cNvPr id="96" name="Shape 96"/>
          <p:cNvSpPr/>
          <p:nvPr/>
        </p:nvSpPr>
        <p:spPr>
          <a:xfrm>
            <a:off x="-799801" y="1143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01" y="571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23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35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4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5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71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83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95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4000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71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31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43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55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6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7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91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703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1173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16" name="Shape 116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199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6277041"/>
      </p:ext>
    </p:extLst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35496" y="275625"/>
            <a:ext cx="9073008" cy="498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-RU" sz="3200" dirty="0" smtClean="0">
                <a:solidFill>
                  <a:srgbClr val="4C5D6E"/>
                </a:solidFill>
              </a:rPr>
              <a:t>Доставка </a:t>
            </a:r>
            <a:r>
              <a:rPr lang="en-US" sz="3200" dirty="0" err="1" smtClean="0">
                <a:solidFill>
                  <a:srgbClr val="4C5D6E"/>
                </a:solidFill>
              </a:rPr>
              <a:t>javascript</a:t>
            </a:r>
            <a:r>
              <a:rPr lang="en-US" sz="3200" dirty="0" smtClean="0">
                <a:solidFill>
                  <a:srgbClr val="4C5D6E"/>
                </a:solidFill>
              </a:rPr>
              <a:t> </a:t>
            </a:r>
            <a:r>
              <a:rPr lang="ru-RU" sz="3200" dirty="0" smtClean="0">
                <a:solidFill>
                  <a:srgbClr val="4C5D6E"/>
                </a:solidFill>
              </a:rPr>
              <a:t>кода в браузер</a:t>
            </a:r>
            <a:endParaRPr lang="ru" sz="3200" dirty="0">
              <a:solidFill>
                <a:srgbClr val="4C5D6E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01" y="2286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01" y="2857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01" y="4000508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01" y="4572008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   </a:t>
            </a:r>
          </a:p>
        </p:txBody>
      </p:sp>
      <p:sp>
        <p:nvSpPr>
          <p:cNvPr id="96" name="Shape 96"/>
          <p:cNvSpPr/>
          <p:nvPr/>
        </p:nvSpPr>
        <p:spPr>
          <a:xfrm>
            <a:off x="-799801" y="1143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01" y="571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23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35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4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5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71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83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95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4000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71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31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43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55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6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7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91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703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1173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16" name="Shape 116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199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" name="Shape 89"/>
          <p:cNvSpPr txBox="1">
            <a:spLocks/>
          </p:cNvSpPr>
          <p:nvPr/>
        </p:nvSpPr>
        <p:spPr>
          <a:xfrm>
            <a:off x="1144800" y="849625"/>
            <a:ext cx="6854400" cy="372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9pPr>
          </a:lstStyle>
          <a:p>
            <a:pPr marL="127000" algn="l">
              <a:lnSpc>
                <a:spcPct val="150000"/>
              </a:lnSpc>
              <a:buClr>
                <a:srgbClr val="2C2D30"/>
              </a:buClr>
            </a:pPr>
            <a:r>
              <a:rPr lang="ru-RU" sz="1400" dirty="0" smtClean="0"/>
              <a:t>Для включения кода на </a:t>
            </a:r>
            <a:r>
              <a:rPr lang="en-US" sz="1400" dirty="0" err="1" smtClean="0"/>
              <a:t>Javascript</a:t>
            </a:r>
            <a:r>
              <a:rPr lang="en-US" sz="1400" dirty="0" smtClean="0"/>
              <a:t> </a:t>
            </a:r>
            <a:r>
              <a:rPr lang="ru-RU" sz="1400" dirty="0" smtClean="0"/>
              <a:t>в страницу используется специальный тэг </a:t>
            </a:r>
            <a:r>
              <a:rPr lang="en-US" sz="1400" b="1" i="1" dirty="0" smtClean="0"/>
              <a:t>&lt;script&gt;…&lt;/script&gt;. </a:t>
            </a:r>
            <a:r>
              <a:rPr lang="ru-RU" sz="1400" dirty="0" smtClean="0"/>
              <a:t>Тег </a:t>
            </a:r>
            <a:r>
              <a:rPr lang="ru-RU" sz="1400" dirty="0" err="1" smtClean="0"/>
              <a:t>script</a:t>
            </a:r>
            <a:r>
              <a:rPr lang="ru-RU" sz="1400" dirty="0" smtClean="0"/>
              <a:t> содержит исполняемый код.</a:t>
            </a:r>
            <a:r>
              <a:rPr lang="en-US" sz="1400" dirty="0" smtClean="0"/>
              <a:t> </a:t>
            </a:r>
            <a:r>
              <a:rPr lang="ru-RU" sz="1400" dirty="0"/>
              <a:t>Если </a:t>
            </a:r>
            <a:r>
              <a:rPr lang="en-US" sz="1400" dirty="0"/>
              <a:t>JavaScript-</a:t>
            </a:r>
            <a:r>
              <a:rPr lang="ru-RU" sz="1400" dirty="0"/>
              <a:t>кода много – его выносят в отдельный файл, который подключается в </a:t>
            </a:r>
            <a:r>
              <a:rPr lang="en-US" sz="1400" dirty="0"/>
              <a:t>HTML:</a:t>
            </a:r>
          </a:p>
          <a:p>
            <a:pPr marL="127000" algn="l">
              <a:lnSpc>
                <a:spcPct val="150000"/>
              </a:lnSpc>
              <a:buClr>
                <a:srgbClr val="2C2D30"/>
              </a:buClr>
            </a:pPr>
            <a:r>
              <a:rPr lang="en-US" sz="1400" b="1" i="1" dirty="0" smtClean="0"/>
              <a:t>&lt;</a:t>
            </a:r>
            <a:r>
              <a:rPr lang="en-US" sz="1400" b="1" i="1" dirty="0"/>
              <a:t>script </a:t>
            </a:r>
            <a:r>
              <a:rPr lang="en-US" sz="1400" b="1" i="1" dirty="0" err="1"/>
              <a:t>src</a:t>
            </a:r>
            <a:r>
              <a:rPr lang="en-US" sz="1400" b="1" i="1" dirty="0"/>
              <a:t>="/path/to/script.js"&gt;&lt;/script&gt;</a:t>
            </a:r>
          </a:p>
          <a:p>
            <a:pPr marL="127000" algn="l">
              <a:lnSpc>
                <a:spcPct val="150000"/>
              </a:lnSpc>
              <a:buClr>
                <a:srgbClr val="2C2D30"/>
              </a:buClr>
            </a:pPr>
            <a:r>
              <a:rPr lang="ru-RU" sz="1400" dirty="0"/>
              <a:t>Здесь </a:t>
            </a:r>
            <a:r>
              <a:rPr lang="ru-RU" sz="1400" b="1" dirty="0"/>
              <a:t>/</a:t>
            </a:r>
            <a:r>
              <a:rPr lang="en-US" sz="1400" b="1" dirty="0"/>
              <a:t>path/to/script.js</a:t>
            </a:r>
            <a:r>
              <a:rPr lang="en-US" sz="1400" dirty="0"/>
              <a:t> – </a:t>
            </a:r>
            <a:r>
              <a:rPr lang="ru-RU" sz="1400" dirty="0"/>
              <a:t>это абсолютный путь к файлу, содержащему скрипт (из корня сайта).</a:t>
            </a:r>
          </a:p>
          <a:p>
            <a:pPr marL="127000" algn="l">
              <a:lnSpc>
                <a:spcPct val="150000"/>
              </a:lnSpc>
              <a:buClr>
                <a:srgbClr val="2C2D30"/>
              </a:buClr>
            </a:pPr>
            <a:r>
              <a:rPr lang="ru-RU" sz="1400" dirty="0"/>
              <a:t>Браузер сам скачает скрипт и выполнит.</a:t>
            </a:r>
          </a:p>
          <a:p>
            <a:pPr marL="127000" algn="l">
              <a:lnSpc>
                <a:spcPct val="150000"/>
              </a:lnSpc>
              <a:buClr>
                <a:srgbClr val="2C2D30"/>
              </a:buClr>
            </a:pP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949438276"/>
      </p:ext>
    </p:extLst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35496" y="275625"/>
            <a:ext cx="9001000" cy="498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ru-RU" sz="2800" dirty="0" smtClean="0">
                <a:solidFill>
                  <a:srgbClr val="4C5D6E"/>
                </a:solidFill>
              </a:rPr>
              <a:t>Действия браузера</a:t>
            </a:r>
            <a:endParaRPr lang="ru" sz="2800" dirty="0">
              <a:solidFill>
                <a:srgbClr val="4C5D6E"/>
              </a:solidFill>
            </a:endParaRPr>
          </a:p>
        </p:txBody>
      </p:sp>
      <p:sp>
        <p:nvSpPr>
          <p:cNvPr id="89" name="Shape 89"/>
          <p:cNvSpPr txBox="1">
            <a:spLocks noGrp="1"/>
          </p:cNvSpPr>
          <p:nvPr>
            <p:ph type="ctrTitle"/>
          </p:nvPr>
        </p:nvSpPr>
        <p:spPr>
          <a:xfrm>
            <a:off x="395536" y="849625"/>
            <a:ext cx="8208912" cy="372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127000" algn="l">
              <a:lnSpc>
                <a:spcPct val="150000"/>
              </a:lnSpc>
              <a:buClr>
                <a:srgbClr val="2C2D30"/>
              </a:buClr>
            </a:pPr>
            <a:r>
              <a:rPr lang="ru-RU" sz="1600" dirty="0" smtClean="0"/>
              <a:t>Браузер, когда встречает тэг </a:t>
            </a:r>
            <a:r>
              <a:rPr lang="en-US" sz="1600" dirty="0"/>
              <a:t>&lt;script&gt;: </a:t>
            </a:r>
            <a:br>
              <a:rPr lang="en-US" sz="1600" dirty="0"/>
            </a:br>
            <a:r>
              <a:rPr lang="en-US" sz="1600" dirty="0"/>
              <a:t>- </a:t>
            </a:r>
            <a:r>
              <a:rPr lang="ru-RU" sz="1600" dirty="0"/>
              <a:t>Начинает отображать страницу, показывает часть документа до </a:t>
            </a:r>
            <a:r>
              <a:rPr lang="ru-RU" sz="1600" dirty="0" err="1"/>
              <a:t>script</a:t>
            </a:r>
            <a:r>
              <a:rPr lang="ru-RU" sz="1600" dirty="0"/>
              <a:t/>
            </a:r>
            <a:br>
              <a:rPr lang="ru-RU" sz="1600" dirty="0"/>
            </a:br>
            <a:r>
              <a:rPr lang="en-US" sz="1600" dirty="0"/>
              <a:t>- </a:t>
            </a:r>
            <a:r>
              <a:rPr lang="ru-RU" sz="1600" dirty="0"/>
              <a:t>Встретив тег </a:t>
            </a:r>
            <a:r>
              <a:rPr lang="ru-RU" sz="1600" dirty="0" err="1"/>
              <a:t>script</a:t>
            </a:r>
            <a:r>
              <a:rPr lang="ru-RU" sz="1600" dirty="0"/>
              <a:t>, переключается в </a:t>
            </a:r>
            <a:r>
              <a:rPr lang="ru-RU" sz="1600" dirty="0" err="1"/>
              <a:t>JavaScript</a:t>
            </a:r>
            <a:r>
              <a:rPr lang="ru-RU" sz="1600" dirty="0"/>
              <a:t>-режим и не показывает, а исполняет его содержимое.</a:t>
            </a:r>
            <a:br>
              <a:rPr lang="ru-RU" sz="1600" dirty="0"/>
            </a:br>
            <a:r>
              <a:rPr lang="en-US" sz="1600" dirty="0"/>
              <a:t>- </a:t>
            </a:r>
            <a:r>
              <a:rPr lang="ru-RU" sz="1600" dirty="0"/>
              <a:t>Закончив выполнение, возвращается обратно в HTML-режим и только тогда отображает оставшуюся часть документа.</a:t>
            </a:r>
            <a:br>
              <a:rPr lang="ru-RU" sz="1600" dirty="0"/>
            </a:br>
            <a:endParaRPr lang="ru" sz="1600" dirty="0">
              <a:solidFill>
                <a:srgbClr val="2C2D30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01" y="2286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01" y="2857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01" y="4000508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01" y="4572008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   </a:t>
            </a:r>
          </a:p>
        </p:txBody>
      </p:sp>
      <p:sp>
        <p:nvSpPr>
          <p:cNvPr id="96" name="Shape 96"/>
          <p:cNvSpPr/>
          <p:nvPr/>
        </p:nvSpPr>
        <p:spPr>
          <a:xfrm>
            <a:off x="-799801" y="1143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01" y="571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23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35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4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5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71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83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95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4000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71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31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43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55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6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7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91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703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1173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16" name="Shape 116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199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6489394"/>
      </p:ext>
    </p:extLst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ctrTitle"/>
          </p:nvPr>
        </p:nvSpPr>
        <p:spPr>
          <a:xfrm>
            <a:off x="1142400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4375"/>
              <a:buFont typeface="Arial"/>
              <a:buNone/>
            </a:pPr>
            <a:r>
              <a:rPr lang="ru" sz="3200" dirty="0" smtClean="0">
                <a:solidFill>
                  <a:srgbClr val="4C5D6E"/>
                </a:solidFill>
              </a:rPr>
              <a:t>Первая программа «</a:t>
            </a:r>
            <a:r>
              <a:rPr lang="en-US" sz="3200" dirty="0" smtClean="0">
                <a:solidFill>
                  <a:srgbClr val="4C5D6E"/>
                </a:solidFill>
              </a:rPr>
              <a:t>Hello, World!</a:t>
            </a:r>
            <a:r>
              <a:rPr lang="ru" sz="3200" dirty="0" smtClean="0">
                <a:solidFill>
                  <a:srgbClr val="4C5D6E"/>
                </a:solidFill>
              </a:rPr>
              <a:t>»</a:t>
            </a:r>
            <a:endParaRPr lang="ru" sz="3200" dirty="0">
              <a:solidFill>
                <a:srgbClr val="4C5D6E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158" name="Shape 158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9" name="Shape 159"/>
          <p:cNvSpPr/>
          <p:nvPr/>
        </p:nvSpPr>
        <p:spPr>
          <a:xfrm>
            <a:off x="-799826" y="2286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0" name="Shape 160"/>
          <p:cNvSpPr/>
          <p:nvPr/>
        </p:nvSpPr>
        <p:spPr>
          <a:xfrm>
            <a:off x="-799826" y="2857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1" name="Shape 161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2" name="Shape 162"/>
          <p:cNvSpPr/>
          <p:nvPr/>
        </p:nvSpPr>
        <p:spPr>
          <a:xfrm>
            <a:off x="-799826" y="4000508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3" name="Shape 163"/>
          <p:cNvSpPr/>
          <p:nvPr/>
        </p:nvSpPr>
        <p:spPr>
          <a:xfrm>
            <a:off x="-799826" y="4572008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   </a:t>
            </a:r>
          </a:p>
        </p:txBody>
      </p:sp>
      <p:sp>
        <p:nvSpPr>
          <p:cNvPr id="164" name="Shape 164"/>
          <p:cNvSpPr/>
          <p:nvPr/>
        </p:nvSpPr>
        <p:spPr>
          <a:xfrm>
            <a:off x="-799826" y="1143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5" name="Shape 165"/>
          <p:cNvSpPr/>
          <p:nvPr/>
        </p:nvSpPr>
        <p:spPr>
          <a:xfrm>
            <a:off x="-799826" y="571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6" name="Shape 166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7" name="Shape 167"/>
          <p:cNvSpPr/>
          <p:nvPr/>
        </p:nvSpPr>
        <p:spPr>
          <a:xfrm>
            <a:off x="-26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8" name="Shape 168"/>
          <p:cNvSpPr/>
          <p:nvPr/>
        </p:nvSpPr>
        <p:spPr>
          <a:xfrm>
            <a:off x="571173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9" name="Shape 169"/>
          <p:cNvSpPr/>
          <p:nvPr/>
        </p:nvSpPr>
        <p:spPr>
          <a:xfrm>
            <a:off x="1142373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0" name="Shape 170"/>
          <p:cNvSpPr/>
          <p:nvPr/>
        </p:nvSpPr>
        <p:spPr>
          <a:xfrm>
            <a:off x="1713573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1" name="Shape 171"/>
          <p:cNvSpPr/>
          <p:nvPr/>
        </p:nvSpPr>
        <p:spPr>
          <a:xfrm>
            <a:off x="2284773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2" name="Shape 172"/>
          <p:cNvSpPr/>
          <p:nvPr/>
        </p:nvSpPr>
        <p:spPr>
          <a:xfrm>
            <a:off x="2855973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3" name="Shape 173"/>
          <p:cNvSpPr/>
          <p:nvPr/>
        </p:nvSpPr>
        <p:spPr>
          <a:xfrm>
            <a:off x="3427173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4" name="Shape 174"/>
          <p:cNvSpPr/>
          <p:nvPr/>
        </p:nvSpPr>
        <p:spPr>
          <a:xfrm>
            <a:off x="3998373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5" name="Shape 175"/>
          <p:cNvSpPr/>
          <p:nvPr/>
        </p:nvSpPr>
        <p:spPr>
          <a:xfrm>
            <a:off x="4569573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6" name="Shape 176"/>
          <p:cNvSpPr/>
          <p:nvPr/>
        </p:nvSpPr>
        <p:spPr>
          <a:xfrm>
            <a:off x="5140773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7" name="Shape 177"/>
          <p:cNvSpPr/>
          <p:nvPr/>
        </p:nvSpPr>
        <p:spPr>
          <a:xfrm>
            <a:off x="5711973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8" name="Shape 178"/>
          <p:cNvSpPr/>
          <p:nvPr/>
        </p:nvSpPr>
        <p:spPr>
          <a:xfrm>
            <a:off x="6283173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9" name="Shape 179"/>
          <p:cNvSpPr/>
          <p:nvPr/>
        </p:nvSpPr>
        <p:spPr>
          <a:xfrm>
            <a:off x="6854373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0" name="Shape 180"/>
          <p:cNvSpPr/>
          <p:nvPr/>
        </p:nvSpPr>
        <p:spPr>
          <a:xfrm>
            <a:off x="7425573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1" name="Shape 181"/>
          <p:cNvSpPr/>
          <p:nvPr/>
        </p:nvSpPr>
        <p:spPr>
          <a:xfrm>
            <a:off x="7996773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2" name="Shape 182"/>
          <p:cNvSpPr/>
          <p:nvPr/>
        </p:nvSpPr>
        <p:spPr>
          <a:xfrm>
            <a:off x="8567973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3" name="Shape 183"/>
          <p:cNvSpPr/>
          <p:nvPr/>
        </p:nvSpPr>
        <p:spPr>
          <a:xfrm>
            <a:off x="571173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84" name="Shape 184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199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Shape 185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8336"/>
              </p:ext>
            </p:extLst>
          </p:nvPr>
        </p:nvGraphicFramePr>
        <p:xfrm>
          <a:off x="1704975" y="1644627"/>
          <a:ext cx="5734050" cy="2566099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5734050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&lt;html&gt;</a:t>
                      </a:r>
                    </a:p>
                    <a:p>
                      <a:pPr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&lt;head&gt;</a:t>
                      </a:r>
                    </a:p>
                    <a:p>
                      <a:pPr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&lt;script&gt;</a:t>
                      </a:r>
                    </a:p>
                    <a:p>
                      <a:pPr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   </a:t>
                      </a:r>
                      <a:r>
                        <a:rPr lang="ru-RU" sz="1400" b="0" i="0" u="none" strike="noStrike" cap="none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alert</a:t>
                      </a:r>
                      <a:r>
                        <a:rPr lang="ru-RU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(</a:t>
                      </a:r>
                      <a:r>
                        <a:rPr lang="ru-RU" sz="1400" b="0" i="0" u="none" strike="noStrike" cap="none" dirty="0" smtClean="0">
                          <a:solidFill>
                            <a:srgbClr val="00D2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'Привет'</a:t>
                      </a:r>
                      <a:r>
                        <a:rPr lang="ru-RU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); </a:t>
                      </a:r>
                      <a:endParaRPr lang="en-US" sz="1400" b="0" i="0" u="none" strike="noStrike" cap="none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   </a:t>
                      </a:r>
                      <a:r>
                        <a:rPr lang="ru-RU" sz="1400" b="0" i="0" u="none" strike="noStrike" cap="none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alert</a:t>
                      </a:r>
                      <a:r>
                        <a:rPr lang="ru-RU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(</a:t>
                      </a:r>
                      <a:r>
                        <a:rPr lang="ru-RU" sz="1400" b="0" i="0" u="none" strike="noStrike" cap="none" dirty="0" smtClean="0">
                          <a:solidFill>
                            <a:srgbClr val="00D2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'Мир'</a:t>
                      </a:r>
                      <a:r>
                        <a:rPr lang="ru-RU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);</a:t>
                      </a:r>
                      <a:endParaRPr lang="en-US" sz="1400" b="0" i="0" u="none" strike="noStrike" cap="none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&lt;/script&gt;</a:t>
                      </a:r>
                    </a:p>
                    <a:p>
                      <a:pPr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&lt;/head&gt;</a:t>
                      </a:r>
                    </a:p>
                    <a:p>
                      <a:pPr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&lt;body&gt;</a:t>
                      </a:r>
                    </a:p>
                    <a:p>
                      <a:pPr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&lt;/body&gt;</a:t>
                      </a:r>
                    </a:p>
                    <a:p>
                      <a:pPr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&lt;/html&gt;</a:t>
                      </a:r>
                      <a:endParaRPr lang="ru-RU" sz="1000" dirty="0">
                        <a:solidFill>
                          <a:srgbClr val="2C2D3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6675" marR="66675" marT="66675" marB="6667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35496" y="275625"/>
            <a:ext cx="9001000" cy="498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ru-RU" sz="2800" dirty="0" smtClean="0">
                <a:solidFill>
                  <a:srgbClr val="4C5D6E"/>
                </a:solidFill>
              </a:rPr>
              <a:t>Комментарии</a:t>
            </a:r>
            <a:endParaRPr lang="ru" sz="2800" dirty="0">
              <a:solidFill>
                <a:srgbClr val="4C5D6E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01" y="2286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01" y="2857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01" y="4000508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01" y="4572008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   </a:t>
            </a:r>
          </a:p>
        </p:txBody>
      </p:sp>
      <p:sp>
        <p:nvSpPr>
          <p:cNvPr id="96" name="Shape 96"/>
          <p:cNvSpPr/>
          <p:nvPr/>
        </p:nvSpPr>
        <p:spPr>
          <a:xfrm>
            <a:off x="-799801" y="1143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01" y="571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23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35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4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5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71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83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95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4000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71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31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43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55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6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7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91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703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1173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16" name="Shape 116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199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aphicFrame>
        <p:nvGraphicFramePr>
          <p:cNvPr id="33" name="Таблица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9110444"/>
              </p:ext>
            </p:extLst>
          </p:nvPr>
        </p:nvGraphicFramePr>
        <p:xfrm>
          <a:off x="1704975" y="1644627"/>
          <a:ext cx="5734050" cy="245408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5734050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// Команда ниже говорит "Привет«</a:t>
                      </a:r>
                    </a:p>
                    <a:p>
                      <a:pPr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 cap="none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alert</a:t>
                      </a:r>
                      <a:r>
                        <a:rPr lang="ru-RU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( 'Привет' ); </a:t>
                      </a:r>
                    </a:p>
                    <a:p>
                      <a:pPr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 cap="none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alert</a:t>
                      </a:r>
                      <a:r>
                        <a:rPr lang="ru-RU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( 'Мир' ); // Второе сообщение выводим отдельно</a:t>
                      </a:r>
                      <a:endParaRPr lang="ru-RU" sz="1000" dirty="0">
                        <a:solidFill>
                          <a:srgbClr val="2C2D3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6675" marR="66675" marT="66675" marB="66675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/* </a:t>
                      </a:r>
                    </a:p>
                    <a:p>
                      <a:pPr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Пример с двумя сообщениями.</a:t>
                      </a:r>
                    </a:p>
                    <a:p>
                      <a:pPr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Это - многострочный комментарий.</a:t>
                      </a:r>
                    </a:p>
                    <a:p>
                      <a:pPr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*/</a:t>
                      </a:r>
                    </a:p>
                    <a:p>
                      <a:pPr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 cap="none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alert</a:t>
                      </a:r>
                      <a:r>
                        <a:rPr lang="ru-RU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( 'Привет' );</a:t>
                      </a:r>
                    </a:p>
                    <a:p>
                      <a:pPr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 cap="none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alert</a:t>
                      </a:r>
                      <a:r>
                        <a:rPr lang="ru-RU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( 'Мир' );</a:t>
                      </a:r>
                      <a:endParaRPr lang="ru-RU" sz="1000" dirty="0">
                        <a:solidFill>
                          <a:srgbClr val="2C2D3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6675" marR="66675" marT="66675" marB="6667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4900506"/>
      </p:ext>
    </p:extLst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35496" y="275625"/>
            <a:ext cx="9001000" cy="498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ru-RU" sz="2800" dirty="0" smtClean="0">
                <a:solidFill>
                  <a:srgbClr val="4C5D6E"/>
                </a:solidFill>
              </a:rPr>
              <a:t>Переменные и </a:t>
            </a:r>
            <a:r>
              <a:rPr lang="ru-RU" sz="2800" dirty="0" smtClean="0">
                <a:solidFill>
                  <a:srgbClr val="4C5D6E"/>
                </a:solidFill>
              </a:rPr>
              <a:t>константы</a:t>
            </a:r>
            <a:endParaRPr lang="ru" sz="2800" dirty="0">
              <a:solidFill>
                <a:srgbClr val="4C5D6E"/>
              </a:solidFill>
            </a:endParaRPr>
          </a:p>
        </p:txBody>
      </p:sp>
      <p:sp>
        <p:nvSpPr>
          <p:cNvPr id="89" name="Shape 89"/>
          <p:cNvSpPr txBox="1">
            <a:spLocks noGrp="1"/>
          </p:cNvSpPr>
          <p:nvPr>
            <p:ph type="ctrTitle"/>
          </p:nvPr>
        </p:nvSpPr>
        <p:spPr>
          <a:xfrm>
            <a:off x="395536" y="849625"/>
            <a:ext cx="8208912" cy="372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127000" algn="l">
              <a:lnSpc>
                <a:spcPct val="115000"/>
              </a:lnSpc>
              <a:spcAft>
                <a:spcPts val="1000"/>
              </a:spcAft>
              <a:buClr>
                <a:srgbClr val="2C2D30"/>
              </a:buClr>
            </a:pPr>
            <a:r>
              <a:rPr lang="ru-RU" sz="1600" b="1" dirty="0" smtClean="0"/>
              <a:t/>
            </a:r>
            <a:br>
              <a:rPr lang="ru-RU" sz="1600" b="1" dirty="0" smtClean="0"/>
            </a:br>
            <a:r>
              <a:rPr lang="ru-RU" sz="1600" b="1" dirty="0"/>
              <a:t/>
            </a:r>
            <a:br>
              <a:rPr lang="ru-RU" sz="1600" b="1" dirty="0"/>
            </a:br>
            <a:r>
              <a:rPr lang="ru-RU" sz="1600" b="1" dirty="0" smtClean="0"/>
              <a:t/>
            </a:r>
            <a:br>
              <a:rPr lang="ru-RU" sz="1600" b="1" dirty="0" smtClean="0"/>
            </a:br>
            <a:r>
              <a:rPr lang="ru-RU" sz="1600" b="1" dirty="0" smtClean="0"/>
              <a:t>Переменная</a:t>
            </a:r>
            <a:r>
              <a:rPr lang="ru-RU" sz="1600" dirty="0" smtClean="0"/>
              <a:t> </a:t>
            </a:r>
            <a:r>
              <a:rPr lang="ru-RU" sz="1600" dirty="0"/>
              <a:t>состоит из имени и выделенной области памяти, которая ему </a:t>
            </a:r>
            <a:r>
              <a:rPr lang="ru-RU" sz="1600" dirty="0" smtClean="0"/>
              <a:t>соответствует. Для </a:t>
            </a:r>
            <a:r>
              <a:rPr lang="ru-RU" sz="1600" dirty="0"/>
              <a:t>объявления или, другими словами, создания переменной используется ключевое слово </a:t>
            </a:r>
            <a:r>
              <a:rPr lang="ru-RU" sz="1600" dirty="0" err="1"/>
              <a:t>var</a:t>
            </a:r>
            <a:r>
              <a:rPr lang="ru-RU" sz="1600" dirty="0" smtClean="0"/>
              <a:t>: </a:t>
            </a:r>
            <a:r>
              <a:rPr lang="en-US" sz="1600" dirty="0" err="1" smtClean="0"/>
              <a:t>var</a:t>
            </a:r>
            <a:r>
              <a:rPr lang="en-US" sz="1600" dirty="0" smtClean="0"/>
              <a:t> message; </a:t>
            </a:r>
            <a:r>
              <a:rPr lang="ru-RU" sz="1600" dirty="0"/>
              <a:t>На имя переменной в </a:t>
            </a:r>
            <a:r>
              <a:rPr lang="ru-RU" sz="1600" dirty="0" err="1"/>
              <a:t>JavaScript</a:t>
            </a:r>
            <a:r>
              <a:rPr lang="ru-RU" sz="1600" dirty="0"/>
              <a:t> наложены всего два ограничения.</a:t>
            </a:r>
            <a:br>
              <a:rPr lang="ru-RU" sz="1600" dirty="0"/>
            </a:br>
            <a:r>
              <a:rPr lang="en-US" sz="1600" dirty="0" smtClean="0"/>
              <a:t>- </a:t>
            </a:r>
            <a:r>
              <a:rPr lang="ru-RU" sz="1600" dirty="0" smtClean="0"/>
              <a:t>Имя </a:t>
            </a:r>
            <a:r>
              <a:rPr lang="ru-RU" sz="1600" dirty="0"/>
              <a:t>может состоять из: букв, цифр, символов $ и _</a:t>
            </a:r>
            <a:br>
              <a:rPr lang="ru-RU" sz="1600" dirty="0"/>
            </a:br>
            <a:r>
              <a:rPr lang="en-US" sz="1600" dirty="0" smtClean="0"/>
              <a:t>- </a:t>
            </a:r>
            <a:r>
              <a:rPr lang="ru-RU" sz="1600" dirty="0" smtClean="0"/>
              <a:t>Первый </a:t>
            </a:r>
            <a:r>
              <a:rPr lang="ru-RU" sz="1600" dirty="0"/>
              <a:t>символ не должен быть цифрой</a:t>
            </a:r>
            <a:r>
              <a:rPr lang="ru-RU" sz="1600" dirty="0" smtClean="0"/>
              <a:t>.</a:t>
            </a:r>
            <a:br>
              <a:rPr lang="ru-RU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ru-RU" sz="1600" b="1" dirty="0" smtClean="0"/>
              <a:t>Константа</a:t>
            </a:r>
            <a:r>
              <a:rPr lang="ru-RU" sz="1600" dirty="0"/>
              <a:t> – это переменная, которая никогда не меняется. Как правило, их называют большими буквами, через подчёркивание. Например</a:t>
            </a:r>
            <a:r>
              <a:rPr lang="ru-RU" sz="1600" dirty="0" smtClean="0"/>
              <a:t>: </a:t>
            </a:r>
            <a:r>
              <a:rPr lang="en-US" sz="1600" dirty="0" err="1"/>
              <a:t>var</a:t>
            </a:r>
            <a:r>
              <a:rPr lang="en-US" sz="1600" dirty="0"/>
              <a:t> COLOR_RED = "#F00</a:t>
            </a:r>
            <a:r>
              <a:rPr lang="en-US" sz="1600" dirty="0" smtClean="0"/>
              <a:t>";</a:t>
            </a:r>
            <a:r>
              <a:rPr lang="ru-RU" sz="1600" dirty="0" smtClean="0"/>
              <a:t> </a:t>
            </a:r>
            <a:br>
              <a:rPr lang="ru-RU" sz="1600" dirty="0" smtClean="0"/>
            </a:br>
            <a:r>
              <a:rPr lang="ru-RU" sz="1600" dirty="0" smtClean="0"/>
              <a:t>Технически</a:t>
            </a:r>
            <a:r>
              <a:rPr lang="ru-RU" sz="1600" dirty="0"/>
              <a:t>, константа является обычной переменной, то есть её можно изменить. Но мы договариваемся этого не делать.</a:t>
            </a:r>
            <a:br>
              <a:rPr lang="ru-RU" sz="1600" dirty="0"/>
            </a:br>
            <a:r>
              <a:rPr lang="ru-RU" sz="1600" dirty="0"/>
              <a:t/>
            </a:r>
            <a:br>
              <a:rPr lang="ru-RU" sz="1600" dirty="0"/>
            </a:br>
            <a:r>
              <a:rPr lang="ru-RU" sz="1600" dirty="0"/>
              <a:t/>
            </a:r>
            <a:br>
              <a:rPr lang="ru-RU" sz="1600" dirty="0"/>
            </a:br>
            <a:r>
              <a:rPr lang="ru-RU" sz="1600" dirty="0" smtClean="0"/>
              <a:t/>
            </a:r>
            <a:br>
              <a:rPr lang="ru-RU" sz="1600" dirty="0" smtClean="0"/>
            </a:br>
            <a:endParaRPr lang="ru" sz="1600" dirty="0">
              <a:solidFill>
                <a:srgbClr val="2C2D30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01" y="2286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01" y="2857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01" y="4000508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01" y="4572008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   </a:t>
            </a:r>
          </a:p>
        </p:txBody>
      </p:sp>
      <p:sp>
        <p:nvSpPr>
          <p:cNvPr id="96" name="Shape 96"/>
          <p:cNvSpPr/>
          <p:nvPr/>
        </p:nvSpPr>
        <p:spPr>
          <a:xfrm>
            <a:off x="-799801" y="1143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01" y="571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23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35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4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5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71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83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95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4000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71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31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43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55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6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7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91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703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1173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16" name="Shape 116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199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4876456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</TotalTime>
  <Words>496</Words>
  <Application>Microsoft Office PowerPoint</Application>
  <PresentationFormat>Экран (16:9)</PresentationFormat>
  <Paragraphs>96</Paragraphs>
  <Slides>14</Slides>
  <Notes>14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6" baseType="lpstr">
      <vt:lpstr>Arial</vt:lpstr>
      <vt:lpstr>simple-light-2</vt:lpstr>
      <vt:lpstr>Основы языка Javascript</vt:lpstr>
      <vt:lpstr>План занятия</vt:lpstr>
      <vt:lpstr>План курса</vt:lpstr>
      <vt:lpstr>Язык Javascript</vt:lpstr>
      <vt:lpstr>Доставка javascript кода в браузер</vt:lpstr>
      <vt:lpstr>Действия браузера</vt:lpstr>
      <vt:lpstr>Первая программа «Hello, World!» </vt:lpstr>
      <vt:lpstr>Комментарии</vt:lpstr>
      <vt:lpstr>Переменные и константы</vt:lpstr>
      <vt:lpstr>Типы данных</vt:lpstr>
      <vt:lpstr>Композитный тип object</vt:lpstr>
      <vt:lpstr>Оператор typeof</vt:lpstr>
      <vt:lpstr>Домашнее задание</vt:lpstr>
      <vt:lpstr>Вопросы участников и демонстрация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Начинаем работу</dc:title>
  <dc:creator>Ubcent</dc:creator>
  <cp:lastModifiedBy>Дмитрий</cp:lastModifiedBy>
  <cp:revision>59</cp:revision>
  <dcterms:modified xsi:type="dcterms:W3CDTF">2016-05-28T10:39:22Z</dcterms:modified>
</cp:coreProperties>
</file>