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85" r:id="rId4"/>
    <p:sldId id="286" r:id="rId5"/>
    <p:sldId id="288" r:id="rId6"/>
    <p:sldId id="300" r:id="rId7"/>
    <p:sldId id="295" r:id="rId8"/>
    <p:sldId id="301" r:id="rId9"/>
    <p:sldId id="302" r:id="rId10"/>
    <p:sldId id="303" r:id="rId11"/>
    <p:sldId id="304" r:id="rId12"/>
    <p:sldId id="305" r:id="rId13"/>
    <p:sldId id="290" r:id="rId14"/>
    <p:sldId id="28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4" autoAdjust="0"/>
    <p:restoredTop sz="94660"/>
  </p:normalViewPr>
  <p:slideViewPr>
    <p:cSldViewPr>
      <p:cViewPr varScale="1">
        <p:scale>
          <a:sx n="115" d="100"/>
          <a:sy n="115" d="100"/>
        </p:scale>
        <p:origin x="109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83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9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78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04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2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4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1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2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4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0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0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_________Microsoft_Word4.docx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package" Target="../embeddings/_________Microsoft_Word5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_________Microsoft_Word6.docx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4" Type="http://schemas.openxmlformats.org/officeDocument/2006/relationships/image" Target="../media/image2.png"/><Relationship Id="rId9" Type="http://schemas.openxmlformats.org/officeDocument/2006/relationships/package" Target="../embeddings/_________Microsoft_Word7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_________Microsoft_Word8.docx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_________Microsoft_Word1.docx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emf"/><Relationship Id="rId4" Type="http://schemas.openxmlformats.org/officeDocument/2006/relationships/image" Target="../media/image2.png"/><Relationship Id="rId9" Type="http://schemas.openxmlformats.org/officeDocument/2006/relationships/package" Target="../embeddings/_________Microsoft_Word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_________Microsoft_Word3.docx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ru-RU" sz="4000" dirty="0" smtClean="0">
                <a:solidFill>
                  <a:srgbClr val="4C5D6E"/>
                </a:solidFill>
              </a:rPr>
              <a:t>Основные операторы </a:t>
            </a:r>
            <a:r>
              <a:rPr lang="en-US" sz="4000" dirty="0" err="1">
                <a:solidFill>
                  <a:srgbClr val="4C5D6E"/>
                </a:solidFill>
              </a:rPr>
              <a:t>Javascript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1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 smtClean="0">
                <a:solidFill>
                  <a:srgbClr val="4C5D6E"/>
                </a:solidFill>
              </a:rPr>
              <a:t>2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Строгое сравнение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41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В обычном операторе == есть «проблема» – он не может отличить 0 от </a:t>
            </a:r>
            <a:r>
              <a:rPr lang="ru-RU" sz="1600" dirty="0" err="1"/>
              <a:t>false</a:t>
            </a:r>
            <a:r>
              <a:rPr lang="ru-RU" sz="1600" dirty="0"/>
              <a:t>:</a:t>
            </a:r>
            <a:endParaRPr lang="ru-RU" sz="1600" dirty="0">
              <a:solidFill>
                <a:srgbClr val="2C2D3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32954"/>
              </p:ext>
            </p:extLst>
          </p:nvPr>
        </p:nvGraphicFramePr>
        <p:xfrm>
          <a:off x="1440086" y="1591638"/>
          <a:ext cx="61198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Документ" r:id="rId6" imgW="6119915" imgH="1119222" progId="Word.Document.12">
                  <p:embed/>
                </p:oleObj>
              </mc:Choice>
              <mc:Fallback>
                <p:oleObj name="Документ" r:id="rId6" imgW="6119915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0086" y="1591638"/>
                        <a:ext cx="6119812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Shape 89"/>
          <p:cNvSpPr txBox="1">
            <a:spLocks/>
          </p:cNvSpPr>
          <p:nvPr/>
        </p:nvSpPr>
        <p:spPr>
          <a:xfrm>
            <a:off x="571173" y="2439912"/>
            <a:ext cx="8208912" cy="1283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Это естественное следствие того, что операнды разных типов преобразовались к числу. Пустая строка, как и </a:t>
            </a:r>
            <a:r>
              <a:rPr lang="ru-RU" sz="1600" dirty="0" err="1"/>
              <a:t>false</a:t>
            </a:r>
            <a:r>
              <a:rPr lang="ru-RU" sz="1600" dirty="0"/>
              <a:t>, при преобразовании к числу дают 0.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 smtClean="0"/>
              <a:t>Для </a:t>
            </a:r>
            <a:r>
              <a:rPr lang="ru-RU" sz="1600" dirty="0"/>
              <a:t>проверки равенства без преобразования типов используются операторы строгого равенства === (тройное равно) и </a:t>
            </a:r>
            <a:r>
              <a:rPr lang="ru-RU" sz="1600" dirty="0" smtClean="0"/>
              <a:t>!==.</a:t>
            </a:r>
            <a:endParaRPr lang="ru-RU" sz="16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389000"/>
              </p:ext>
            </p:extLst>
          </p:nvPr>
        </p:nvGraphicFramePr>
        <p:xfrm>
          <a:off x="1476090" y="3912776"/>
          <a:ext cx="61198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Документ" r:id="rId9" imgW="6119915" imgH="756485" progId="Word.Document.12">
                  <p:embed/>
                </p:oleObj>
              </mc:Choice>
              <mc:Fallback>
                <p:oleObj name="Документ" r:id="rId9" imgW="6119915" imgH="756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090" y="3912776"/>
                        <a:ext cx="6119812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49355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Сравнение с </a:t>
            </a:r>
            <a:r>
              <a:rPr lang="en-US" sz="2800" dirty="0" smtClean="0">
                <a:solidFill>
                  <a:srgbClr val="4C5D6E"/>
                </a:solidFill>
              </a:rPr>
              <a:t>null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87999"/>
              </p:ext>
            </p:extLst>
          </p:nvPr>
        </p:nvGraphicFramePr>
        <p:xfrm>
          <a:off x="1593786" y="1143010"/>
          <a:ext cx="61198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Документ" r:id="rId6" imgW="6119915" imgH="937853" progId="Word.Document.12">
                  <p:embed/>
                </p:oleObj>
              </mc:Choice>
              <mc:Fallback>
                <p:oleObj name="Документ" r:id="rId6" imgW="6119915" imgH="937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3786" y="1143010"/>
                        <a:ext cx="6119812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05476"/>
              </p:ext>
            </p:extLst>
          </p:nvPr>
        </p:nvGraphicFramePr>
        <p:xfrm>
          <a:off x="1593786" y="1907390"/>
          <a:ext cx="61198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Документ" r:id="rId9" imgW="6119915" imgH="756485" progId="Word.Document.12">
                  <p:embed/>
                </p:oleObj>
              </mc:Choice>
              <mc:Fallback>
                <p:oleObj name="Документ" r:id="rId9" imgW="6119915" imgH="756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3786" y="1907390"/>
                        <a:ext cx="6119812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3392" y="2599639"/>
            <a:ext cx="69529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Дело в том, что алгоритмы проверки равенства == и сравнения &gt;= &gt; &lt; &lt;= работают по-разному.</a:t>
            </a:r>
          </a:p>
          <a:p>
            <a:r>
              <a:rPr lang="ru-RU" dirty="0"/>
              <a:t>Сравнение честно приводит к числу, получается ноль. А при проверке равенства значения </a:t>
            </a:r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undefined</a:t>
            </a:r>
            <a:r>
              <a:rPr lang="ru-RU" dirty="0"/>
              <a:t> обрабатываются особым образом: они равны друг другу, но не равны чему-то ещё.</a:t>
            </a:r>
          </a:p>
        </p:txBody>
      </p:sp>
    </p:spTree>
    <p:extLst>
      <p:ext uri="{BB962C8B-B14F-4D97-AF65-F5344CB8AC3E}">
        <p14:creationId xmlns:p14="http://schemas.microsoft.com/office/powerpoint/2010/main" val="91994194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Сравнение с </a:t>
            </a:r>
            <a:r>
              <a:rPr lang="en-US" sz="2800" dirty="0" smtClean="0">
                <a:solidFill>
                  <a:srgbClr val="4C5D6E"/>
                </a:solidFill>
              </a:rPr>
              <a:t>undefined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23392" y="2599639"/>
            <a:ext cx="69529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Сравнения (1) и (2) дают </a:t>
            </a:r>
            <a:r>
              <a:rPr lang="en-US" dirty="0"/>
              <a:t>false</a:t>
            </a:r>
            <a:r>
              <a:rPr lang="ru-RU" dirty="0"/>
              <a:t> потому, что </a:t>
            </a:r>
            <a:r>
              <a:rPr lang="en-US" dirty="0"/>
              <a:t>undefined</a:t>
            </a:r>
            <a:r>
              <a:rPr lang="ru-RU" dirty="0"/>
              <a:t> при преобразовании к числу даёт </a:t>
            </a:r>
            <a:r>
              <a:rPr lang="en-US" dirty="0" err="1"/>
              <a:t>NaN</a:t>
            </a:r>
            <a:r>
              <a:rPr lang="ru-RU" dirty="0"/>
              <a:t>. А значение </a:t>
            </a:r>
            <a:r>
              <a:rPr lang="en-US" dirty="0" err="1"/>
              <a:t>NaN</a:t>
            </a:r>
            <a:r>
              <a:rPr lang="ru-RU" dirty="0"/>
              <a:t> по стандарту устроено так, что сравнения ==, &lt;, &gt;, &lt;=, &gt;= и даже === с ним возвращают </a:t>
            </a:r>
            <a:r>
              <a:rPr lang="en-US" dirty="0"/>
              <a:t>false</a:t>
            </a:r>
            <a:r>
              <a:rPr lang="ru-RU" dirty="0"/>
              <a:t>.</a:t>
            </a:r>
          </a:p>
          <a:p>
            <a:r>
              <a:rPr lang="ru-RU" dirty="0"/>
              <a:t>Проверка равенства (3) даёт </a:t>
            </a:r>
            <a:r>
              <a:rPr lang="en-US" dirty="0"/>
              <a:t>false</a:t>
            </a:r>
            <a:r>
              <a:rPr lang="ru-RU" dirty="0"/>
              <a:t>, потому что в стандарте явно прописано, что </a:t>
            </a:r>
            <a:r>
              <a:rPr lang="en-US" dirty="0"/>
              <a:t>undefined</a:t>
            </a:r>
            <a:r>
              <a:rPr lang="ru-RU" dirty="0"/>
              <a:t> равно лишь </a:t>
            </a:r>
            <a:r>
              <a:rPr lang="en-US" dirty="0"/>
              <a:t>null</a:t>
            </a:r>
            <a:r>
              <a:rPr lang="ru-RU" dirty="0"/>
              <a:t> и ничему другому.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0264"/>
              </p:ext>
            </p:extLst>
          </p:nvPr>
        </p:nvGraphicFramePr>
        <p:xfrm>
          <a:off x="1593786" y="1181775"/>
          <a:ext cx="61198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Документ" r:id="rId6" imgW="6119915" imgH="1119222" progId="Word.Document.12">
                  <p:embed/>
                </p:oleObj>
              </mc:Choice>
              <mc:Fallback>
                <p:oleObj name="Документ" r:id="rId6" imgW="6119915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3786" y="1181775"/>
                        <a:ext cx="6119812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01844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36" name="Shape 9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2" name="Shape 94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ДЗ </a:t>
            </a:r>
            <a:r>
              <a:rPr lang="ru" sz="1600" dirty="0">
                <a:solidFill>
                  <a:srgbClr val="2C2D30"/>
                </a:solidFill>
              </a:rPr>
              <a:t>- в методичке, прикрепленной к этому уроку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Сдать ДЗ необходимо до начала следующего </a:t>
            </a:r>
            <a:r>
              <a:rPr lang="ru" sz="1600" dirty="0" smtClean="0">
                <a:solidFill>
                  <a:srgbClr val="2C2D30"/>
                </a:solidFill>
              </a:rPr>
              <a:t>урока, прикреплять в файле </a:t>
            </a:r>
            <a:r>
              <a:rPr lang="en-US" sz="1600" dirty="0" smtClean="0">
                <a:solidFill>
                  <a:srgbClr val="2C2D30"/>
                </a:solidFill>
              </a:rPr>
              <a:t>*.</a:t>
            </a:r>
            <a:r>
              <a:rPr lang="en-US" sz="1600" dirty="0" err="1" smtClean="0">
                <a:solidFill>
                  <a:srgbClr val="2C2D30"/>
                </a:solidFill>
              </a:rPr>
              <a:t>js</a:t>
            </a:r>
            <a:r>
              <a:rPr lang="ru-RU" sz="1600" dirty="0" smtClean="0">
                <a:solidFill>
                  <a:srgbClr val="2C2D30"/>
                </a:solidFill>
              </a:rPr>
              <a:t>, если код состоит больше чем из одного файла – паковать в архив формата </a:t>
            </a:r>
            <a:r>
              <a:rPr lang="en-US" sz="1600" dirty="0" smtClean="0">
                <a:solidFill>
                  <a:srgbClr val="2C2D30"/>
                </a:solidFill>
              </a:rPr>
              <a:t>zip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Портфолио </a:t>
            </a:r>
            <a:r>
              <a:rPr lang="ru" sz="1600" dirty="0">
                <a:solidFill>
                  <a:srgbClr val="2C2D30"/>
                </a:solidFill>
              </a:rPr>
              <a:t>- основное, что интересует работодателя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7255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Вопросы участников </a:t>
            </a:r>
            <a:r>
              <a:rPr lang="ru-RU" sz="3200" dirty="0" smtClean="0">
                <a:solidFill>
                  <a:srgbClr val="4C5D6E"/>
                </a:solidFill>
              </a:rPr>
              <a:t>и демонстрация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Операторы и операнды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Приоритет операций 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Побитовые операторы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Операторы сравнения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Термины и определения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 smtClean="0"/>
              <a:t>- Операнд </a:t>
            </a:r>
            <a:r>
              <a:rPr lang="ru-RU" sz="1400" dirty="0"/>
              <a:t>– то, к чему применяется оператор. Например: 5 * 2 – оператор умножения с левым и правым операндами. Другое название: «аргумент оператора».</a:t>
            </a:r>
            <a:br>
              <a:rPr lang="ru-RU" sz="1400" dirty="0"/>
            </a:br>
            <a:r>
              <a:rPr lang="ru-RU" sz="1400" dirty="0" smtClean="0"/>
              <a:t>- Унарным </a:t>
            </a:r>
            <a:r>
              <a:rPr lang="ru-RU" sz="1400" dirty="0"/>
              <a:t>называется оператор, который применяется к одному выражению. Например, оператор унарный минус "-" меняет знак числа на противоположный</a:t>
            </a:r>
            <a:br>
              <a:rPr lang="ru-RU" sz="1400" dirty="0"/>
            </a:br>
            <a:r>
              <a:rPr lang="ru-RU" sz="1400" dirty="0"/>
              <a:t>- </a:t>
            </a:r>
            <a:r>
              <a:rPr lang="ru-RU" sz="1400" dirty="0" smtClean="0"/>
              <a:t>Бинарным </a:t>
            </a:r>
            <a:r>
              <a:rPr lang="ru-RU" sz="1400" dirty="0"/>
              <a:t>называется оператор, который применяется к двум операндам. Тот же минус существует и в бинарной </a:t>
            </a:r>
            <a:r>
              <a:rPr lang="ru-RU" sz="1400" dirty="0" smtClean="0"/>
              <a:t>форме</a:t>
            </a:r>
            <a:br>
              <a:rPr lang="ru-RU" sz="1400" dirty="0" smtClean="0"/>
            </a:b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7704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Оператор +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89"/>
          <p:cNvSpPr txBox="1">
            <a:spLocks/>
          </p:cNvSpPr>
          <p:nvPr/>
        </p:nvSpPr>
        <p:spPr>
          <a:xfrm>
            <a:off x="1144800" y="849625"/>
            <a:ext cx="6854400" cy="1002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Обычно при помощи плюса '+' складывают числа.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Но если бинарный оператор '+' применить к строкам, то он их объединяет в одну:</a:t>
            </a: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16033"/>
              </p:ext>
            </p:extLst>
          </p:nvPr>
        </p:nvGraphicFramePr>
        <p:xfrm>
          <a:off x="2123728" y="2000260"/>
          <a:ext cx="4320480" cy="8572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20480"/>
              </a:tblGrid>
              <a:tr h="857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var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US" sz="1600" dirty="0" smtClean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"</a:t>
                      </a:r>
                      <a:r>
                        <a:rPr lang="ru-RU" sz="1600" dirty="0" smtClean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моя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+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"</a:t>
                      </a:r>
                      <a:r>
                        <a:rPr lang="ru-RU" sz="1600" dirty="0" smtClean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строка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;</a:t>
                      </a:r>
                      <a:endParaRPr lang="ru-RU" sz="1600" dirty="0" smtClean="0">
                        <a:solidFill>
                          <a:srgbClr val="999999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alert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 a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);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// </a:t>
                      </a:r>
                      <a:r>
                        <a:rPr lang="ru-RU" sz="1600" dirty="0" err="1" smtClean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</a:rPr>
                        <a:t>моястрока</a:t>
                      </a:r>
                      <a:endParaRPr lang="ru-RU" sz="1600" dirty="0">
                        <a:solidFill>
                          <a:srgbClr val="2C2D3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34" name="Shape 89"/>
          <p:cNvSpPr txBox="1">
            <a:spLocks/>
          </p:cNvSpPr>
          <p:nvPr/>
        </p:nvSpPr>
        <p:spPr>
          <a:xfrm>
            <a:off x="1142373" y="3068928"/>
            <a:ext cx="6854400" cy="1002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Иначе говорят, что «плюс производит конкатенацию (сложение) строк».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Если хотя бы один аргумент является строкой, то второй будет также преобразован к строке!</a:t>
            </a:r>
          </a:p>
        </p:txBody>
      </p:sp>
    </p:spTree>
    <p:extLst>
      <p:ext uri="{BB962C8B-B14F-4D97-AF65-F5344CB8AC3E}">
        <p14:creationId xmlns:p14="http://schemas.microsoft.com/office/powerpoint/2010/main" val="294943827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Операции и их приоритет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en-US" sz="1600" dirty="0"/>
              <a:t>1.++… ; −−… ; …++ ; …−−</a:t>
            </a:r>
            <a:br>
              <a:rPr lang="en-US" sz="1600" dirty="0"/>
            </a:br>
            <a:r>
              <a:rPr lang="en-US" sz="1600" dirty="0"/>
              <a:t>2.!… ; ~… ; +… ; −… ; </a:t>
            </a:r>
            <a:r>
              <a:rPr lang="en-US" sz="1600" dirty="0" err="1"/>
              <a:t>typeof</a:t>
            </a:r>
            <a:r>
              <a:rPr lang="en-US" sz="1600" dirty="0"/>
              <a:t> … ; void … ; delete …</a:t>
            </a:r>
            <a:br>
              <a:rPr lang="en-US" sz="1600" dirty="0"/>
            </a:br>
            <a:r>
              <a:rPr lang="en-US" sz="1600" dirty="0"/>
              <a:t>3.… * … ; … /… ; … % …</a:t>
            </a:r>
            <a:br>
              <a:rPr lang="en-US" sz="1600" dirty="0"/>
            </a:br>
            <a:r>
              <a:rPr lang="en-US" sz="1600" dirty="0"/>
              <a:t>4.… + … ; … − …</a:t>
            </a:r>
            <a:br>
              <a:rPr lang="en-US" sz="1600" dirty="0"/>
            </a:br>
            <a:r>
              <a:rPr lang="en-US" sz="1600" dirty="0"/>
              <a:t>5.… &lt;&lt; … ; … &gt;&gt; … ; … &gt;&gt;&gt; …</a:t>
            </a:r>
            <a:br>
              <a:rPr lang="en-US" sz="1600" dirty="0"/>
            </a:br>
            <a:r>
              <a:rPr lang="en-US" sz="1600" dirty="0"/>
              <a:t>6.… &lt; … ; … &lt;= … ; … &gt; … ; … &gt;= … ; … in … ; … </a:t>
            </a:r>
            <a:r>
              <a:rPr lang="en-US" sz="1600" dirty="0" err="1"/>
              <a:t>instanceof</a:t>
            </a:r>
            <a:r>
              <a:rPr lang="en-US" sz="1600" dirty="0"/>
              <a:t> …</a:t>
            </a:r>
            <a:br>
              <a:rPr lang="en-US" sz="1600" dirty="0"/>
            </a:br>
            <a:r>
              <a:rPr lang="en-US" sz="1600" dirty="0"/>
              <a:t>7.… == … ; … != … ; … === … ; … !== …</a:t>
            </a:r>
            <a:br>
              <a:rPr lang="en-US" sz="1600" dirty="0"/>
            </a:br>
            <a:r>
              <a:rPr lang="en-US" sz="1600" dirty="0"/>
              <a:t>8.… &amp; … ; … ^ … ; … | … ; … &amp;&amp; … ; … || … ; … ? … : …</a:t>
            </a:r>
            <a:br>
              <a:rPr lang="en-US" sz="1600" dirty="0"/>
            </a:br>
            <a:r>
              <a:rPr lang="en-US" sz="1600" dirty="0"/>
              <a:t>9.= ; += ; −= ; *= ; /= ; %= ; &lt;&lt;= ; &gt;&gt;= ; &gt;&gt;&gt;= ; &amp;= ; ^= ; |=</a:t>
            </a:r>
            <a:br>
              <a:rPr lang="en-US" sz="1600" dirty="0"/>
            </a:br>
            <a:r>
              <a:rPr lang="en-US" sz="1600" dirty="0"/>
              <a:t>10. … , …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48939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Побитовые операторы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11150" y="1481455"/>
          <a:ext cx="8521700" cy="2814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522"/>
                <a:gridCol w="2017274"/>
                <a:gridCol w="4511904"/>
              </a:tblGrid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Оператор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b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Использование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b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Побитовое И (AND)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a &amp; b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Ставит 1 на бит результата, для которого соответствующие биты операндов равны 1.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Побитовое ИЛИ (OR)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a | b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Ставит 1 на бит результата, для которого хотя бы один из соответствующих битов операндов равен 1.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Побитовое исключающее ИЛИ (XOR)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a ^ b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Ставит 1 на бит результата, для которого только один из соответствующих битов операндов равен 1 (но не оба).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Побитовое НЕ (NOT)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~a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Заменяет каждый бит операнда на противоположный.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Левый сдвиг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`a &lt;&lt; b`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Сдвигает двоичное представление a на b битов влево, добавляя справа нули.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Правый сдвиг, переносящий знак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`a &gt;&gt; b`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Сдвигает двоичное представление a на b битов вправо, отбрасывая сдвигаемые биты.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Правый сдвиг с заполнением нулями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`a &gt;&gt;&gt; b`</a:t>
                      </a:r>
                      <a:endParaRPr lang="ru-RU" sz="100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Сдвигает двоичное представление a на b битов вправо, отбрасывая сдвигаемые биты и добавляя нули слева.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7625" marR="15240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87645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Побитовые операторы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>
                <a:solidFill>
                  <a:srgbClr val="2C2D30"/>
                </a:solidFill>
              </a:rPr>
              <a:t>Побитовые операторы работают следующим образом: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>
                <a:solidFill>
                  <a:srgbClr val="2C2D30"/>
                </a:solidFill>
              </a:rPr>
              <a:t>Операнды преобразуются в 32-битные целые числа, представленные последовательностью битов. Дробная часть, если она есть, отбрасывается.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>
                <a:solidFill>
                  <a:srgbClr val="2C2D30"/>
                </a:solidFill>
              </a:rPr>
              <a:t>Для бинарных операторов – каждый бит в первом операнде рассматривается вместе с соответствующим битом второго операнда: первый бит с первым, второй со вторым и т.п. Оператор применяется к каждой паре бит, давая соответствующий бит результата.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>
                <a:solidFill>
                  <a:srgbClr val="2C2D30"/>
                </a:solidFill>
              </a:rPr>
              <a:t>Получившаяся в результате последовательность бит интерпретируется как обычное число.</a:t>
            </a:r>
            <a:endParaRPr lang="ru-RU" sz="1600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3348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Операторы сравнения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22261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2073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Как и другие операторы, сравнение возвращает значение. Это значение имеет логический тип.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Существует всего два логических значения: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 smtClean="0">
                <a:solidFill>
                  <a:srgbClr val="2C2D30"/>
                </a:solidFill>
              </a:rPr>
              <a:t>- </a:t>
            </a:r>
            <a:r>
              <a:rPr lang="ru-RU" sz="1600" dirty="0" err="1" smtClean="0">
                <a:solidFill>
                  <a:srgbClr val="2C2D30"/>
                </a:solidFill>
              </a:rPr>
              <a:t>true</a:t>
            </a:r>
            <a:r>
              <a:rPr lang="ru-RU" sz="1600" dirty="0" smtClean="0">
                <a:solidFill>
                  <a:srgbClr val="2C2D30"/>
                </a:solidFill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– имеет смысл «да», «верно», «истина».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 smtClean="0">
                <a:solidFill>
                  <a:srgbClr val="2C2D30"/>
                </a:solidFill>
              </a:rPr>
              <a:t>- </a:t>
            </a:r>
            <a:r>
              <a:rPr lang="ru-RU" sz="1600" dirty="0" err="1" smtClean="0">
                <a:solidFill>
                  <a:srgbClr val="2C2D30"/>
                </a:solidFill>
              </a:rPr>
              <a:t>false</a:t>
            </a:r>
            <a:r>
              <a:rPr lang="ru-RU" sz="1600" dirty="0" smtClean="0">
                <a:solidFill>
                  <a:srgbClr val="2C2D30"/>
                </a:solidFill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– означает «нет», «неверно», «ложь».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96566"/>
              </p:ext>
            </p:extLst>
          </p:nvPr>
        </p:nvGraphicFramePr>
        <p:xfrm>
          <a:off x="1592486" y="3003798"/>
          <a:ext cx="61198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Документ" r:id="rId6" imgW="6119915" imgH="1119222" progId="Word.Document.12">
                  <p:embed/>
                </p:oleObj>
              </mc:Choice>
              <mc:Fallback>
                <p:oleObj name="Документ" r:id="rId6" imgW="6119915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2486" y="3003798"/>
                        <a:ext cx="6119812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73594"/>
              </p:ext>
            </p:extLst>
          </p:nvPr>
        </p:nvGraphicFramePr>
        <p:xfrm>
          <a:off x="1592486" y="3984407"/>
          <a:ext cx="61198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Документ" r:id="rId9" imgW="6119915" imgH="756485" progId="Word.Document.12">
                  <p:embed/>
                </p:oleObj>
              </mc:Choice>
              <mc:Fallback>
                <p:oleObj name="Документ" r:id="rId9" imgW="6119915" imgH="756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2486" y="3984407"/>
                        <a:ext cx="6119812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74126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Сравнение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21457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>
                <a:solidFill>
                  <a:srgbClr val="2C2D30"/>
                </a:solidFill>
              </a:rPr>
              <a:t>Если строка состоит из нескольких букв, то сравнение осуществляется как в телефонной книжке или в словаре. Сначала сравниваются первые буквы, потом вторые, и так далее, пока одна не будет больше другой.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>
                <a:solidFill>
                  <a:srgbClr val="2C2D30"/>
                </a:solidFill>
              </a:rPr>
              <a:t>Иными словами, больше – та строка, которая в телефонной книге была бы на большей странице.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>
                <a:solidFill>
                  <a:srgbClr val="2C2D30"/>
                </a:solidFill>
              </a:rPr>
              <a:t>При сравнении значений разных типов, используется числовое преобразование. Оно применяется к обоим значениям.</a:t>
            </a:r>
            <a:endParaRPr lang="ru-RU" sz="1600" dirty="0">
              <a:solidFill>
                <a:srgbClr val="2C2D3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42092"/>
              </p:ext>
            </p:extLst>
          </p:nvPr>
        </p:nvGraphicFramePr>
        <p:xfrm>
          <a:off x="1592486" y="3499963"/>
          <a:ext cx="611981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Документ" r:id="rId6" imgW="6119915" imgH="1300230" progId="Word.Document.12">
                  <p:embed/>
                </p:oleObj>
              </mc:Choice>
              <mc:Fallback>
                <p:oleObj name="Документ" r:id="rId6" imgW="6119915" imgH="130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2486" y="3499963"/>
                        <a:ext cx="6119812" cy="13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0825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737</Words>
  <Application>Microsoft Office PowerPoint</Application>
  <PresentationFormat>Экран (16:9)</PresentationFormat>
  <Paragraphs>94</Paragraphs>
  <Slides>14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Consolas</vt:lpstr>
      <vt:lpstr>simple-light-2</vt:lpstr>
      <vt:lpstr>Документ</vt:lpstr>
      <vt:lpstr>Основные операторы Javascript</vt:lpstr>
      <vt:lpstr>План занятия</vt:lpstr>
      <vt:lpstr>Термины и определения</vt:lpstr>
      <vt:lpstr>Оператор +</vt:lpstr>
      <vt:lpstr>Операции и их приоритет</vt:lpstr>
      <vt:lpstr>Побитовые операторы</vt:lpstr>
      <vt:lpstr>Побитовые операторы</vt:lpstr>
      <vt:lpstr>Операторы сравнения</vt:lpstr>
      <vt:lpstr>Сравнение</vt:lpstr>
      <vt:lpstr>Строгое сравнение</vt:lpstr>
      <vt:lpstr>Сравнение с null</vt:lpstr>
      <vt:lpstr>Сравнение с undefined</vt:lpstr>
      <vt:lpstr>Домашнее задание</vt:lpstr>
      <vt:lpstr>Вопросы участников и 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Дмитрий</cp:lastModifiedBy>
  <cp:revision>63</cp:revision>
  <dcterms:modified xsi:type="dcterms:W3CDTF">2016-05-28T11:59:16Z</dcterms:modified>
</cp:coreProperties>
</file>