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85" r:id="rId4"/>
    <p:sldId id="311" r:id="rId5"/>
    <p:sldId id="306" r:id="rId6"/>
    <p:sldId id="286" r:id="rId7"/>
    <p:sldId id="307" r:id="rId8"/>
    <p:sldId id="288" r:id="rId9"/>
    <p:sldId id="295" r:id="rId10"/>
    <p:sldId id="301" r:id="rId11"/>
    <p:sldId id="302" r:id="rId12"/>
    <p:sldId id="303" r:id="rId13"/>
    <p:sldId id="308" r:id="rId14"/>
    <p:sldId id="309" r:id="rId15"/>
    <p:sldId id="310" r:id="rId16"/>
    <p:sldId id="290" r:id="rId17"/>
    <p:sldId id="28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 autoAdjust="0"/>
    <p:restoredTop sz="82602"/>
  </p:normalViewPr>
  <p:slideViewPr>
    <p:cSldViewPr>
      <p:cViewPr varScale="1">
        <p:scale>
          <a:sx n="116" d="100"/>
          <a:sy n="116" d="100"/>
        </p:scale>
        <p:origin x="200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0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0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83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645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055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9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04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2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2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92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9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4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8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1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4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6" Type="http://schemas.openxmlformats.org/officeDocument/2006/relationships/package" Target="../embeddings/_________Microsoft_Word6.docx"/><Relationship Id="rId7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7.bin"/><Relationship Id="rId6" Type="http://schemas.openxmlformats.org/officeDocument/2006/relationships/package" Target="../embeddings/_________Microsoft_Word7.docx"/><Relationship Id="rId7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6" Type="http://schemas.openxmlformats.org/officeDocument/2006/relationships/package" Target="../embeddings/_________Microsoft_Word8.docx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package" Target="../embeddings/_________Microsoft_Word9.docx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_________Microsoft_Word1.docx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package" Target="../embeddings/_________Microsoft_Word2.docx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_________Microsoft_Word3.docx"/><Relationship Id="rId7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package" Target="../embeddings/_________Microsoft_Word4.docx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6" Type="http://schemas.openxmlformats.org/officeDocument/2006/relationships/package" Target="../embeddings/_________Microsoft_Word5.docx"/><Relationship Id="rId7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ru-RU" sz="4000" dirty="0" smtClean="0">
                <a:solidFill>
                  <a:srgbClr val="4C5D6E"/>
                </a:solidFill>
              </a:rPr>
              <a:t>Условные операторы. Циклы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1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3</a:t>
            </a:r>
            <a:endParaRPr lang="ru" sz="2000" b="1" dirty="0">
              <a:solidFill>
                <a:srgbClr val="4C5D6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Оператор </a:t>
            </a:r>
            <a:r>
              <a:rPr lang="en-US" sz="2800" dirty="0" smtClean="0">
                <a:solidFill>
                  <a:srgbClr val="4C5D6E"/>
                </a:solidFill>
              </a:rPr>
              <a:t>|| (</a:t>
            </a:r>
            <a:r>
              <a:rPr lang="ru-RU" sz="2800" dirty="0" smtClean="0">
                <a:solidFill>
                  <a:srgbClr val="4C5D6E"/>
                </a:solidFill>
              </a:rPr>
              <a:t>ИЛИ)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22261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20737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Логическое ИЛИ в классическом программировании работает следующим образом: "если хотя бы один из аргументов </a:t>
            </a:r>
            <a:r>
              <a:rPr lang="ru-RU" sz="1600" dirty="0" err="1">
                <a:solidFill>
                  <a:srgbClr val="2C2D30"/>
                </a:solidFill>
              </a:rPr>
              <a:t>true</a:t>
            </a:r>
            <a:r>
              <a:rPr lang="ru-RU" sz="1600" dirty="0">
                <a:solidFill>
                  <a:srgbClr val="2C2D30"/>
                </a:solidFill>
              </a:rPr>
              <a:t>, то возвращает </a:t>
            </a:r>
            <a:r>
              <a:rPr lang="ru-RU" sz="1600" dirty="0" err="1">
                <a:solidFill>
                  <a:srgbClr val="2C2D30"/>
                </a:solidFill>
              </a:rPr>
              <a:t>true</a:t>
            </a:r>
            <a:r>
              <a:rPr lang="ru-RU" sz="1600" dirty="0">
                <a:solidFill>
                  <a:srgbClr val="2C2D30"/>
                </a:solidFill>
              </a:rPr>
              <a:t>, иначе – </a:t>
            </a:r>
            <a:r>
              <a:rPr lang="ru-RU" sz="1600" dirty="0" err="1">
                <a:solidFill>
                  <a:srgbClr val="2C2D30"/>
                </a:solidFill>
              </a:rPr>
              <a:t>false</a:t>
            </a:r>
            <a:r>
              <a:rPr lang="ru-RU" sz="1600" dirty="0">
                <a:solidFill>
                  <a:srgbClr val="2C2D30"/>
                </a:solidFill>
              </a:rPr>
              <a:t>". В </a:t>
            </a:r>
            <a:r>
              <a:rPr lang="ru-RU" sz="1600" dirty="0" err="1">
                <a:solidFill>
                  <a:srgbClr val="2C2D30"/>
                </a:solidFill>
              </a:rPr>
              <a:t>JavaScript</a:t>
            </a:r>
            <a:r>
              <a:rPr lang="ru-RU" sz="1600" dirty="0">
                <a:solidFill>
                  <a:srgbClr val="2C2D30"/>
                </a:solidFill>
              </a:rPr>
              <a:t>, как мы увидим далее, это не совсем так, но для начала рассмотрим только логические значения.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Получается следующая «таблица результатов»: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535845"/>
              </p:ext>
            </p:extLst>
          </p:nvPr>
        </p:nvGraphicFramePr>
        <p:xfrm>
          <a:off x="1592486" y="3143259"/>
          <a:ext cx="611981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Документ" r:id="rId6" imgW="6119915" imgH="1300230" progId="Word.Document.12">
                  <p:embed/>
                </p:oleObj>
              </mc:Choice>
              <mc:Fallback>
                <p:oleObj name="Документ" r:id="rId6" imgW="6119915" imgH="1300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2486" y="3143259"/>
                        <a:ext cx="6119812" cy="130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74126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" sz="2800" dirty="0" smtClean="0">
                <a:solidFill>
                  <a:srgbClr val="4C5D6E"/>
                </a:solidFill>
              </a:rPr>
              <a:t>Оператор </a:t>
            </a:r>
            <a:r>
              <a:rPr lang="en-US" sz="2800" dirty="0" smtClean="0">
                <a:solidFill>
                  <a:srgbClr val="4C5D6E"/>
                </a:solidFill>
              </a:rPr>
              <a:t>&amp;&amp; (</a:t>
            </a:r>
            <a:r>
              <a:rPr lang="ru-RU" sz="2800" dirty="0" smtClean="0">
                <a:solidFill>
                  <a:srgbClr val="4C5D6E"/>
                </a:solidFill>
              </a:rPr>
              <a:t>И)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21457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В классическом программировании И возвращает </a:t>
            </a:r>
            <a:r>
              <a:rPr lang="ru-RU" sz="1600" dirty="0" err="1">
                <a:solidFill>
                  <a:srgbClr val="2C2D30"/>
                </a:solidFill>
              </a:rPr>
              <a:t>true</a:t>
            </a:r>
            <a:r>
              <a:rPr lang="ru-RU" sz="1600" dirty="0">
                <a:solidFill>
                  <a:srgbClr val="2C2D30"/>
                </a:solidFill>
              </a:rPr>
              <a:t>, если оба аргумента истинны, а иначе – </a:t>
            </a:r>
            <a:r>
              <a:rPr lang="ru-RU" sz="1600" dirty="0" err="1">
                <a:solidFill>
                  <a:srgbClr val="2C2D30"/>
                </a:solidFill>
              </a:rPr>
              <a:t>false</a:t>
            </a:r>
            <a:r>
              <a:rPr lang="ru-RU" sz="1600" dirty="0">
                <a:solidFill>
                  <a:srgbClr val="2C2D30"/>
                </a:solidFill>
              </a:rPr>
              <a:t>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64569"/>
              </p:ext>
            </p:extLst>
          </p:nvPr>
        </p:nvGraphicFramePr>
        <p:xfrm>
          <a:off x="1596379" y="2907518"/>
          <a:ext cx="611981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Документ" r:id="rId6" imgW="6119915" imgH="1300230" progId="Word.Document.12">
                  <p:embed/>
                </p:oleObj>
              </mc:Choice>
              <mc:Fallback>
                <p:oleObj name="Документ" r:id="rId6" imgW="6119915" imgH="1300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6379" y="2907518"/>
                        <a:ext cx="6119812" cy="130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0825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" sz="2800" dirty="0" smtClean="0">
                <a:solidFill>
                  <a:srgbClr val="4C5D6E"/>
                </a:solidFill>
              </a:rPr>
              <a:t>Оператор ! (НЕ)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10157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Действия !: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Сначала приводит аргумент к логическому типу </a:t>
            </a:r>
            <a:r>
              <a:rPr lang="ru-RU" sz="1600" dirty="0" err="1"/>
              <a:t>true</a:t>
            </a:r>
            <a:r>
              <a:rPr lang="ru-RU" sz="1600" dirty="0"/>
              <a:t>/</a:t>
            </a:r>
            <a:r>
              <a:rPr lang="ru-RU" sz="1600" dirty="0" err="1"/>
              <a:t>false</a:t>
            </a:r>
            <a:r>
              <a:rPr lang="ru-RU" sz="1600" dirty="0"/>
              <a:t>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Затем возвращает противоположное значение.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03127"/>
              </p:ext>
            </p:extLst>
          </p:nvPr>
        </p:nvGraphicFramePr>
        <p:xfrm>
          <a:off x="1512092" y="2170170"/>
          <a:ext cx="61198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Документ" r:id="rId6" imgW="6119915" imgH="937853" progId="Word.Document.12">
                  <p:embed/>
                </p:oleObj>
              </mc:Choice>
              <mc:Fallback>
                <p:oleObj name="Документ" r:id="rId6" imgW="6119915" imgH="937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2170170"/>
                        <a:ext cx="6119812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Shape 89"/>
          <p:cNvSpPr txBox="1">
            <a:spLocks/>
          </p:cNvSpPr>
          <p:nvPr/>
        </p:nvSpPr>
        <p:spPr>
          <a:xfrm>
            <a:off x="571173" y="2892951"/>
            <a:ext cx="8208912" cy="631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В частности, двойное НЕ используют для преобразования значений к логическому типу: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871061"/>
              </p:ext>
            </p:extLst>
          </p:nvPr>
        </p:nvGraphicFramePr>
        <p:xfrm>
          <a:off x="1512092" y="3589812"/>
          <a:ext cx="61198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Документ" r:id="rId9" imgW="6119915" imgH="937853" progId="Word.Document.12">
                  <p:embed/>
                </p:oleObj>
              </mc:Choice>
              <mc:Fallback>
                <p:oleObj name="Документ" r:id="rId9" imgW="6119915" imgH="937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2092" y="3589812"/>
                        <a:ext cx="6119812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49355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" sz="2800" dirty="0" smtClean="0">
                <a:solidFill>
                  <a:srgbClr val="4C5D6E"/>
                </a:solidFill>
              </a:rPr>
              <a:t>Цикл </a:t>
            </a:r>
            <a:r>
              <a:rPr lang="en-US" sz="2800" dirty="0" smtClean="0">
                <a:solidFill>
                  <a:srgbClr val="4C5D6E"/>
                </a:solidFill>
              </a:rPr>
              <a:t>while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6"/>
            <a:ext cx="8208912" cy="49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Цикл </a:t>
            </a:r>
            <a:r>
              <a:rPr lang="en-US" sz="1600" dirty="0"/>
              <a:t>while </a:t>
            </a:r>
            <a:r>
              <a:rPr lang="ru-RU" sz="1600" dirty="0"/>
              <a:t>имеет вид:</a:t>
            </a:r>
          </a:p>
        </p:txBody>
      </p:sp>
      <p:sp>
        <p:nvSpPr>
          <p:cNvPr id="39" name="Shape 89"/>
          <p:cNvSpPr txBox="1">
            <a:spLocks/>
          </p:cNvSpPr>
          <p:nvPr/>
        </p:nvSpPr>
        <p:spPr>
          <a:xfrm>
            <a:off x="571173" y="2552166"/>
            <a:ext cx="8208912" cy="631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ru-RU" sz="1600" dirty="0"/>
              <a:t>Пока условие верно – выполняется код из тела цикла.</a:t>
            </a:r>
          </a:p>
          <a:p>
            <a:r>
              <a:rPr lang="ru-RU" sz="1600" dirty="0"/>
              <a:t>Например, цикл ниже выводит i пока i &lt; 3: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18070"/>
              </p:ext>
            </p:extLst>
          </p:nvPr>
        </p:nvGraphicFramePr>
        <p:xfrm>
          <a:off x="1795310" y="1562065"/>
          <a:ext cx="6124575" cy="9144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условие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// код, тело цикла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73777"/>
              </p:ext>
            </p:extLst>
          </p:nvPr>
        </p:nvGraphicFramePr>
        <p:xfrm>
          <a:off x="1613341" y="3238508"/>
          <a:ext cx="6124575" cy="15240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005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while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005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alert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ru-RU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++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3717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" sz="2800" dirty="0" smtClean="0">
                <a:solidFill>
                  <a:srgbClr val="4C5D6E"/>
                </a:solidFill>
              </a:rPr>
              <a:t>Цикл </a:t>
            </a:r>
            <a:r>
              <a:rPr lang="en-US" sz="2800" dirty="0" smtClean="0">
                <a:solidFill>
                  <a:srgbClr val="4C5D6E"/>
                </a:solidFill>
              </a:rPr>
              <a:t>do…while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6"/>
            <a:ext cx="8208912" cy="49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/>
              <a:t>Проверку условия можно поставить под телом цикла, используя специальный синтаксис </a:t>
            </a:r>
            <a:r>
              <a:rPr lang="en-US" sz="1600" dirty="0"/>
              <a:t>do</a:t>
            </a:r>
            <a:r>
              <a:rPr lang="ru-RU" sz="1600" dirty="0"/>
              <a:t>..</a:t>
            </a:r>
            <a:r>
              <a:rPr lang="en-US" sz="1600" dirty="0"/>
              <a:t>while</a:t>
            </a:r>
            <a:r>
              <a:rPr lang="ru-RU" sz="1600" dirty="0"/>
              <a:t>:</a:t>
            </a:r>
          </a:p>
        </p:txBody>
      </p:sp>
      <p:sp>
        <p:nvSpPr>
          <p:cNvPr id="39" name="Shape 89"/>
          <p:cNvSpPr txBox="1">
            <a:spLocks/>
          </p:cNvSpPr>
          <p:nvPr/>
        </p:nvSpPr>
        <p:spPr>
          <a:xfrm>
            <a:off x="571173" y="2552166"/>
            <a:ext cx="8208912" cy="631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ru-RU" sz="1600" dirty="0"/>
              <a:t>Цикл, описанный, таким образом, сначала выполняет тело, а затем проверяет условие</a:t>
            </a:r>
            <a:r>
              <a:rPr lang="ru-RU" sz="1600" dirty="0" smtClean="0"/>
              <a:t>. Например:</a:t>
            </a: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00896"/>
              </p:ext>
            </p:extLst>
          </p:nvPr>
        </p:nvGraphicFramePr>
        <p:xfrm>
          <a:off x="1590104" y="1608282"/>
          <a:ext cx="6124575" cy="9144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do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// тело цикла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условие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32661"/>
              </p:ext>
            </p:extLst>
          </p:nvPr>
        </p:nvGraphicFramePr>
        <p:xfrm>
          <a:off x="1590104" y="3183668"/>
          <a:ext cx="6124575" cy="15240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005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alert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ru-RU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++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 </a:t>
                      </a:r>
                      <a:r>
                        <a:rPr lang="ru-RU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&lt;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005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30987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" sz="2800" dirty="0" smtClean="0">
                <a:solidFill>
                  <a:srgbClr val="4C5D6E"/>
                </a:solidFill>
              </a:rPr>
              <a:t>Цикл </a:t>
            </a:r>
            <a:r>
              <a:rPr lang="en-US" sz="2800" dirty="0" smtClean="0">
                <a:solidFill>
                  <a:srgbClr val="4C5D6E"/>
                </a:solidFill>
              </a:rPr>
              <a:t>for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6"/>
            <a:ext cx="8208912" cy="49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ru-RU" sz="1600" dirty="0"/>
              <a:t>Чаще всего применяется цикл </a:t>
            </a:r>
            <a:r>
              <a:rPr lang="en-US" sz="1600" dirty="0"/>
              <a:t>for</a:t>
            </a:r>
            <a:r>
              <a:rPr lang="ru-RU" sz="1600" dirty="0"/>
              <a:t>. </a:t>
            </a:r>
            <a:r>
              <a:rPr lang="en-US" sz="1600" dirty="0" err="1"/>
              <a:t>Выглядит</a:t>
            </a:r>
            <a:r>
              <a:rPr lang="en-US" sz="1600" dirty="0"/>
              <a:t> </a:t>
            </a:r>
            <a:r>
              <a:rPr lang="en-US" sz="1600" dirty="0" err="1"/>
              <a:t>он</a:t>
            </a:r>
            <a:r>
              <a:rPr lang="en-US" sz="1600" dirty="0"/>
              <a:t> </a:t>
            </a:r>
            <a:r>
              <a:rPr lang="en-US" sz="1600" dirty="0" err="1"/>
              <a:t>так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9" name="Shape 89"/>
          <p:cNvSpPr txBox="1">
            <a:spLocks/>
          </p:cNvSpPr>
          <p:nvPr/>
        </p:nvSpPr>
        <p:spPr>
          <a:xfrm>
            <a:off x="571173" y="2552166"/>
            <a:ext cx="8208912" cy="631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ru-RU" sz="1600" dirty="0"/>
              <a:t>Пример цикла, который выполняет </a:t>
            </a:r>
            <a:r>
              <a:rPr lang="ru-RU" sz="1600" dirty="0" err="1"/>
              <a:t>alert</a:t>
            </a:r>
            <a:r>
              <a:rPr lang="ru-RU" sz="1600" dirty="0"/>
              <a:t>(i) для i от 0 до 2 включительно (до 3):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01083"/>
              </p:ext>
            </p:extLst>
          </p:nvPr>
        </p:nvGraphicFramePr>
        <p:xfrm>
          <a:off x="1590104" y="1543060"/>
          <a:ext cx="6124575" cy="9144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for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начало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условие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шаг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// ... тело цикла ...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79520"/>
              </p:ext>
            </p:extLst>
          </p:nvPr>
        </p:nvGraphicFramePr>
        <p:xfrm>
          <a:off x="1613341" y="3274948"/>
          <a:ext cx="6124575" cy="12192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200" dirty="0" smtClean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005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005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++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alert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i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02464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936" name="Shape 9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2" name="Shape 94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ДЗ </a:t>
            </a:r>
            <a:r>
              <a:rPr lang="ru" sz="1600" dirty="0">
                <a:solidFill>
                  <a:srgbClr val="2C2D30"/>
                </a:solidFill>
              </a:rPr>
              <a:t>- в методичке, прикрепленной к этому уроку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Сдать ДЗ необходимо до начала следующего </a:t>
            </a:r>
            <a:r>
              <a:rPr lang="ru" sz="1600" dirty="0" smtClean="0">
                <a:solidFill>
                  <a:srgbClr val="2C2D30"/>
                </a:solidFill>
              </a:rPr>
              <a:t>урока, прикреплять в файле </a:t>
            </a:r>
            <a:r>
              <a:rPr lang="en-US" sz="1600" dirty="0" smtClean="0">
                <a:solidFill>
                  <a:srgbClr val="2C2D30"/>
                </a:solidFill>
              </a:rPr>
              <a:t>*.</a:t>
            </a:r>
            <a:r>
              <a:rPr lang="en-US" sz="1600" dirty="0" err="1" smtClean="0">
                <a:solidFill>
                  <a:srgbClr val="2C2D30"/>
                </a:solidFill>
              </a:rPr>
              <a:t>js</a:t>
            </a:r>
            <a:r>
              <a:rPr lang="ru-RU" sz="1600" dirty="0" smtClean="0">
                <a:solidFill>
                  <a:srgbClr val="2C2D30"/>
                </a:solidFill>
              </a:rPr>
              <a:t>, если код состоит больше чем из одного файла – паковать в архив формата </a:t>
            </a:r>
            <a:r>
              <a:rPr lang="en-US" sz="1600" dirty="0" smtClean="0">
                <a:solidFill>
                  <a:srgbClr val="2C2D30"/>
                </a:solidFill>
              </a:rPr>
              <a:t>zip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Портфолио </a:t>
            </a:r>
            <a:r>
              <a:rPr lang="ru" sz="1600" dirty="0">
                <a:solidFill>
                  <a:srgbClr val="2C2D30"/>
                </a:solidFill>
              </a:rPr>
              <a:t>- основное, что интересует работодателя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7255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Вопросы участников </a:t>
            </a:r>
            <a:r>
              <a:rPr lang="ru-RU" sz="3200" dirty="0" smtClean="0">
                <a:solidFill>
                  <a:srgbClr val="4C5D6E"/>
                </a:solidFill>
              </a:rPr>
              <a:t>и демонстрация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10" name="Shape 101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 dirty="0" smtClean="0">
                <a:solidFill>
                  <a:srgbClr val="2C2D30"/>
                </a:solidFill>
              </a:rPr>
              <a:t>Условные операторы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Тернарный оператор 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 smtClean="0"/>
              <a:t>Оператор множественного выбора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 smtClean="0"/>
              <a:t>Логические операторы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Условные операторы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798" y="1374245"/>
            <a:ext cx="6854400" cy="786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Иногда, в зависимости от условия, нужно выполнить различные действия. Для этого используется оператор </a:t>
            </a:r>
            <a:r>
              <a:rPr lang="ru-RU" sz="1400" dirty="0" err="1"/>
              <a:t>if</a:t>
            </a:r>
            <a:r>
              <a:rPr lang="ru-RU" sz="1400" dirty="0"/>
              <a:t>.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71589"/>
              </p:ext>
            </p:extLst>
          </p:nvPr>
        </p:nvGraphicFramePr>
        <p:xfrm>
          <a:off x="1512092" y="2724012"/>
          <a:ext cx="611981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Документ" r:id="rId6" imgW="6119915" imgH="1300230" progId="Word.Document.12">
                  <p:embed/>
                </p:oleObj>
              </mc:Choice>
              <mc:Fallback>
                <p:oleObj name="Документ" r:id="rId6" imgW="6119915" imgH="1300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2724012"/>
                        <a:ext cx="6119812" cy="130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27704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Условные операторы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798" y="1422706"/>
            <a:ext cx="6854400" cy="786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Если нужно выполнить более одной команды – они оформляются блоком кода в фигурных скобках:</a:t>
            </a:r>
            <a:endParaRPr lang="ru-RU" sz="1400" dirty="0"/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6116"/>
              </p:ext>
            </p:extLst>
          </p:nvPr>
        </p:nvGraphicFramePr>
        <p:xfrm>
          <a:off x="1593786" y="2857509"/>
          <a:ext cx="611981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Документ" r:id="rId6" imgW="6119915" imgH="1300230" progId="Word.Document.12">
                  <p:embed/>
                </p:oleObj>
              </mc:Choice>
              <mc:Fallback>
                <p:oleObj name="Документ" r:id="rId6" imgW="6119915" imgH="1300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3786" y="2857509"/>
                        <a:ext cx="6119812" cy="130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26773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Условные операторы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522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Оператор </a:t>
            </a:r>
            <a:r>
              <a:rPr lang="ru-RU" sz="1400" dirty="0" err="1"/>
              <a:t>if</a:t>
            </a:r>
            <a:r>
              <a:rPr lang="ru-RU" sz="1400" dirty="0"/>
              <a:t> (...) вычисляет и преобразует выражение в скобках к логическому типу.</a:t>
            </a:r>
            <a:br>
              <a:rPr lang="ru-RU" sz="1400" dirty="0"/>
            </a:br>
            <a:r>
              <a:rPr lang="ru-RU" sz="1400" dirty="0"/>
              <a:t>В логическом контексте:</a:t>
            </a:r>
            <a:br>
              <a:rPr lang="ru-RU" sz="1400" dirty="0"/>
            </a:br>
            <a:r>
              <a:rPr lang="ru-RU" sz="1400" dirty="0"/>
              <a:t>Число 0, пустая строка "", </a:t>
            </a:r>
            <a:r>
              <a:rPr lang="ru-RU" sz="1400" dirty="0" err="1"/>
              <a:t>null</a:t>
            </a:r>
            <a:r>
              <a:rPr lang="ru-RU" sz="1400" dirty="0"/>
              <a:t> и </a:t>
            </a:r>
            <a:r>
              <a:rPr lang="ru-RU" sz="1400" dirty="0" err="1"/>
              <a:t>undefined</a:t>
            </a:r>
            <a:r>
              <a:rPr lang="ru-RU" sz="1400" dirty="0"/>
              <a:t>, а также </a:t>
            </a:r>
            <a:r>
              <a:rPr lang="ru-RU" sz="1400" dirty="0" err="1"/>
              <a:t>NaN</a:t>
            </a:r>
            <a:r>
              <a:rPr lang="ru-RU" sz="1400" dirty="0"/>
              <a:t> являются </a:t>
            </a:r>
            <a:r>
              <a:rPr lang="ru-RU" sz="1400" dirty="0" err="1"/>
              <a:t>false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Остальные значения – </a:t>
            </a:r>
            <a:r>
              <a:rPr lang="ru-RU" sz="1400" dirty="0" err="1"/>
              <a:t>true</a:t>
            </a:r>
            <a:r>
              <a:rPr lang="ru-RU" sz="1400" dirty="0"/>
              <a:t>.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5359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Тернарный оператор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89"/>
          <p:cNvSpPr txBox="1">
            <a:spLocks/>
          </p:cNvSpPr>
          <p:nvPr/>
        </p:nvSpPr>
        <p:spPr>
          <a:xfrm>
            <a:off x="1144800" y="849625"/>
            <a:ext cx="6854400" cy="1002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Иногда нужно в зависимости от условия присвоить переменную. Например: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323487"/>
              </p:ext>
            </p:extLst>
          </p:nvPr>
        </p:nvGraphicFramePr>
        <p:xfrm>
          <a:off x="1512092" y="1930055"/>
          <a:ext cx="61198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Документ" r:id="rId6" imgW="6119915" imgH="2387722" progId="Word.Document.12">
                  <p:embed/>
                </p:oleObj>
              </mc:Choice>
              <mc:Fallback>
                <p:oleObj name="Документ" r:id="rId6" imgW="6119915" imgH="23877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1930055"/>
                        <a:ext cx="6119812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43827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Тернарный оператор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89"/>
          <p:cNvSpPr txBox="1">
            <a:spLocks/>
          </p:cNvSpPr>
          <p:nvPr/>
        </p:nvSpPr>
        <p:spPr>
          <a:xfrm>
            <a:off x="1144800" y="849625"/>
            <a:ext cx="6854400" cy="1650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Оператор '?' выполняется позже большинства других, в частности – позже сравнений, поэтому скобки можно не ставить, но когда скобки есть – код лучше читается. Так что рекомендуется их писать.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26969"/>
              </p:ext>
            </p:extLst>
          </p:nvPr>
        </p:nvGraphicFramePr>
        <p:xfrm>
          <a:off x="1512092" y="2778633"/>
          <a:ext cx="61198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Документ" r:id="rId6" imgW="6119915" imgH="756485" progId="Word.Document.12">
                  <p:embed/>
                </p:oleObj>
              </mc:Choice>
              <mc:Fallback>
                <p:oleObj name="Документ" r:id="rId6" imgW="6119915" imgH="756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2778633"/>
                        <a:ext cx="6119812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54757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Оператор множественного выбора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14363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600" dirty="0"/>
              <a:t>Конструкция </a:t>
            </a:r>
            <a:r>
              <a:rPr lang="ru-RU" sz="1600" dirty="0" err="1"/>
              <a:t>switch</a:t>
            </a:r>
            <a:r>
              <a:rPr lang="ru-RU" sz="1600" dirty="0"/>
              <a:t> заменяет собой сразу несколько </a:t>
            </a:r>
            <a:r>
              <a:rPr lang="ru-RU" sz="1600" dirty="0" err="1"/>
              <a:t>if</a:t>
            </a:r>
            <a:r>
              <a:rPr lang="ru-RU" sz="1600" dirty="0"/>
              <a:t>.</a:t>
            </a:r>
            <a:br>
              <a:rPr lang="ru-RU" sz="1600" dirty="0"/>
            </a:br>
            <a:r>
              <a:rPr lang="ru-RU" sz="1600" dirty="0"/>
              <a:t>Она представляет собой более наглядный способ сравнить выражение сразу с несколькими вариантами.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24958"/>
              </p:ext>
            </p:extLst>
          </p:nvPr>
        </p:nvGraphicFramePr>
        <p:xfrm>
          <a:off x="1476090" y="2248702"/>
          <a:ext cx="6119812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Документ" r:id="rId6" imgW="6119915" imgH="2931829" progId="Word.Document.12">
                  <p:embed/>
                </p:oleObj>
              </mc:Choice>
              <mc:Fallback>
                <p:oleObj name="Документ" r:id="rId6" imgW="6119915" imgH="2931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090" y="2248702"/>
                        <a:ext cx="6119812" cy="293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48939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Логические операторы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Для операций над логическими значениями в </a:t>
            </a:r>
            <a:r>
              <a:rPr lang="ru-RU" sz="1600" dirty="0" err="1">
                <a:solidFill>
                  <a:srgbClr val="2C2D30"/>
                </a:solidFill>
              </a:rPr>
              <a:t>JavaScript</a:t>
            </a:r>
            <a:r>
              <a:rPr lang="ru-RU" sz="1600" dirty="0">
                <a:solidFill>
                  <a:srgbClr val="2C2D30"/>
                </a:solidFill>
              </a:rPr>
              <a:t> есть || (ИЛИ), &amp;&amp; (И) и ! (НЕ).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Хоть они и называются «логическими», но в </a:t>
            </a:r>
            <a:r>
              <a:rPr lang="ru-RU" sz="1600" dirty="0" err="1">
                <a:solidFill>
                  <a:srgbClr val="2C2D30"/>
                </a:solidFill>
              </a:rPr>
              <a:t>JavaScript</a:t>
            </a:r>
            <a:r>
              <a:rPr lang="ru-RU" sz="1600" dirty="0">
                <a:solidFill>
                  <a:srgbClr val="2C2D30"/>
                </a:solidFill>
              </a:rPr>
              <a:t> могут применяться к значениям любого типа и возвращают также значения любого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43523348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570</Words>
  <Application>Microsoft Macintosh PowerPoint</Application>
  <PresentationFormat>Экран (16:9)</PresentationFormat>
  <Paragraphs>96</Paragraphs>
  <Slides>17</Slides>
  <Notes>17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Consolas</vt:lpstr>
      <vt:lpstr>Times New Roman</vt:lpstr>
      <vt:lpstr>simple-light-2</vt:lpstr>
      <vt:lpstr>Документ</vt:lpstr>
      <vt:lpstr>Условные операторы. Циклы</vt:lpstr>
      <vt:lpstr>План занятия</vt:lpstr>
      <vt:lpstr>Условные операторы</vt:lpstr>
      <vt:lpstr>Условные операторы</vt:lpstr>
      <vt:lpstr>Условные операторы</vt:lpstr>
      <vt:lpstr>Тернарный оператор</vt:lpstr>
      <vt:lpstr>Тернарный оператор</vt:lpstr>
      <vt:lpstr>Оператор множественного выбора</vt:lpstr>
      <vt:lpstr>Логические операторы</vt:lpstr>
      <vt:lpstr>Оператор || (ИЛИ)</vt:lpstr>
      <vt:lpstr>Оператор &amp;&amp; (И)</vt:lpstr>
      <vt:lpstr>Оператор ! (НЕ)</vt:lpstr>
      <vt:lpstr>Цикл while</vt:lpstr>
      <vt:lpstr>Цикл do…while</vt:lpstr>
      <vt:lpstr>Цикл for</vt:lpstr>
      <vt:lpstr>Домашнее задание</vt:lpstr>
      <vt:lpstr>Вопросы участников и демонстрация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Пользователь Microsoft Office</cp:lastModifiedBy>
  <cp:revision>67</cp:revision>
  <dcterms:modified xsi:type="dcterms:W3CDTF">2016-08-19T03:56:28Z</dcterms:modified>
</cp:coreProperties>
</file>