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85" r:id="rId4"/>
    <p:sldId id="310" r:id="rId5"/>
    <p:sldId id="311" r:id="rId6"/>
    <p:sldId id="309" r:id="rId7"/>
    <p:sldId id="308" r:id="rId8"/>
    <p:sldId id="306" r:id="rId9"/>
    <p:sldId id="286" r:id="rId10"/>
    <p:sldId id="307" r:id="rId11"/>
    <p:sldId id="288" r:id="rId12"/>
    <p:sldId id="295" r:id="rId13"/>
    <p:sldId id="301" r:id="rId14"/>
    <p:sldId id="302" r:id="rId15"/>
    <p:sldId id="290" r:id="rId16"/>
    <p:sldId id="28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71407"/>
  </p:normalViewPr>
  <p:slideViewPr>
    <p:cSldViewPr>
      <p:cViewPr varScale="1">
        <p:scale>
          <a:sx n="106" d="100"/>
          <a:sy n="106" d="100"/>
        </p:scale>
        <p:origin x="14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83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10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40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0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0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04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2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90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1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05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9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4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_________Microsoft_Word3.docx"/><Relationship Id="rId7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package" Target="../embeddings/_________Microsoft_Word4.docx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6" Type="http://schemas.openxmlformats.org/officeDocument/2006/relationships/package" Target="../embeddings/_________Microsoft_Word5.docx"/><Relationship Id="rId7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6" Type="http://schemas.openxmlformats.org/officeDocument/2006/relationships/package" Target="../embeddings/_________Microsoft_Word6.docx"/><Relationship Id="rId7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_________Microsoft_Word1.docx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package" Target="../embeddings/_________Microsoft_Word2.docx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ru-RU" sz="4000" dirty="0" smtClean="0">
                <a:solidFill>
                  <a:srgbClr val="4C5D6E"/>
                </a:solidFill>
              </a:rPr>
              <a:t>Функции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1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4</a:t>
            </a:r>
            <a:endParaRPr lang="ru" sz="2000" b="1" dirty="0">
              <a:solidFill>
                <a:srgbClr val="4C5D6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 err="1">
                <a:solidFill>
                  <a:srgbClr val="4C5D6E"/>
                </a:solidFill>
              </a:rPr>
              <a:t>LexicalEnvironment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89"/>
          <p:cNvSpPr txBox="1">
            <a:spLocks/>
          </p:cNvSpPr>
          <p:nvPr/>
        </p:nvSpPr>
        <p:spPr>
          <a:xfrm>
            <a:off x="1144800" y="849625"/>
            <a:ext cx="6854400" cy="3722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600" dirty="0"/>
              <a:t>Все переменные внутри функции – это свойства специального внутреннего объекта </a:t>
            </a:r>
            <a:r>
              <a:rPr lang="ru-RU" sz="1600" dirty="0" err="1"/>
              <a:t>LexicalEnvironment</a:t>
            </a:r>
            <a:r>
              <a:rPr lang="ru-RU" sz="1600" dirty="0"/>
              <a:t>, который создаётся при её запуске.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600" dirty="0" smtClean="0"/>
              <a:t>При </a:t>
            </a:r>
            <a:r>
              <a:rPr lang="ru-RU" sz="1600" dirty="0"/>
              <a:t>запуске функция создает объект </a:t>
            </a:r>
            <a:r>
              <a:rPr lang="ru-RU" sz="1600" dirty="0" err="1"/>
              <a:t>LexicalEnvironment</a:t>
            </a:r>
            <a:r>
              <a:rPr lang="ru-RU" sz="1600" dirty="0"/>
              <a:t>, записывает туда аргументы, функции и переменные. </a:t>
            </a:r>
          </a:p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600" dirty="0"/>
              <a:t>В отличие от </a:t>
            </a:r>
            <a:r>
              <a:rPr lang="ru-RU" sz="1600" dirty="0" err="1"/>
              <a:t>window</a:t>
            </a:r>
            <a:r>
              <a:rPr lang="ru-RU" sz="1600" dirty="0"/>
              <a:t>, объект </a:t>
            </a:r>
            <a:r>
              <a:rPr lang="ru-RU" sz="1600" dirty="0" err="1"/>
              <a:t>LexicalEnvironment</a:t>
            </a:r>
            <a:r>
              <a:rPr lang="ru-RU" sz="1600" dirty="0"/>
              <a:t> является внутренним, он скрыт от прямого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368154757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800" dirty="0" err="1">
                <a:solidFill>
                  <a:srgbClr val="4C5D6E"/>
                </a:solidFill>
              </a:rPr>
              <a:t>LexicalEnvironment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4"/>
            <a:ext cx="8208912" cy="2442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algn="l">
              <a:lnSpc>
                <a:spcPct val="150000"/>
              </a:lnSpc>
              <a:buClr>
                <a:srgbClr val="2C2D30"/>
              </a:buClr>
            </a:pPr>
            <a:r>
              <a:rPr lang="ru-RU" sz="1600" dirty="0"/>
              <a:t>При вызове функции:</a:t>
            </a:r>
            <a:br>
              <a:rPr lang="ru-RU" sz="1600" dirty="0"/>
            </a:br>
            <a:r>
              <a:rPr lang="ru-RU" sz="1600" dirty="0"/>
              <a:t>До выполнения первой строчки её кода, на стадии инициализации, интерпретатор создает пустой объект </a:t>
            </a:r>
            <a:r>
              <a:rPr lang="ru-RU" sz="1600" dirty="0" err="1"/>
              <a:t>LexicalEnvironment</a:t>
            </a:r>
            <a:r>
              <a:rPr lang="ru-RU" sz="1600" dirty="0"/>
              <a:t> и заполняет его.</a:t>
            </a:r>
            <a:br>
              <a:rPr lang="ru-RU" sz="1600" dirty="0"/>
            </a:br>
            <a:r>
              <a:rPr lang="ru-RU" sz="1600" dirty="0"/>
              <a:t>Функция выполняется.</a:t>
            </a:r>
            <a:br>
              <a:rPr lang="ru-RU" sz="1600" dirty="0"/>
            </a:br>
            <a:r>
              <a:rPr lang="ru-RU" sz="1600" dirty="0"/>
              <a:t>Во время выполнения происходит присвоение локальной переменной </a:t>
            </a:r>
            <a:r>
              <a:rPr lang="ru-RU" sz="1600" dirty="0" err="1"/>
              <a:t>phrase</a:t>
            </a:r>
            <a:r>
              <a:rPr lang="ru-RU" sz="1600" dirty="0"/>
              <a:t>, то есть, другими словами, присвоение свойству </a:t>
            </a:r>
            <a:r>
              <a:rPr lang="ru-RU" sz="1600" dirty="0" err="1"/>
              <a:t>LexicalEnvironment.phrase</a:t>
            </a:r>
            <a:r>
              <a:rPr lang="ru-RU" sz="1600" dirty="0"/>
              <a:t> нового значения</a:t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232841"/>
              </p:ext>
            </p:extLst>
          </p:nvPr>
        </p:nvGraphicFramePr>
        <p:xfrm>
          <a:off x="1797692" y="2936875"/>
          <a:ext cx="6119812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Документ" r:id="rId6" imgW="6119915" imgH="2206714" progId="Word.Document.12">
                  <p:embed/>
                </p:oleObj>
              </mc:Choice>
              <mc:Fallback>
                <p:oleObj name="Документ" r:id="rId6" imgW="6119915" imgH="22067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7692" y="2936875"/>
                        <a:ext cx="6119812" cy="220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48939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800" dirty="0" err="1">
                <a:solidFill>
                  <a:srgbClr val="4C5D6E"/>
                </a:solidFill>
              </a:rPr>
              <a:t>LexicalEnvironment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5"/>
            <a:ext cx="8208912" cy="561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Из функции мы можем обратиться не только к локальной переменной, но и к внешней: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669797"/>
              </p:ext>
            </p:extLst>
          </p:nvPr>
        </p:nvGraphicFramePr>
        <p:xfrm>
          <a:off x="1512092" y="1639339"/>
          <a:ext cx="611981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Документ" r:id="rId6" imgW="6119915" imgH="1481599" progId="Word.Document.12">
                  <p:embed/>
                </p:oleObj>
              </mc:Choice>
              <mc:Fallback>
                <p:oleObj name="Документ" r:id="rId6" imgW="6119915" imgH="1481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1639339"/>
                        <a:ext cx="6119812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hape 89"/>
          <p:cNvSpPr txBox="1">
            <a:spLocks/>
          </p:cNvSpPr>
          <p:nvPr/>
        </p:nvSpPr>
        <p:spPr>
          <a:xfrm>
            <a:off x="551578" y="2835529"/>
            <a:ext cx="8208912" cy="15364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Интерпретатор, при доступе к переменной, сначала пытается найти переменную в текущем </a:t>
            </a:r>
            <a:r>
              <a:rPr lang="ru-RU" sz="1600" dirty="0" err="1">
                <a:solidFill>
                  <a:srgbClr val="2C2D30"/>
                </a:solidFill>
              </a:rPr>
              <a:t>LexicalEnvironment</a:t>
            </a:r>
            <a:r>
              <a:rPr lang="ru-RU" sz="1600" dirty="0">
                <a:solidFill>
                  <a:srgbClr val="2C2D30"/>
                </a:solidFill>
              </a:rPr>
              <a:t>, а затем, если её нет – ищет во внешнем объекте переменных. В данном случае им является </a:t>
            </a:r>
            <a:r>
              <a:rPr lang="ru-RU" sz="1600" dirty="0" err="1">
                <a:solidFill>
                  <a:srgbClr val="2C2D30"/>
                </a:solidFill>
              </a:rPr>
              <a:t>window</a:t>
            </a:r>
            <a:r>
              <a:rPr lang="ru-RU" sz="1600" dirty="0">
                <a:solidFill>
                  <a:srgbClr val="2C2D3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23348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Области видимости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22261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47936" y="1002026"/>
            <a:ext cx="8208912" cy="1283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На момент первого запуска (*), переменная </a:t>
            </a:r>
            <a:r>
              <a:rPr lang="ru-RU" sz="1600" dirty="0" err="1">
                <a:solidFill>
                  <a:srgbClr val="2C2D30"/>
                </a:solidFill>
              </a:rPr>
              <a:t>phrase</a:t>
            </a:r>
            <a:r>
              <a:rPr lang="ru-RU" sz="1600" dirty="0">
                <a:solidFill>
                  <a:srgbClr val="2C2D30"/>
                </a:solidFill>
              </a:rPr>
              <a:t> имела значение 'Привет', а ко второму (**) изменила его на 'Пока'.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409027"/>
              </p:ext>
            </p:extLst>
          </p:nvPr>
        </p:nvGraphicFramePr>
        <p:xfrm>
          <a:off x="1476090" y="2289175"/>
          <a:ext cx="611981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Документ" r:id="rId6" imgW="6119915" imgH="2569091" progId="Word.Document.12">
                  <p:embed/>
                </p:oleObj>
              </mc:Choice>
              <mc:Fallback>
                <p:oleObj name="Документ" r:id="rId6" imgW="6119915" imgH="2569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090" y="2289175"/>
                        <a:ext cx="6119812" cy="256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74126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010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2800" dirty="0" smtClean="0">
                <a:solidFill>
                  <a:srgbClr val="4C5D6E"/>
                </a:solidFill>
              </a:rPr>
              <a:t>Замыкания</a:t>
            </a:r>
            <a:endParaRPr lang="ru" sz="28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95536" y="849625"/>
            <a:ext cx="8208912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89"/>
          <p:cNvSpPr txBox="1">
            <a:spLocks/>
          </p:cNvSpPr>
          <p:nvPr/>
        </p:nvSpPr>
        <p:spPr>
          <a:xfrm>
            <a:off x="571173" y="571488"/>
            <a:ext cx="8208912" cy="21457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Обычно, говоря «замыкание функции», подразумевают не саму эту функцию, а именно внешние переменные.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Иногда говорят «переменная берётся из замыкания». Это означает – из внешнего объекта переменных.</a:t>
            </a:r>
          </a:p>
          <a:p>
            <a:pPr marL="1270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</a:pPr>
            <a:r>
              <a:rPr lang="ru-RU" sz="1600" dirty="0">
                <a:solidFill>
                  <a:srgbClr val="2C2D30"/>
                </a:solidFill>
              </a:rPr>
              <a:t>Внутри функции можно объявлять не только локальные переменные, но и другие функции</a:t>
            </a:r>
            <a:r>
              <a:rPr lang="ru-RU" sz="1600" dirty="0" smtClean="0">
                <a:solidFill>
                  <a:srgbClr val="2C2D30"/>
                </a:solidFill>
              </a:rPr>
              <a:t>.</a:t>
            </a:r>
            <a:endParaRPr lang="ru-RU" sz="1600" dirty="0">
              <a:solidFill>
                <a:srgbClr val="2C2D3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87807"/>
              </p:ext>
            </p:extLst>
          </p:nvPr>
        </p:nvGraphicFramePr>
        <p:xfrm>
          <a:off x="1793909" y="2624939"/>
          <a:ext cx="6119812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Документ" r:id="rId6" imgW="6119915" imgH="2750460" progId="Word.Document.12">
                  <p:embed/>
                </p:oleObj>
              </mc:Choice>
              <mc:Fallback>
                <p:oleObj name="Документ" r:id="rId6" imgW="6119915" imgH="2750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909" y="2624939"/>
                        <a:ext cx="6119812" cy="275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0825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936" name="Shape 9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2" name="Shape 94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ДЗ </a:t>
            </a:r>
            <a:r>
              <a:rPr lang="ru" sz="1600" dirty="0">
                <a:solidFill>
                  <a:srgbClr val="2C2D30"/>
                </a:solidFill>
              </a:rPr>
              <a:t>- в методичке, прикрепленной к этому уроку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Сдать ДЗ необходимо до начала следующего </a:t>
            </a:r>
            <a:r>
              <a:rPr lang="ru" sz="1600" dirty="0" smtClean="0">
                <a:solidFill>
                  <a:srgbClr val="2C2D30"/>
                </a:solidFill>
              </a:rPr>
              <a:t>урока, прикреплять в файле </a:t>
            </a:r>
            <a:r>
              <a:rPr lang="en-US" sz="1600" dirty="0" smtClean="0">
                <a:solidFill>
                  <a:srgbClr val="2C2D30"/>
                </a:solidFill>
              </a:rPr>
              <a:t>*.</a:t>
            </a:r>
            <a:r>
              <a:rPr lang="en-US" sz="1600" dirty="0" err="1" smtClean="0">
                <a:solidFill>
                  <a:srgbClr val="2C2D30"/>
                </a:solidFill>
              </a:rPr>
              <a:t>js</a:t>
            </a:r>
            <a:r>
              <a:rPr lang="ru-RU" sz="1600" dirty="0" smtClean="0">
                <a:solidFill>
                  <a:srgbClr val="2C2D30"/>
                </a:solidFill>
              </a:rPr>
              <a:t>, если код состоит больше чем из одного файла – паковать в архив формата </a:t>
            </a:r>
            <a:r>
              <a:rPr lang="en-US" sz="1600" dirty="0" smtClean="0">
                <a:solidFill>
                  <a:srgbClr val="2C2D30"/>
                </a:solidFill>
              </a:rPr>
              <a:t>zip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Портфолио </a:t>
            </a:r>
            <a:r>
              <a:rPr lang="ru" sz="1600" dirty="0">
                <a:solidFill>
                  <a:srgbClr val="2C2D30"/>
                </a:solidFill>
              </a:rPr>
              <a:t>- основное, что интересует работодателя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7255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Вопросы участников </a:t>
            </a:r>
            <a:r>
              <a:rPr lang="ru-RU" sz="3200" dirty="0" smtClean="0">
                <a:solidFill>
                  <a:srgbClr val="4C5D6E"/>
                </a:solidFill>
              </a:rPr>
              <a:t>и демонстрация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10" name="Shape 101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 dirty="0" smtClean="0">
                <a:solidFill>
                  <a:srgbClr val="2C2D30"/>
                </a:solidFill>
              </a:rPr>
              <a:t>Области видимости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Замыкания 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 smtClean="0"/>
              <a:t>Глобальные переменные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en-US" sz="1600" dirty="0" err="1" smtClean="0"/>
              <a:t>LexicalEnvironment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Функции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373" y="2065421"/>
            <a:ext cx="6854400" cy="792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ru-RU" sz="1400" dirty="0"/>
              <a:t>Вначале идет ключевое слово </a:t>
            </a:r>
            <a:r>
              <a:rPr lang="ru-RU" sz="1400" dirty="0" err="1"/>
              <a:t>function</a:t>
            </a:r>
            <a:r>
              <a:rPr lang="ru-RU" sz="1400" dirty="0"/>
              <a:t>, после него имя функции, затем список параметров в скобках (в примере выше он пустой) и тело функции – код, который выполняется при её вызове.</a:t>
            </a:r>
            <a:br>
              <a:rPr lang="ru-RU" sz="1400" dirty="0"/>
            </a:br>
            <a:r>
              <a:rPr lang="ru-RU" sz="1400" dirty="0"/>
              <a:t>Объявленная функция доступна по имени, например: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66698"/>
              </p:ext>
            </p:extLst>
          </p:nvPr>
        </p:nvGraphicFramePr>
        <p:xfrm>
          <a:off x="1574990" y="867662"/>
          <a:ext cx="6124575" cy="9144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function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alert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'Привет всем присутствующим!'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48950"/>
              </p:ext>
            </p:extLst>
          </p:nvPr>
        </p:nvGraphicFramePr>
        <p:xfrm>
          <a:off x="1589023" y="2999523"/>
          <a:ext cx="6124575" cy="15240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function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alert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'Привет всем присутствующим!'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7704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Параметры функции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33953" y="1006289"/>
            <a:ext cx="6854400" cy="557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ru-RU" sz="1400" dirty="0"/>
              <a:t>При вызове функции ей можно передать данные, которые та использует по своему </a:t>
            </a:r>
            <a:r>
              <a:rPr lang="ru-RU" sz="1400" dirty="0" smtClean="0"/>
              <a:t>усмотрению. Например</a:t>
            </a:r>
            <a:r>
              <a:rPr lang="ru-RU" sz="1400" dirty="0"/>
              <a:t>, этот код выводит два сообщения: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10621"/>
              </p:ext>
            </p:extLst>
          </p:nvPr>
        </p:nvGraphicFramePr>
        <p:xfrm>
          <a:off x="1536177" y="1568459"/>
          <a:ext cx="6124575" cy="20066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from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text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// </a:t>
                      </a:r>
                      <a:r>
                        <a:rPr lang="ru-RU" sz="1200" dirty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параметры</a:t>
                      </a:r>
                      <a:r>
                        <a:rPr lang="en-US" sz="1200" dirty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from, </a:t>
                      </a:r>
                      <a:r>
                        <a:rPr lang="en-US" sz="1200" dirty="0" smtClean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text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ru-RU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from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"** 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from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" **"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// здесь может быть сложный код </a:t>
                      </a:r>
                      <a:r>
                        <a:rPr lang="ru-RU" sz="1200" dirty="0" smtClean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оформления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alert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from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': 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text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Маша</a:t>
                      </a:r>
                      <a:r>
                        <a:rPr lang="en-US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Привет</a:t>
                      </a:r>
                      <a:r>
                        <a:rPr lang="en-US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!'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'Маша'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'Как дела?'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sp>
        <p:nvSpPr>
          <p:cNvPr id="35" name="Shape 89"/>
          <p:cNvSpPr txBox="1">
            <a:spLocks/>
          </p:cNvSpPr>
          <p:nvPr/>
        </p:nvSpPr>
        <p:spPr>
          <a:xfrm>
            <a:off x="1144798" y="3782286"/>
            <a:ext cx="6854400" cy="557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Параметры копируются в локальные переменные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14911952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Аргументы по умолчанию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373" y="764689"/>
            <a:ext cx="6854400" cy="557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ru-RU" sz="1400" dirty="0" smtClean="0"/>
              <a:t>Функцию </a:t>
            </a:r>
            <a:r>
              <a:rPr lang="ru-RU" sz="1400" dirty="0"/>
              <a:t>можно вызвать с любым количеством </a:t>
            </a:r>
            <a:r>
              <a:rPr lang="ru-RU" sz="1400" dirty="0" smtClean="0"/>
              <a:t>аргументов. Если </a:t>
            </a:r>
            <a:r>
              <a:rPr lang="ru-RU" sz="1400" dirty="0"/>
              <a:t>параметр не передан при вызове – он считается равным </a:t>
            </a:r>
            <a:r>
              <a:rPr lang="ru-RU" sz="1400" dirty="0" err="1" smtClean="0"/>
              <a:t>undefined</a:t>
            </a:r>
            <a:r>
              <a:rPr lang="ru-RU" sz="1400" dirty="0" smtClean="0"/>
              <a:t>. Например</a:t>
            </a:r>
            <a:r>
              <a:rPr lang="ru-RU" sz="1400" dirty="0"/>
              <a:t>, функцию показа сообщения </a:t>
            </a:r>
            <a:r>
              <a:rPr lang="ru-RU" sz="1400" dirty="0" err="1"/>
              <a:t>showMessage</a:t>
            </a:r>
            <a:r>
              <a:rPr lang="ru-RU" sz="1400" dirty="0"/>
              <a:t>(</a:t>
            </a:r>
            <a:r>
              <a:rPr lang="ru-RU" sz="1400" dirty="0" err="1"/>
              <a:t>from</a:t>
            </a:r>
            <a:r>
              <a:rPr lang="ru-RU" sz="1400" dirty="0"/>
              <a:t>, </a:t>
            </a:r>
            <a:r>
              <a:rPr lang="ru-RU" sz="1400" dirty="0" err="1"/>
              <a:t>text</a:t>
            </a:r>
            <a:r>
              <a:rPr lang="ru-RU" sz="1400" dirty="0"/>
              <a:t>) можно вызвать с одним аргументом: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89"/>
          <p:cNvSpPr txBox="1">
            <a:spLocks/>
          </p:cNvSpPr>
          <p:nvPr/>
        </p:nvSpPr>
        <p:spPr>
          <a:xfrm>
            <a:off x="1142372" y="1728660"/>
            <a:ext cx="6854400" cy="557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При этом можно проверить, и если параметр не передан – присвоить ему значение «по умолчанию»: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52233"/>
              </p:ext>
            </p:extLst>
          </p:nvPr>
        </p:nvGraphicFramePr>
        <p:xfrm>
          <a:off x="1507285" y="1456674"/>
          <a:ext cx="6124575" cy="3048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"Маша"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89043"/>
              </p:ext>
            </p:extLst>
          </p:nvPr>
        </p:nvGraphicFramePr>
        <p:xfrm>
          <a:off x="1452743" y="2286009"/>
          <a:ext cx="6124575" cy="2438400"/>
        </p:xfrm>
        <a:graphic>
          <a:graphicData uri="http://schemas.openxmlformats.org/drawingml/2006/table">
            <a:tbl>
              <a:tblPr/>
              <a:tblGrid>
                <a:gridCol w="612457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function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from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text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text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===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undefined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  text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текст не передан</a:t>
                      </a:r>
                      <a:r>
                        <a:rPr lang="en-US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 alert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77AA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from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": 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A67F5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text </a:t>
                      </a:r>
                      <a:r>
                        <a:rPr lang="en-US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"Маша"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"Привет!"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// Маша: Привет!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ts val="1425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showMessage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6699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"Маша"</a:t>
                      </a:r>
                      <a:r>
                        <a:rPr lang="ru-RU" sz="1200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70809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// Маша: текст не передан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B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19197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Глобальные переменные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594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Глобальными называют переменные и функции, которые не находятся внутри какой-то функции. </a:t>
            </a:r>
            <a:r>
              <a:rPr lang="ru-RU" sz="1400" dirty="0" smtClean="0"/>
              <a:t>В </a:t>
            </a:r>
            <a:r>
              <a:rPr lang="ru-RU" sz="1400" dirty="0" err="1"/>
              <a:t>JavaScript</a:t>
            </a:r>
            <a:r>
              <a:rPr lang="ru-RU" sz="1400" dirty="0"/>
              <a:t> все глобальные переменные и функции являются свойствами специального объекта, который называется «глобальный объект» (</a:t>
            </a:r>
            <a:r>
              <a:rPr lang="ru-RU" sz="1400" dirty="0" err="1"/>
              <a:t>global</a:t>
            </a:r>
            <a:r>
              <a:rPr lang="ru-RU" sz="1400" dirty="0"/>
              <a:t> </a:t>
            </a:r>
            <a:r>
              <a:rPr lang="ru-RU" sz="1400" dirty="0" err="1"/>
              <a:t>object</a:t>
            </a:r>
            <a:r>
              <a:rPr lang="ru-RU" sz="1400" dirty="0"/>
              <a:t>).</a:t>
            </a:r>
            <a:br>
              <a:rPr lang="ru-RU" sz="1400" dirty="0"/>
            </a:br>
            <a:r>
              <a:rPr lang="ru-RU" sz="1400" dirty="0"/>
              <a:t>В браузере этот объект явно доступен под именем </a:t>
            </a:r>
            <a:r>
              <a:rPr lang="ru-RU" sz="1400" dirty="0" err="1"/>
              <a:t>window</a:t>
            </a:r>
            <a:r>
              <a:rPr lang="ru-RU" sz="1400" dirty="0"/>
              <a:t>. 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2889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Глобальные переменные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786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Присваивая или читая глобальную переменную, мы, фактически, работаем со свойствами </a:t>
            </a:r>
            <a:r>
              <a:rPr lang="ru-RU" sz="1400" dirty="0" err="1"/>
              <a:t>window</a:t>
            </a:r>
            <a:r>
              <a:rPr lang="ru-RU" sz="1400" dirty="0"/>
              <a:t>.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898754"/>
              </p:ext>
            </p:extLst>
          </p:nvPr>
        </p:nvGraphicFramePr>
        <p:xfrm>
          <a:off x="1512092" y="1919296"/>
          <a:ext cx="61198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Документ" r:id="rId6" imgW="6119915" imgH="937853" progId="Word.Document.12">
                  <p:embed/>
                </p:oleObj>
              </mc:Choice>
              <mc:Fallback>
                <p:oleObj name="Документ" r:id="rId6" imgW="6119915" imgH="937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1919296"/>
                        <a:ext cx="6119812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4874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Фазы выполнения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522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27000" lvl="0" algn="l">
              <a:lnSpc>
                <a:spcPct val="150000"/>
              </a:lnSpc>
              <a:buClr>
                <a:srgbClr val="2C2D30"/>
              </a:buClr>
            </a:pPr>
            <a:r>
              <a:rPr lang="ru-RU" sz="1400" dirty="0"/>
              <a:t>Выполнение скрипта происходит в две фазы:</a:t>
            </a:r>
            <a:br>
              <a:rPr lang="ru-RU" sz="1400" dirty="0"/>
            </a:br>
            <a:r>
              <a:rPr lang="ru-RU" sz="1400" dirty="0" smtClean="0"/>
              <a:t>Во </a:t>
            </a:r>
            <a:r>
              <a:rPr lang="ru-RU" sz="1400" dirty="0"/>
              <a:t>время инициализации скрипт сканируется на предмет объявления функций вида </a:t>
            </a:r>
            <a:r>
              <a:rPr lang="ru-RU" sz="1400" dirty="0" err="1"/>
              <a:t>Function</a:t>
            </a:r>
            <a:r>
              <a:rPr lang="ru-RU" sz="1400" dirty="0"/>
              <a:t> </a:t>
            </a:r>
            <a:r>
              <a:rPr lang="ru-RU" sz="1400" dirty="0" err="1"/>
              <a:t>Declaration</a:t>
            </a:r>
            <a:r>
              <a:rPr lang="ru-RU" sz="1400" dirty="0"/>
              <a:t>, а затем – на предмет объявления переменных </a:t>
            </a:r>
            <a:r>
              <a:rPr lang="ru-RU" sz="1400" dirty="0" err="1"/>
              <a:t>var</a:t>
            </a:r>
            <a:r>
              <a:rPr lang="ru-RU" sz="1400" dirty="0"/>
              <a:t>.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На </a:t>
            </a:r>
            <a:r>
              <a:rPr lang="ru-RU" sz="1400" dirty="0"/>
              <a:t>второй фазе – собственно, выполнение.</a:t>
            </a:r>
            <a:br>
              <a:rPr lang="ru-RU" sz="1400" dirty="0"/>
            </a:br>
            <a:r>
              <a:rPr lang="ru-RU" sz="1400" dirty="0"/>
              <a:t>Присваивание (=) значений переменных происходит, когда поток выполнения доходит до соответствующей строчки кода, до этого они </a:t>
            </a:r>
            <a:r>
              <a:rPr lang="ru-RU" sz="1400" dirty="0" err="1"/>
              <a:t>undefined</a:t>
            </a:r>
            <a:r>
              <a:rPr lang="ru-RU" sz="1400" dirty="0"/>
              <a:t>.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5359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5496" y="275625"/>
            <a:ext cx="9073008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Фазы выполнения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473463"/>
              </p:ext>
            </p:extLst>
          </p:nvPr>
        </p:nvGraphicFramePr>
        <p:xfrm>
          <a:off x="1512092" y="1535121"/>
          <a:ext cx="6119812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Документ" r:id="rId6" imgW="6119915" imgH="2750460" progId="Word.Document.12">
                  <p:embed/>
                </p:oleObj>
              </mc:Choice>
              <mc:Fallback>
                <p:oleObj name="Документ" r:id="rId6" imgW="6119915" imgH="2750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2" y="1535121"/>
                        <a:ext cx="6119812" cy="275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43827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605</Words>
  <Application>Microsoft Macintosh PowerPoint</Application>
  <PresentationFormat>Экран (16:9)</PresentationFormat>
  <Paragraphs>86</Paragraphs>
  <Slides>16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Consolas</vt:lpstr>
      <vt:lpstr>Times New Roman</vt:lpstr>
      <vt:lpstr>simple-light-2</vt:lpstr>
      <vt:lpstr>Документ</vt:lpstr>
      <vt:lpstr>Функции</vt:lpstr>
      <vt:lpstr>План занятия</vt:lpstr>
      <vt:lpstr>Функции</vt:lpstr>
      <vt:lpstr>Параметры функции</vt:lpstr>
      <vt:lpstr>Аргументы по умолчанию</vt:lpstr>
      <vt:lpstr>Глобальные переменные</vt:lpstr>
      <vt:lpstr>Глобальные переменные</vt:lpstr>
      <vt:lpstr>Фазы выполнения</vt:lpstr>
      <vt:lpstr>Фазы выполнения</vt:lpstr>
      <vt:lpstr>LexicalEnvironment</vt:lpstr>
      <vt:lpstr>LexicalEnvironment</vt:lpstr>
      <vt:lpstr>LexicalEnvironment</vt:lpstr>
      <vt:lpstr>Области видимости</vt:lpstr>
      <vt:lpstr>Замыкания</vt:lpstr>
      <vt:lpstr>Домашнее задание</vt:lpstr>
      <vt:lpstr>Вопросы участников и демонстрация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Пользователь Microsoft Office</cp:lastModifiedBy>
  <cp:revision>68</cp:revision>
  <dcterms:modified xsi:type="dcterms:W3CDTF">2016-08-19T03:58:29Z</dcterms:modified>
</cp:coreProperties>
</file>