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85" r:id="rId4"/>
    <p:sldId id="308" r:id="rId5"/>
    <p:sldId id="306" r:id="rId6"/>
    <p:sldId id="286" r:id="rId7"/>
    <p:sldId id="312" r:id="rId8"/>
    <p:sldId id="307" r:id="rId9"/>
    <p:sldId id="288" r:id="rId10"/>
    <p:sldId id="313" r:id="rId11"/>
    <p:sldId id="295" r:id="rId12"/>
    <p:sldId id="311" r:id="rId13"/>
    <p:sldId id="302" r:id="rId14"/>
    <p:sldId id="309" r:id="rId15"/>
    <p:sldId id="310" r:id="rId16"/>
    <p:sldId id="290" r:id="rId17"/>
    <p:sldId id="28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77458"/>
  </p:normalViewPr>
  <p:slideViewPr>
    <p:cSldViewPr>
      <p:cViewPr varScale="1">
        <p:scale>
          <a:sx n="116" d="100"/>
          <a:sy n="116" d="100"/>
        </p:scale>
        <p:origin x="112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8879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004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210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240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183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504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152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898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Shape 9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804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Shape 10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229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0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224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36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093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449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237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583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01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9.bin"/><Relationship Id="rId6" Type="http://schemas.openxmlformats.org/officeDocument/2006/relationships/package" Target="../embeddings/_________Microsoft_Word9.docx"/><Relationship Id="rId7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0.bin"/><Relationship Id="rId6" Type="http://schemas.openxmlformats.org/officeDocument/2006/relationships/package" Target="../embeddings/_________Microsoft_Word10.docx"/><Relationship Id="rId7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1.bin"/><Relationship Id="rId6" Type="http://schemas.openxmlformats.org/officeDocument/2006/relationships/package" Target="../embeddings/_________Microsoft_Word11.docx"/><Relationship Id="rId7" Type="http://schemas.openxmlformats.org/officeDocument/2006/relationships/image" Target="../media/image1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2.bin"/><Relationship Id="rId6" Type="http://schemas.openxmlformats.org/officeDocument/2006/relationships/package" Target="../embeddings/_________Microsoft_Word12.docx"/><Relationship Id="rId7" Type="http://schemas.openxmlformats.org/officeDocument/2006/relationships/image" Target="../media/image14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6" Type="http://schemas.openxmlformats.org/officeDocument/2006/relationships/package" Target="../embeddings/_________Microsoft_Word1.docx"/><Relationship Id="rId7" Type="http://schemas.openxmlformats.org/officeDocument/2006/relationships/image" Target="../media/image3.emf"/><Relationship Id="rId8" Type="http://schemas.openxmlformats.org/officeDocument/2006/relationships/oleObject" Target="../embeddings/oleObject2.bin"/><Relationship Id="rId9" Type="http://schemas.openxmlformats.org/officeDocument/2006/relationships/package" Target="../embeddings/_________Microsoft_Word2.docx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3.bin"/><Relationship Id="rId6" Type="http://schemas.openxmlformats.org/officeDocument/2006/relationships/package" Target="../embeddings/_________Microsoft_Word3.docx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4.bin"/><Relationship Id="rId6" Type="http://schemas.openxmlformats.org/officeDocument/2006/relationships/package" Target="../embeddings/_________Microsoft_Word4.docx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5.bin"/><Relationship Id="rId6" Type="http://schemas.openxmlformats.org/officeDocument/2006/relationships/package" Target="../embeddings/_________Microsoft_Word5.docx"/><Relationship Id="rId7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6.bin"/><Relationship Id="rId6" Type="http://schemas.openxmlformats.org/officeDocument/2006/relationships/package" Target="../embeddings/_________Microsoft_Word6.docx"/><Relationship Id="rId7" Type="http://schemas.openxmlformats.org/officeDocument/2006/relationships/image" Target="../media/image8.emf"/><Relationship Id="rId8" Type="http://schemas.openxmlformats.org/officeDocument/2006/relationships/oleObject" Target="../embeddings/oleObject7.bin"/><Relationship Id="rId9" Type="http://schemas.openxmlformats.org/officeDocument/2006/relationships/package" Target="../embeddings/_________Microsoft_Word7.docx"/><Relationship Id="rId10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8.bin"/><Relationship Id="rId6" Type="http://schemas.openxmlformats.org/officeDocument/2006/relationships/package" Target="../embeddings/_________Microsoft_Word8.docx"/><Relationship Id="rId7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buClr>
                <a:srgbClr val="000000"/>
              </a:buClr>
              <a:buSzPct val="27500"/>
            </a:pPr>
            <a:r>
              <a:rPr lang="en-US" sz="4000" dirty="0">
                <a:solidFill>
                  <a:srgbClr val="4C5D6E"/>
                </a:solidFill>
              </a:rPr>
              <a:t>C</a:t>
            </a:r>
            <a:r>
              <a:rPr lang="ru-RU" sz="4000" dirty="0" err="1" smtClean="0">
                <a:solidFill>
                  <a:srgbClr val="4C5D6E"/>
                </a:solidFill>
              </a:rPr>
              <a:t>труктуры</a:t>
            </a:r>
            <a:r>
              <a:rPr lang="ru-RU" sz="4000" dirty="0" smtClean="0">
                <a:solidFill>
                  <a:srgbClr val="4C5D6E"/>
                </a:solidFill>
              </a:rPr>
              <a:t> данных</a:t>
            </a:r>
            <a:endParaRPr lang="ru" sz="4000" dirty="0">
              <a:solidFill>
                <a:srgbClr val="4C5D6E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BDC2CA"/>
                </a:solidFill>
              </a:rPr>
              <a:t>Javascript</a:t>
            </a:r>
            <a:r>
              <a:rPr lang="en-US" sz="1600" dirty="0" smtClean="0">
                <a:solidFill>
                  <a:srgbClr val="BDC2CA"/>
                </a:solidFill>
              </a:rPr>
              <a:t>. </a:t>
            </a:r>
            <a:r>
              <a:rPr lang="ru-RU" sz="1600" dirty="0" smtClean="0">
                <a:solidFill>
                  <a:srgbClr val="BDC2CA"/>
                </a:solidFill>
              </a:rPr>
              <a:t>Уровень 1</a:t>
            </a:r>
            <a:endParaRPr lang="ru"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64" name="Shape 64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</a:t>
            </a:r>
            <a:r>
              <a:rPr lang="ru-RU" sz="2000" b="1" dirty="0">
                <a:solidFill>
                  <a:srgbClr val="4C5D6E"/>
                </a:solidFill>
              </a:rPr>
              <a:t>5</a:t>
            </a:r>
            <a:endParaRPr lang="ru" sz="2000" b="1" dirty="0">
              <a:solidFill>
                <a:srgbClr val="4C5D6E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897" y="1828849"/>
            <a:ext cx="1485801" cy="148580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2800" dirty="0" smtClean="0">
                <a:solidFill>
                  <a:srgbClr val="4C5D6E"/>
                </a:solidFill>
              </a:rPr>
              <a:t>Специальное значение </a:t>
            </a:r>
            <a:r>
              <a:rPr lang="en-US" sz="2800" dirty="0" err="1" smtClean="0">
                <a:solidFill>
                  <a:srgbClr val="4C5D6E"/>
                </a:solidFill>
              </a:rPr>
              <a:t>NaN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61486" y="1458271"/>
            <a:ext cx="8208912" cy="14363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ru-RU" sz="1800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Значение </a:t>
            </a:r>
            <a:r>
              <a:rPr lang="ru-RU" sz="1800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NaN</a:t>
            </a:r>
            <a:r>
              <a:rPr lang="ru-RU" sz="1800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 используется для обозначения математической ошибки и обладает следующими свойствами</a:t>
            </a:r>
            <a:r>
              <a:rPr lang="en-US" sz="1800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ru-RU" sz="1800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Значение </a:t>
            </a:r>
            <a:r>
              <a:rPr lang="ru-RU" sz="1800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NaN</a:t>
            </a:r>
            <a:r>
              <a:rPr lang="ru-RU" sz="1800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 – единственное, в своем роде, которое </a:t>
            </a:r>
            <a:r>
              <a:rPr lang="ru-RU" sz="1800" i="1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не равно ничему, включая себя</a:t>
            </a:r>
            <a:r>
              <a:rPr lang="ru-RU" sz="1800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ru-RU" sz="1800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" name="Прямоугольник 2"/>
          <p:cNvSpPr/>
          <p:nvPr/>
        </p:nvSpPr>
        <p:spPr>
          <a:xfrm>
            <a:off x="521788" y="2792711"/>
            <a:ext cx="7529219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362919"/>
              </p:ext>
            </p:extLst>
          </p:nvPr>
        </p:nvGraphicFramePr>
        <p:xfrm>
          <a:off x="1512092" y="3406302"/>
          <a:ext cx="6119812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Документ" r:id="rId6" imgW="6119915" imgH="937853" progId="Word.Document.12">
                  <p:embed/>
                </p:oleObj>
              </mc:Choice>
              <mc:Fallback>
                <p:oleObj name="Документ" r:id="rId6" imgW="6119915" imgH="9378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12092" y="3406302"/>
                        <a:ext cx="6119812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7020027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2800" dirty="0" smtClean="0">
                <a:solidFill>
                  <a:srgbClr val="4C5D6E"/>
                </a:solidFill>
              </a:rPr>
              <a:t>Сравнение с </a:t>
            </a:r>
            <a:r>
              <a:rPr lang="en-US" sz="2800" dirty="0" err="1" smtClean="0">
                <a:solidFill>
                  <a:srgbClr val="4C5D6E"/>
                </a:solidFill>
              </a:rPr>
              <a:t>NaN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5"/>
            <a:ext cx="8208912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89"/>
          <p:cNvSpPr txBox="1">
            <a:spLocks/>
          </p:cNvSpPr>
          <p:nvPr/>
        </p:nvSpPr>
        <p:spPr>
          <a:xfrm>
            <a:off x="547936" y="1002025"/>
            <a:ext cx="8208912" cy="1283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>
                <a:solidFill>
                  <a:srgbClr val="2C2D30"/>
                </a:solidFill>
              </a:rPr>
              <a:t>Значение </a:t>
            </a:r>
            <a:r>
              <a:rPr lang="ru-RU" sz="1600" dirty="0" err="1">
                <a:solidFill>
                  <a:srgbClr val="2C2D30"/>
                </a:solidFill>
              </a:rPr>
              <a:t>NaN</a:t>
            </a:r>
            <a:r>
              <a:rPr lang="ru-RU" sz="1600" dirty="0">
                <a:solidFill>
                  <a:srgbClr val="2C2D30"/>
                </a:solidFill>
              </a:rPr>
              <a:t> можно проверить специальной функцией </a:t>
            </a:r>
            <a:r>
              <a:rPr lang="ru-RU" sz="1600" dirty="0" err="1">
                <a:solidFill>
                  <a:srgbClr val="2C2D30"/>
                </a:solidFill>
              </a:rPr>
              <a:t>isNaN</a:t>
            </a:r>
            <a:r>
              <a:rPr lang="ru-RU" sz="1600" dirty="0">
                <a:solidFill>
                  <a:srgbClr val="2C2D30"/>
                </a:solidFill>
              </a:rPr>
              <a:t>(n), которая преобразует аргумент к числу и возвращает </a:t>
            </a:r>
            <a:r>
              <a:rPr lang="ru-RU" sz="1600" dirty="0" err="1">
                <a:solidFill>
                  <a:srgbClr val="2C2D30"/>
                </a:solidFill>
              </a:rPr>
              <a:t>true</a:t>
            </a:r>
            <a:r>
              <a:rPr lang="ru-RU" sz="1600" dirty="0">
                <a:solidFill>
                  <a:srgbClr val="2C2D30"/>
                </a:solidFill>
              </a:rPr>
              <a:t>, если получилось </a:t>
            </a:r>
            <a:r>
              <a:rPr lang="ru-RU" sz="1600" dirty="0" err="1">
                <a:solidFill>
                  <a:srgbClr val="2C2D30"/>
                </a:solidFill>
              </a:rPr>
              <a:t>NaN</a:t>
            </a:r>
            <a:r>
              <a:rPr lang="ru-RU" sz="1600" dirty="0">
                <a:solidFill>
                  <a:srgbClr val="2C2D30"/>
                </a:solidFill>
              </a:rPr>
              <a:t>, и </a:t>
            </a:r>
            <a:r>
              <a:rPr lang="ru-RU" sz="1600" dirty="0" err="1">
                <a:solidFill>
                  <a:srgbClr val="2C2D30"/>
                </a:solidFill>
              </a:rPr>
              <a:t>false</a:t>
            </a:r>
            <a:r>
              <a:rPr lang="ru-RU" sz="1600" dirty="0">
                <a:solidFill>
                  <a:srgbClr val="2C2D30"/>
                </a:solidFill>
              </a:rPr>
              <a:t> – для любого другого значения.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056509"/>
              </p:ext>
            </p:extLst>
          </p:nvPr>
        </p:nvGraphicFramePr>
        <p:xfrm>
          <a:off x="1512092" y="2686518"/>
          <a:ext cx="6119812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Документ" r:id="rId6" imgW="6119915" imgH="1481599" progId="Word.Document.12">
                  <p:embed/>
                </p:oleObj>
              </mc:Choice>
              <mc:Fallback>
                <p:oleObj name="Документ" r:id="rId6" imgW="6119915" imgH="14815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12092" y="2686518"/>
                        <a:ext cx="6119812" cy="148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5233487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2800" dirty="0" smtClean="0">
                <a:solidFill>
                  <a:srgbClr val="4C5D6E"/>
                </a:solidFill>
              </a:rPr>
              <a:t>Строки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5"/>
            <a:ext cx="8208912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89"/>
          <p:cNvSpPr txBox="1">
            <a:spLocks/>
          </p:cNvSpPr>
          <p:nvPr/>
        </p:nvSpPr>
        <p:spPr>
          <a:xfrm>
            <a:off x="547936" y="1002025"/>
            <a:ext cx="8208912" cy="1283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>
                <a:solidFill>
                  <a:srgbClr val="2C2D30"/>
                </a:solidFill>
              </a:rPr>
              <a:t>Внутренним форматом строк, вне зависимости от кодировки страницы, является Юникод (</a:t>
            </a:r>
            <a:r>
              <a:rPr lang="ru-RU" sz="1600" dirty="0" err="1">
                <a:solidFill>
                  <a:srgbClr val="2C2D30"/>
                </a:solidFill>
              </a:rPr>
              <a:t>Unicode</a:t>
            </a:r>
            <a:r>
              <a:rPr lang="ru-RU" sz="1600" dirty="0">
                <a:solidFill>
                  <a:srgbClr val="2C2D30"/>
                </a:solidFill>
              </a:rPr>
              <a:t>).</a:t>
            </a: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>
                <a:solidFill>
                  <a:srgbClr val="2C2D30"/>
                </a:solidFill>
              </a:rPr>
              <a:t>Строки создаются при помощи двойных или одинарных кавычек: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465740"/>
              </p:ext>
            </p:extLst>
          </p:nvPr>
        </p:nvGraphicFramePr>
        <p:xfrm>
          <a:off x="1593786" y="2256385"/>
          <a:ext cx="6119812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Документ" r:id="rId6" imgW="6119915" imgH="1481599" progId="Word.Document.12">
                  <p:embed/>
                </p:oleObj>
              </mc:Choice>
              <mc:Fallback>
                <p:oleObj name="Документ" r:id="rId6" imgW="6119915" imgH="14815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3786" y="2256385"/>
                        <a:ext cx="6119812" cy="148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412332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2800" dirty="0" smtClean="0">
                <a:solidFill>
                  <a:srgbClr val="4C5D6E"/>
                </a:solidFill>
              </a:rPr>
              <a:t>Специальные символы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5"/>
            <a:ext cx="8208912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2015807" y="1744345"/>
          <a:ext cx="5112386" cy="2113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6193"/>
                <a:gridCol w="2556193"/>
              </a:tblGrid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Специальные символы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Символ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Описание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\b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Backspace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\f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Form feed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\n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New line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\r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Carriage return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\t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Tab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\uNNNN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Символ в кодировке Юникод с шестнадцатеричным кодом `NNNN`. Например, `\u00A9` -- </a:t>
                      </a:r>
                      <a:r>
                        <a:rPr lang="ru-RU" sz="1000" dirty="0" err="1">
                          <a:effectLst/>
                        </a:rPr>
                        <a:t>юникодное</a:t>
                      </a:r>
                      <a:r>
                        <a:rPr lang="ru-RU" sz="1000" dirty="0">
                          <a:effectLst/>
                        </a:rPr>
                        <a:t> представление символа копирайт ©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08254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2800" dirty="0" smtClean="0">
                <a:solidFill>
                  <a:srgbClr val="4C5D6E"/>
                </a:solidFill>
              </a:rPr>
              <a:t>Объекты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5"/>
            <a:ext cx="8208912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89"/>
          <p:cNvSpPr txBox="1">
            <a:spLocks/>
          </p:cNvSpPr>
          <p:nvPr/>
        </p:nvSpPr>
        <p:spPr>
          <a:xfrm>
            <a:off x="571173" y="571488"/>
            <a:ext cx="8208912" cy="37284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>
                <a:solidFill>
                  <a:srgbClr val="2C2D30"/>
                </a:solidFill>
              </a:rPr>
              <a:t>Объекты в </a:t>
            </a:r>
            <a:r>
              <a:rPr lang="ru-RU" sz="1600" dirty="0" err="1">
                <a:solidFill>
                  <a:srgbClr val="2C2D30"/>
                </a:solidFill>
              </a:rPr>
              <a:t>JavaScript</a:t>
            </a:r>
            <a:r>
              <a:rPr lang="ru-RU" sz="1600" dirty="0">
                <a:solidFill>
                  <a:srgbClr val="2C2D30"/>
                </a:solidFill>
              </a:rPr>
              <a:t> сочетают в себе два важных функционала.</a:t>
            </a: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>
                <a:solidFill>
                  <a:srgbClr val="2C2D30"/>
                </a:solidFill>
              </a:rPr>
              <a:t>Первый – это ассоциативный массив: структура, пригодная для хранения любых данных. В этой главе мы рассмотрим использование объектов именно как массивов.</a:t>
            </a: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>
                <a:solidFill>
                  <a:srgbClr val="2C2D30"/>
                </a:solidFill>
              </a:rPr>
              <a:t>Второй – языковые возможности для объектно-ориентированного программирования. Эти возможности мы изучим в последующих разделах учебника.</a:t>
            </a:r>
          </a:p>
        </p:txBody>
      </p:sp>
    </p:spTree>
    <p:extLst>
      <p:ext uri="{BB962C8B-B14F-4D97-AF65-F5344CB8AC3E}">
        <p14:creationId xmlns:p14="http://schemas.microsoft.com/office/powerpoint/2010/main" val="295365096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2800" dirty="0" smtClean="0">
                <a:solidFill>
                  <a:srgbClr val="4C5D6E"/>
                </a:solidFill>
              </a:rPr>
              <a:t>Пример объекта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5"/>
            <a:ext cx="8208912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104677"/>
              </p:ext>
            </p:extLst>
          </p:nvPr>
        </p:nvGraphicFramePr>
        <p:xfrm>
          <a:off x="1512888" y="1739900"/>
          <a:ext cx="6119812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Документ" r:id="rId6" imgW="6119915" imgH="1662968" progId="Word.Document.12">
                  <p:embed/>
                </p:oleObj>
              </mc:Choice>
              <mc:Fallback>
                <p:oleObj name="Документ" r:id="rId6" imgW="6119915" imgH="16629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12888" y="1739900"/>
                        <a:ext cx="6119812" cy="166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8979517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ru" sz="3200" dirty="0">
                <a:solidFill>
                  <a:srgbClr val="4C5D6E"/>
                </a:solidFill>
              </a:rPr>
              <a:t>Домашнее задание</a:t>
            </a:r>
          </a:p>
        </p:txBody>
      </p:sp>
      <p:sp>
        <p:nvSpPr>
          <p:cNvPr id="936" name="Shape 9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7" name="Shape 937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8" name="Shape 938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9" name="Shape 9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0" name="Shape 940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1" name="Shape 941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42" name="Shape 942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3" name="Shape 943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4" name="Shape 94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5" name="Shape 945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6" name="Shape 946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7" name="Shape 947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8" name="Shape 948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9" name="Shape 949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0" name="Shape 950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2" name="Shape 952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3" name="Shape 953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4" name="Shape 954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5" name="Shape 955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6" name="Shape 956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7" name="Shape 957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8" name="Shape 958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9" name="Shape 959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0" name="Shape 960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1" name="Shape 961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 dirty="0" smtClean="0">
                <a:solidFill>
                  <a:srgbClr val="2C2D30"/>
                </a:solidFill>
              </a:rPr>
              <a:t>ДЗ </a:t>
            </a:r>
            <a:r>
              <a:rPr lang="ru" sz="1600" dirty="0">
                <a:solidFill>
                  <a:srgbClr val="2C2D30"/>
                </a:solidFill>
              </a:rPr>
              <a:t>- в методичке, прикрепленной к этому уроку</a:t>
            </a:r>
            <a:r>
              <a:rPr lang="ru" sz="1600" dirty="0" smtClean="0">
                <a:solidFill>
                  <a:srgbClr val="2C2D30"/>
                </a:solidFill>
              </a:rPr>
              <a:t>.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 dirty="0">
                <a:solidFill>
                  <a:srgbClr val="2C2D30"/>
                </a:solidFill>
              </a:rPr>
              <a:t>Сдать ДЗ необходимо до начала следующего </a:t>
            </a:r>
            <a:r>
              <a:rPr lang="ru" sz="1600" dirty="0" smtClean="0">
                <a:solidFill>
                  <a:srgbClr val="2C2D30"/>
                </a:solidFill>
              </a:rPr>
              <a:t>урока, прикреплять в файле </a:t>
            </a:r>
            <a:r>
              <a:rPr lang="en-US" sz="1600" dirty="0" smtClean="0">
                <a:solidFill>
                  <a:srgbClr val="2C2D30"/>
                </a:solidFill>
              </a:rPr>
              <a:t>*.</a:t>
            </a:r>
            <a:r>
              <a:rPr lang="en-US" sz="1600" dirty="0" err="1" smtClean="0">
                <a:solidFill>
                  <a:srgbClr val="2C2D30"/>
                </a:solidFill>
              </a:rPr>
              <a:t>js</a:t>
            </a:r>
            <a:r>
              <a:rPr lang="ru-RU" sz="1600" dirty="0" smtClean="0">
                <a:solidFill>
                  <a:srgbClr val="2C2D30"/>
                </a:solidFill>
              </a:rPr>
              <a:t>, если код состоит больше чем из одного файла – паковать в архив формата </a:t>
            </a:r>
            <a:r>
              <a:rPr lang="en-US" sz="1600" dirty="0" smtClean="0">
                <a:solidFill>
                  <a:srgbClr val="2C2D30"/>
                </a:solidFill>
              </a:rPr>
              <a:t>zip</a:t>
            </a:r>
            <a:r>
              <a:rPr lang="ru" sz="1600" dirty="0" smtClean="0">
                <a:solidFill>
                  <a:srgbClr val="2C2D30"/>
                </a:solidFill>
              </a:rPr>
              <a:t>.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 dirty="0">
                <a:solidFill>
                  <a:srgbClr val="2C2D30"/>
                </a:solidFill>
              </a:rPr>
              <a:t>Сделанные ДЗ - это ваше будущее портфолио. Это Важно!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 dirty="0" smtClean="0">
                <a:solidFill>
                  <a:srgbClr val="2C2D30"/>
                </a:solidFill>
              </a:rPr>
              <a:t>Портфолио </a:t>
            </a:r>
            <a:r>
              <a:rPr lang="ru" sz="1600" dirty="0">
                <a:solidFill>
                  <a:srgbClr val="2C2D30"/>
                </a:solidFill>
              </a:rPr>
              <a:t>- основное, что интересует работодателя</a:t>
            </a:r>
            <a:r>
              <a:rPr lang="ru" sz="1600" dirty="0" smtClean="0">
                <a:solidFill>
                  <a:srgbClr val="2C2D30"/>
                </a:solidFill>
              </a:rPr>
              <a:t>.</a:t>
            </a: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62" name="Shape 962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63" name="Shape 963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Shape 96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672555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6799" cy="40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 dirty="0">
                <a:solidFill>
                  <a:srgbClr val="4C5D6E"/>
                </a:solidFill>
              </a:rPr>
              <a:t>Вопросы участников </a:t>
            </a:r>
            <a:r>
              <a:rPr lang="ru-RU" sz="3200" dirty="0" smtClean="0">
                <a:solidFill>
                  <a:srgbClr val="4C5D6E"/>
                </a:solidFill>
              </a:rPr>
              <a:t>и демонстрация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1004" name="Shape 100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5" name="Shape 1005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6" name="Shape 1006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7" name="Shape 100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8" name="Shape 1008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9" name="Shape 1009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010" name="Shape 1010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1" name="Shape 1011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2" name="Shape 101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3" name="Shape 1013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4" name="Shape 1014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5" name="Shape 1015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6" name="Shape 1016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7" name="Shape 1017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8" name="Shape 1018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9" name="Shape 1019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0" name="Shape 1020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1" name="Shape 1021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2" name="Shape 1022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3" name="Shape 1023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4" name="Shape 1024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5" name="Shape 1025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6" name="Shape 1026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7" name="Shape 1027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8" name="Shape 1028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9" name="Shape 1029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30" name="Shape 1030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Shape 10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 dirty="0">
                <a:solidFill>
                  <a:srgbClr val="4C5D6E"/>
                </a:solidFill>
              </a:rPr>
              <a:t>План </a:t>
            </a:r>
            <a:r>
              <a:rPr lang="ru" sz="3200" dirty="0" smtClean="0">
                <a:solidFill>
                  <a:srgbClr val="4C5D6E"/>
                </a:solidFill>
              </a:rPr>
              <a:t>занятия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4800" y="849625"/>
            <a:ext cx="6854400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 dirty="0" smtClean="0">
                <a:solidFill>
                  <a:srgbClr val="2C2D30"/>
                </a:solidFill>
              </a:rPr>
              <a:t>Введение в методы и свойства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-RU" sz="1600" dirty="0" smtClean="0">
                <a:solidFill>
                  <a:srgbClr val="2C2D30"/>
                </a:solidFill>
              </a:rPr>
              <a:t>Числа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  <a:buAutoNum type="arabicPeriod"/>
            </a:pPr>
            <a:r>
              <a:rPr lang="ru-RU" sz="1600" dirty="0" smtClean="0"/>
              <a:t>Строки</a:t>
            </a:r>
            <a:endParaRPr lang="ru" sz="1600" dirty="0">
              <a:solidFill>
                <a:srgbClr val="2C2D30"/>
              </a:solidFill>
            </a:endParaRPr>
          </a:p>
          <a:p>
            <a:pPr marL="469900" lvl="0" indent="-3429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  <a:buFont typeface="+mj-lt"/>
              <a:buAutoNum type="arabicPeriod"/>
            </a:pPr>
            <a:r>
              <a:rPr lang="ru-RU" sz="1600" dirty="0" smtClean="0"/>
              <a:t>Объекты</a:t>
            </a:r>
            <a:br>
              <a:rPr lang="ru-RU" sz="1600" dirty="0" smtClean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Свойства и методы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4800" y="849625"/>
            <a:ext cx="6854400" cy="31508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50000"/>
              </a:lnSpc>
              <a:buClr>
                <a:srgbClr val="2C2D30"/>
              </a:buClr>
            </a:pPr>
            <a:r>
              <a:rPr lang="ru-RU" sz="1400" dirty="0"/>
              <a:t>Все значения в </a:t>
            </a:r>
            <a:r>
              <a:rPr lang="ru-RU" sz="1400" dirty="0" err="1"/>
              <a:t>JavaScript</a:t>
            </a:r>
            <a:r>
              <a:rPr lang="ru-RU" sz="1400" dirty="0"/>
              <a:t>, за исключением </a:t>
            </a:r>
            <a:r>
              <a:rPr lang="ru-RU" sz="1400" dirty="0" err="1"/>
              <a:t>null</a:t>
            </a:r>
            <a:r>
              <a:rPr lang="ru-RU" sz="1400" dirty="0"/>
              <a:t> и </a:t>
            </a:r>
            <a:r>
              <a:rPr lang="ru-RU" sz="1400" dirty="0" err="1"/>
              <a:t>undefined</a:t>
            </a:r>
            <a:r>
              <a:rPr lang="ru-RU" sz="1400" dirty="0"/>
              <a:t>, содержат набор вспомогательных функций и значений, доступных «через точку».</a:t>
            </a:r>
            <a:br>
              <a:rPr lang="ru-RU" sz="1400" dirty="0"/>
            </a:br>
            <a:r>
              <a:rPr lang="ru-RU" sz="1400" dirty="0"/>
              <a:t>Такие функции называют «методами», а значения – «свойствами». Здесь мы рассмотрим основы использования свойств и методов.</a:t>
            </a: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277041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Свойства и методы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4800" y="849625"/>
            <a:ext cx="6854400" cy="7860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50000"/>
              </a:lnSpc>
              <a:buClr>
                <a:srgbClr val="2C2D30"/>
              </a:buClr>
            </a:pPr>
            <a:r>
              <a:rPr lang="ru-RU" sz="1400" dirty="0"/>
              <a:t>У строки есть свойство </a:t>
            </a:r>
            <a:r>
              <a:rPr lang="ru-RU" sz="1400" dirty="0" err="1"/>
              <a:t>length</a:t>
            </a:r>
            <a:r>
              <a:rPr lang="ru-RU" sz="1400" dirty="0"/>
              <a:t>, содержащее длину:</a:t>
            </a: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702015"/>
              </p:ext>
            </p:extLst>
          </p:nvPr>
        </p:nvGraphicFramePr>
        <p:xfrm>
          <a:off x="1512092" y="1635646"/>
          <a:ext cx="6119812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Документ" r:id="rId6" imgW="6119915" imgH="1300230" progId="Word.Document.12">
                  <p:embed/>
                </p:oleObj>
              </mc:Choice>
              <mc:Fallback>
                <p:oleObj name="Документ" r:id="rId6" imgW="6119915" imgH="13002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12092" y="1635646"/>
                        <a:ext cx="6119812" cy="1300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237618" y="2641882"/>
            <a:ext cx="6761580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Также у строк есть </a:t>
            </a:r>
            <a:r>
              <a:rPr lang="ru-RU" i="1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метод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ru-RU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toUpperCase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(), который возвращает строку в верхнем регистре:</a:t>
            </a:r>
            <a:endParaRPr lang="ru-RU" dirty="0">
              <a:solidFill>
                <a:srgbClr val="2C2D3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585279"/>
              </p:ext>
            </p:extLst>
          </p:nvPr>
        </p:nvGraphicFramePr>
        <p:xfrm>
          <a:off x="1517491" y="3579862"/>
          <a:ext cx="6119812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Документ" r:id="rId9" imgW="6119915" imgH="1119222" progId="Word.Document.12">
                  <p:embed/>
                </p:oleObj>
              </mc:Choice>
              <mc:Fallback>
                <p:oleObj name="Документ" r:id="rId9" imgW="6119915" imgH="11192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17491" y="3579862"/>
                        <a:ext cx="6119812" cy="111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4487498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Числа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4800" y="849625"/>
            <a:ext cx="6854400" cy="21541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50000"/>
              </a:lnSpc>
              <a:buClr>
                <a:srgbClr val="2C2D30"/>
              </a:buClr>
            </a:pPr>
            <a:r>
              <a:rPr lang="ru-RU" sz="1400" dirty="0"/>
              <a:t>Все числа в </a:t>
            </a:r>
            <a:r>
              <a:rPr lang="ru-RU" sz="1400" dirty="0" err="1"/>
              <a:t>JavaScript</a:t>
            </a:r>
            <a:r>
              <a:rPr lang="ru-RU" sz="1400" dirty="0"/>
              <a:t>, как целые так и дробные, имеют тип </a:t>
            </a:r>
            <a:r>
              <a:rPr lang="ru-RU" sz="1400" dirty="0" err="1"/>
              <a:t>Number</a:t>
            </a:r>
            <a:r>
              <a:rPr lang="ru-RU" sz="1400" dirty="0"/>
              <a:t> и хранятся в 64-битном форматеIEEE-754, также известном как «</a:t>
            </a:r>
            <a:r>
              <a:rPr lang="ru-RU" sz="1400" dirty="0" err="1"/>
              <a:t>double</a:t>
            </a:r>
            <a:r>
              <a:rPr lang="ru-RU" sz="1400" dirty="0"/>
              <a:t> </a:t>
            </a:r>
            <a:r>
              <a:rPr lang="ru-RU" sz="1400" dirty="0" err="1"/>
              <a:t>precision</a:t>
            </a:r>
            <a:r>
              <a:rPr lang="ru-RU" sz="1400" dirty="0"/>
              <a:t>».</a:t>
            </a:r>
            <a:br>
              <a:rPr lang="ru-RU" sz="1400" dirty="0"/>
            </a:br>
            <a:r>
              <a:rPr lang="ru-RU" sz="1400" dirty="0"/>
              <a:t>Здесь мы рассмотрим различные тонкости, связанные с работой с числами в </a:t>
            </a:r>
            <a:r>
              <a:rPr lang="ru-RU" sz="1400" dirty="0" err="1"/>
              <a:t>JavaScript</a:t>
            </a:r>
            <a:r>
              <a:rPr lang="ru-RU" sz="1400" dirty="0"/>
              <a:t>.</a:t>
            </a:r>
            <a:br>
              <a:rPr lang="ru-RU" sz="1400" dirty="0"/>
            </a:br>
            <a:r>
              <a:rPr lang="ru-RU" sz="1400" dirty="0"/>
              <a:t>В </a:t>
            </a:r>
            <a:r>
              <a:rPr lang="ru-RU" sz="1400" dirty="0" err="1"/>
              <a:t>JavaScript</a:t>
            </a:r>
            <a:r>
              <a:rPr lang="ru-RU" sz="1400" dirty="0"/>
              <a:t> можно записывать числа не только в десятичной, но и в шестнадцатеричной (начинается с 0x) системе счисления:</a:t>
            </a: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811"/>
              </p:ext>
            </p:extLst>
          </p:nvPr>
        </p:nvGraphicFramePr>
        <p:xfrm>
          <a:off x="1512092" y="3495779"/>
          <a:ext cx="6119812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Документ" r:id="rId6" imgW="6119915" imgH="756485" progId="Word.Document.12">
                  <p:embed/>
                </p:oleObj>
              </mc:Choice>
              <mc:Fallback>
                <p:oleObj name="Документ" r:id="rId6" imgW="6119915" imgH="7564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12092" y="3495779"/>
                        <a:ext cx="6119812" cy="757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453593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73008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Числовые форматы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89"/>
          <p:cNvSpPr txBox="1">
            <a:spLocks/>
          </p:cNvSpPr>
          <p:nvPr/>
        </p:nvSpPr>
        <p:spPr>
          <a:xfrm>
            <a:off x="1430398" y="1714510"/>
            <a:ext cx="6854400" cy="7860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50000"/>
              </a:lnSpc>
              <a:buClr>
                <a:srgbClr val="2C2D30"/>
              </a:buClr>
            </a:pPr>
            <a:r>
              <a:rPr lang="ru-RU" sz="1800" dirty="0"/>
              <a:t>Также доступна запись в «научном формате» (ещё говорят «запись с плавающей точкой»), который выглядит как &lt;число&gt;e&lt;кол-во нулей&gt;.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99698"/>
              </p:ext>
            </p:extLst>
          </p:nvPr>
        </p:nvGraphicFramePr>
        <p:xfrm>
          <a:off x="1593786" y="3245652"/>
          <a:ext cx="6119812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Документ" r:id="rId6" imgW="6119915" imgH="937853" progId="Word.Document.12">
                  <p:embed/>
                </p:oleObj>
              </mc:Choice>
              <mc:Fallback>
                <p:oleObj name="Документ" r:id="rId6" imgW="6119915" imgH="9378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3786" y="3245652"/>
                        <a:ext cx="6119812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9438276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73008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Числовые форматы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89"/>
          <p:cNvSpPr txBox="1">
            <a:spLocks/>
          </p:cNvSpPr>
          <p:nvPr/>
        </p:nvSpPr>
        <p:spPr>
          <a:xfrm>
            <a:off x="1144798" y="1499984"/>
            <a:ext cx="6854400" cy="7860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ru-RU" sz="1800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Если количество нулей отрицательно, то число сдвигается вправо за десятичную точку, так что получается десятичная дробь:</a:t>
            </a:r>
            <a:endParaRPr lang="ru-RU" sz="1800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966687"/>
              </p:ext>
            </p:extLst>
          </p:nvPr>
        </p:nvGraphicFramePr>
        <p:xfrm>
          <a:off x="1370931" y="2959902"/>
          <a:ext cx="6119812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Документ" r:id="rId6" imgW="6119915" imgH="937853" progId="Word.Document.12">
                  <p:embed/>
                </p:oleObj>
              </mc:Choice>
              <mc:Fallback>
                <p:oleObj name="Документ" r:id="rId6" imgW="6119915" imgH="9378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0931" y="2959902"/>
                        <a:ext cx="6119812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9470438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73008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3200" dirty="0" smtClean="0">
                <a:solidFill>
                  <a:srgbClr val="4C5D6E"/>
                </a:solidFill>
              </a:rPr>
              <a:t>Специальное значение </a:t>
            </a:r>
            <a:r>
              <a:rPr lang="en-US" sz="3200" dirty="0" smtClean="0">
                <a:solidFill>
                  <a:srgbClr val="4C5D6E"/>
                </a:solidFill>
              </a:rPr>
              <a:t>infinity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89"/>
          <p:cNvSpPr txBox="1">
            <a:spLocks/>
          </p:cNvSpPr>
          <p:nvPr/>
        </p:nvSpPr>
        <p:spPr>
          <a:xfrm>
            <a:off x="1144800" y="849625"/>
            <a:ext cx="6854400" cy="95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50000"/>
              </a:lnSpc>
              <a:buClr>
                <a:srgbClr val="2C2D30"/>
              </a:buClr>
            </a:pPr>
            <a:r>
              <a:rPr lang="ru-RU" sz="1400" dirty="0" err="1"/>
              <a:t>Infinity</a:t>
            </a:r>
            <a:r>
              <a:rPr lang="ru-RU" sz="1400" dirty="0"/>
              <a:t> – особенное численное значение, которое ведет себя в точности как математическая бесконечность ∞.</a:t>
            </a:r>
          </a:p>
          <a:p>
            <a:pPr marL="127000" algn="l">
              <a:lnSpc>
                <a:spcPct val="150000"/>
              </a:lnSpc>
              <a:buClr>
                <a:srgbClr val="2C2D30"/>
              </a:buClr>
            </a:pPr>
            <a:r>
              <a:rPr lang="en-US" sz="1400" dirty="0" smtClean="0"/>
              <a:t>- </a:t>
            </a:r>
            <a:r>
              <a:rPr lang="ru-RU" sz="1400" dirty="0" err="1" smtClean="0"/>
              <a:t>Infinity</a:t>
            </a:r>
            <a:r>
              <a:rPr lang="ru-RU" sz="1400" dirty="0" smtClean="0"/>
              <a:t> </a:t>
            </a:r>
            <a:r>
              <a:rPr lang="ru-RU" sz="1400" dirty="0"/>
              <a:t>больше любого числа.</a:t>
            </a:r>
          </a:p>
          <a:p>
            <a:pPr marL="127000" algn="l">
              <a:lnSpc>
                <a:spcPct val="150000"/>
              </a:lnSpc>
              <a:buClr>
                <a:srgbClr val="2C2D30"/>
              </a:buClr>
            </a:pPr>
            <a:r>
              <a:rPr lang="en-US" sz="1400" dirty="0" smtClean="0"/>
              <a:t>- </a:t>
            </a:r>
            <a:r>
              <a:rPr lang="ru-RU" sz="1400" dirty="0" smtClean="0"/>
              <a:t>Добавление </a:t>
            </a:r>
            <a:r>
              <a:rPr lang="ru-RU" sz="1400" dirty="0"/>
              <a:t>к бесконечности не меняет её.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123036"/>
              </p:ext>
            </p:extLst>
          </p:nvPr>
        </p:nvGraphicFramePr>
        <p:xfrm>
          <a:off x="1512306" y="2456712"/>
          <a:ext cx="6119812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Документ" r:id="rId6" imgW="6119915" imgH="937853" progId="Word.Document.12">
                  <p:embed/>
                </p:oleObj>
              </mc:Choice>
              <mc:Fallback>
                <p:oleObj name="Документ" r:id="rId6" imgW="6119915" imgH="9378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12306" y="2456712"/>
                        <a:ext cx="6119812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884712"/>
              </p:ext>
            </p:extLst>
          </p:nvPr>
        </p:nvGraphicFramePr>
        <p:xfrm>
          <a:off x="1512092" y="3529021"/>
          <a:ext cx="6119812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Документ" r:id="rId9" imgW="6119915" imgH="756485" progId="Word.Document.12">
                  <p:embed/>
                </p:oleObj>
              </mc:Choice>
              <mc:Fallback>
                <p:oleObj name="Документ" r:id="rId9" imgW="6119915" imgH="7564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12092" y="3529021"/>
                        <a:ext cx="6119812" cy="757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1547577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2800" dirty="0" smtClean="0">
                <a:solidFill>
                  <a:srgbClr val="4C5D6E"/>
                </a:solidFill>
              </a:rPr>
              <a:t>Специальное значение </a:t>
            </a:r>
            <a:r>
              <a:rPr lang="en-US" sz="2800" dirty="0" err="1" smtClean="0">
                <a:solidFill>
                  <a:srgbClr val="4C5D6E"/>
                </a:solidFill>
              </a:rPr>
              <a:t>NaN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407229" y="1421125"/>
            <a:ext cx="8208912" cy="14363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algn="l">
              <a:lnSpc>
                <a:spcPct val="150000"/>
              </a:lnSpc>
              <a:buClr>
                <a:srgbClr val="2C2D30"/>
              </a:buClr>
            </a:pPr>
            <a:r>
              <a:rPr lang="ru-RU" sz="1600" dirty="0"/>
              <a:t>Если математическая операция не может быть совершена, то возвращается специальное </a:t>
            </a:r>
            <a:r>
              <a:rPr lang="ru-RU" sz="1600" dirty="0" smtClean="0"/>
              <a:t>значение</a:t>
            </a:r>
            <a:r>
              <a:rPr lang="en-US" sz="1600" dirty="0" smtClean="0"/>
              <a:t> </a:t>
            </a:r>
            <a:r>
              <a:rPr lang="ru-RU" sz="1600" dirty="0" err="1" smtClean="0"/>
              <a:t>NaN</a:t>
            </a:r>
            <a:r>
              <a:rPr lang="ru-RU" sz="1600" dirty="0" smtClean="0"/>
              <a:t> </a:t>
            </a:r>
            <a:r>
              <a:rPr lang="ru-RU" sz="1600" dirty="0"/>
              <a:t>(</a:t>
            </a:r>
            <a:r>
              <a:rPr lang="ru-RU" sz="1600" dirty="0" err="1"/>
              <a:t>Not</a:t>
            </a:r>
            <a:r>
              <a:rPr lang="ru-RU" sz="1600" dirty="0"/>
              <a:t>-A-</a:t>
            </a:r>
            <a:r>
              <a:rPr lang="ru-RU" sz="1600" dirty="0" err="1"/>
              <a:t>Number</a:t>
            </a:r>
            <a:r>
              <a:rPr lang="ru-RU" sz="1600" dirty="0"/>
              <a:t>).</a:t>
            </a:r>
            <a:br>
              <a:rPr lang="ru-RU" sz="1600" dirty="0"/>
            </a:br>
            <a:r>
              <a:rPr lang="ru-RU" sz="1600" dirty="0"/>
              <a:t>Например, деление 0/0 в математическом смысле </a:t>
            </a:r>
            <a:r>
              <a:rPr lang="ru-RU" sz="1600" dirty="0" err="1"/>
              <a:t>неопределено</a:t>
            </a:r>
            <a:r>
              <a:rPr lang="ru-RU" sz="1600" dirty="0"/>
              <a:t>, поэтому его результат </a:t>
            </a:r>
            <a:r>
              <a:rPr lang="ru-RU" sz="1600" dirty="0" err="1"/>
              <a:t>NaN</a:t>
            </a:r>
            <a:r>
              <a:rPr lang="ru-RU" sz="1600" dirty="0"/>
              <a:t>:</a:t>
            </a: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446631"/>
              </p:ext>
            </p:extLst>
          </p:nvPr>
        </p:nvGraphicFramePr>
        <p:xfrm>
          <a:off x="1512092" y="3336140"/>
          <a:ext cx="6119812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Документ" r:id="rId6" imgW="6119915" imgH="756485" progId="Word.Document.12">
                  <p:embed/>
                </p:oleObj>
              </mc:Choice>
              <mc:Fallback>
                <p:oleObj name="Документ" r:id="rId6" imgW="6119915" imgH="7564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12092" y="3336140"/>
                        <a:ext cx="6119812" cy="757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648939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432</Words>
  <Application>Microsoft Macintosh PowerPoint</Application>
  <PresentationFormat>Экран (16:9)</PresentationFormat>
  <Paragraphs>81</Paragraphs>
  <Slides>17</Slides>
  <Notes>17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simple-light-2</vt:lpstr>
      <vt:lpstr>Документ</vt:lpstr>
      <vt:lpstr>Cтруктуры данных</vt:lpstr>
      <vt:lpstr>План занятия</vt:lpstr>
      <vt:lpstr>Свойства и методы</vt:lpstr>
      <vt:lpstr>Свойства и методы</vt:lpstr>
      <vt:lpstr>Числа</vt:lpstr>
      <vt:lpstr>Числовые форматы</vt:lpstr>
      <vt:lpstr>Числовые форматы</vt:lpstr>
      <vt:lpstr>Специальное значение infinity</vt:lpstr>
      <vt:lpstr>Специальное значение NaN</vt:lpstr>
      <vt:lpstr>Специальное значение NaN</vt:lpstr>
      <vt:lpstr>Сравнение с NaN</vt:lpstr>
      <vt:lpstr>Строки</vt:lpstr>
      <vt:lpstr>Специальные символы</vt:lpstr>
      <vt:lpstr>Объекты</vt:lpstr>
      <vt:lpstr>Пример объекта</vt:lpstr>
      <vt:lpstr>Домашнее задание</vt:lpstr>
      <vt:lpstr>Вопросы участников и демонстрация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Начинаем работу</dc:title>
  <dc:creator>Ubcent</dc:creator>
  <cp:lastModifiedBy>Пользователь Microsoft Office</cp:lastModifiedBy>
  <cp:revision>72</cp:revision>
  <dcterms:modified xsi:type="dcterms:W3CDTF">2016-08-19T04:00:06Z</dcterms:modified>
</cp:coreProperties>
</file>