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78971"/>
  </p:normalViewPr>
  <p:slideViewPr>
    <p:cSldViewPr>
      <p:cViewPr varScale="1">
        <p:scale>
          <a:sx n="119" d="100"/>
          <a:sy n="119" d="100"/>
        </p:scale>
        <p:origin x="104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87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0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30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238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16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70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71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28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84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49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66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51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44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15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22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7.bin"/><Relationship Id="rId6" Type="http://schemas.openxmlformats.org/officeDocument/2006/relationships/package" Target="../embeddings/_________Microsoft_Word7.docx"/><Relationship Id="rId7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6" Type="http://schemas.openxmlformats.org/officeDocument/2006/relationships/package" Target="../embeddings/_________Microsoft_Word8.docx"/><Relationship Id="rId7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9.bin"/><Relationship Id="rId6" Type="http://schemas.openxmlformats.org/officeDocument/2006/relationships/package" Target="../embeddings/_________Microsoft_Word9.docx"/><Relationship Id="rId7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_________Microsoft_Word1.docx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package" Target="../embeddings/_________Microsoft_Word2.docx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_________Microsoft_Word3.docx"/><Relationship Id="rId7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6" Type="http://schemas.openxmlformats.org/officeDocument/2006/relationships/package" Target="../embeddings/_________Microsoft_Word4.docx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6" Type="http://schemas.openxmlformats.org/officeDocument/2006/relationships/package" Target="../embeddings/_________Microsoft_Word5.docx"/><Relationship Id="rId7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6" Type="http://schemas.openxmlformats.org/officeDocument/2006/relationships/package" Target="../embeddings/_________Microsoft_Word6.docx"/><Relationship Id="rId7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ct val="27500"/>
            </a:pPr>
            <a:r>
              <a:rPr lang="ru-RU" sz="4000" dirty="0" smtClean="0">
                <a:solidFill>
                  <a:srgbClr val="4C5D6E"/>
                </a:solidFill>
              </a:rPr>
              <a:t>Объекты. Контекст вызова</a:t>
            </a:r>
            <a:endParaRPr lang="ru" sz="4000" dirty="0">
              <a:solidFill>
                <a:srgbClr val="4C5D6E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BDC2CA"/>
                </a:solidFill>
              </a:rPr>
              <a:t>Javascript</a:t>
            </a:r>
            <a:r>
              <a:rPr lang="en-US" sz="1600" dirty="0" smtClean="0">
                <a:solidFill>
                  <a:srgbClr val="BDC2CA"/>
                </a:solidFill>
              </a:rPr>
              <a:t>. </a:t>
            </a:r>
            <a:r>
              <a:rPr lang="ru-RU" sz="1600" dirty="0" smtClean="0">
                <a:solidFill>
                  <a:srgbClr val="BDC2CA"/>
                </a:solidFill>
              </a:rPr>
              <a:t>Уровень 1</a:t>
            </a:r>
            <a:endParaRPr lang="ru"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-RU" sz="2000" b="1" dirty="0" smtClean="0">
                <a:solidFill>
                  <a:srgbClr val="4C5D6E"/>
                </a:solidFill>
              </a:rPr>
              <a:t>6</a:t>
            </a:r>
            <a:endParaRPr lang="ru" sz="2000" b="1" dirty="0">
              <a:solidFill>
                <a:srgbClr val="4C5D6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97" y="1828849"/>
            <a:ext cx="1485801" cy="14858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Строковое преобразование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1855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Как видно, содержимое объекта не вывелось. Это потому, что стандартным строковым представлением пользовательского объекта является строка "[</a:t>
            </a:r>
            <a:r>
              <a:rPr lang="ru-RU" sz="1600" dirty="0" err="1">
                <a:solidFill>
                  <a:srgbClr val="2C2D30"/>
                </a:solidFill>
              </a:rPr>
              <a:t>object</a:t>
            </a:r>
            <a:r>
              <a:rPr lang="ru-RU" sz="1600" dirty="0">
                <a:solidFill>
                  <a:srgbClr val="2C2D30"/>
                </a:solidFill>
              </a:rPr>
              <a:t> </a:t>
            </a:r>
            <a:r>
              <a:rPr lang="ru-RU" sz="1600" dirty="0" err="1">
                <a:solidFill>
                  <a:srgbClr val="2C2D30"/>
                </a:solidFill>
              </a:rPr>
              <a:t>Object</a:t>
            </a:r>
            <a:r>
              <a:rPr lang="ru-RU" sz="1600" dirty="0">
                <a:solidFill>
                  <a:srgbClr val="2C2D30"/>
                </a:solidFill>
              </a:rPr>
              <a:t>]".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Такой вывод объекта не содержит интересной информации. Поэтому имеет смысл его поменять на что-то более полезное.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Если в объекте присутствует метод </a:t>
            </a:r>
            <a:r>
              <a:rPr lang="ru-RU" sz="1600" dirty="0" err="1">
                <a:solidFill>
                  <a:srgbClr val="2C2D30"/>
                </a:solidFill>
              </a:rPr>
              <a:t>toString</a:t>
            </a:r>
            <a:r>
              <a:rPr lang="ru-RU" sz="1600" dirty="0">
                <a:solidFill>
                  <a:srgbClr val="2C2D30"/>
                </a:solidFill>
              </a:rPr>
              <a:t>, который возвращает примитив, то он используется для преобразования.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1626930" y="3227187"/>
          <a:ext cx="6119812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Документ" r:id="rId6" imgW="6119915" imgH="1481599" progId="Word.Document.12">
                  <p:embed/>
                </p:oleObj>
              </mc:Choice>
              <mc:Fallback>
                <p:oleObj name="Документ" r:id="rId6" imgW="6119915" imgH="1481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6930" y="3227187"/>
                        <a:ext cx="6119812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63963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Явное указание контекста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71173" y="1367145"/>
            <a:ext cx="8208912" cy="85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400" dirty="0">
                <a:solidFill>
                  <a:srgbClr val="2C2D30"/>
                </a:solidFill>
              </a:rPr>
              <a:t>Вызов </a:t>
            </a:r>
            <a:r>
              <a:rPr lang="ru-RU" sz="1400" dirty="0" err="1">
                <a:solidFill>
                  <a:srgbClr val="2C2D30"/>
                </a:solidFill>
              </a:rPr>
              <a:t>func.call</a:t>
            </a:r>
            <a:r>
              <a:rPr lang="ru-RU" sz="1400" dirty="0">
                <a:solidFill>
                  <a:srgbClr val="2C2D30"/>
                </a:solidFill>
              </a:rPr>
              <a:t>(</a:t>
            </a:r>
            <a:r>
              <a:rPr lang="ru-RU" sz="1400" dirty="0" err="1">
                <a:solidFill>
                  <a:srgbClr val="2C2D30"/>
                </a:solidFill>
              </a:rPr>
              <a:t>context</a:t>
            </a:r>
            <a:r>
              <a:rPr lang="ru-RU" sz="1400" dirty="0">
                <a:solidFill>
                  <a:srgbClr val="2C2D30"/>
                </a:solidFill>
              </a:rPr>
              <a:t>, a, b...) – то же, что обычный вызов </a:t>
            </a:r>
            <a:r>
              <a:rPr lang="ru-RU" sz="1400" dirty="0" err="1">
                <a:solidFill>
                  <a:srgbClr val="2C2D30"/>
                </a:solidFill>
              </a:rPr>
              <a:t>func</a:t>
            </a:r>
            <a:r>
              <a:rPr lang="ru-RU" sz="1400" dirty="0">
                <a:solidFill>
                  <a:srgbClr val="2C2D30"/>
                </a:solidFill>
              </a:rPr>
              <a:t>(a, b...), но с явно указанным </a:t>
            </a:r>
            <a:r>
              <a:rPr lang="ru-RU" sz="1400" dirty="0" err="1">
                <a:solidFill>
                  <a:srgbClr val="2C2D30"/>
                </a:solidFill>
              </a:rPr>
              <a:t>this</a:t>
            </a:r>
            <a:r>
              <a:rPr lang="ru-RU" sz="1400" dirty="0">
                <a:solidFill>
                  <a:srgbClr val="2C2D30"/>
                </a:solidFill>
              </a:rPr>
              <a:t>(=</a:t>
            </a:r>
            <a:r>
              <a:rPr lang="ru-RU" sz="1400" dirty="0" err="1">
                <a:solidFill>
                  <a:srgbClr val="2C2D30"/>
                </a:solidFill>
              </a:rPr>
              <a:t>context</a:t>
            </a:r>
            <a:r>
              <a:rPr lang="ru-RU" sz="1400" dirty="0" smtClean="0">
                <a:solidFill>
                  <a:srgbClr val="2C2D30"/>
                </a:solidFill>
              </a:rPr>
              <a:t>).</a:t>
            </a:r>
            <a:r>
              <a:rPr lang="en-US" sz="1400" dirty="0" smtClean="0">
                <a:solidFill>
                  <a:srgbClr val="2C2D30"/>
                </a:solidFill>
              </a:rPr>
              <a:t> </a:t>
            </a:r>
            <a:r>
              <a:rPr lang="ru-RU" sz="1400" dirty="0" smtClean="0">
                <a:solidFill>
                  <a:srgbClr val="2C2D30"/>
                </a:solidFill>
              </a:rPr>
              <a:t>Например</a:t>
            </a:r>
            <a:r>
              <a:rPr lang="ru-RU" sz="1400" dirty="0">
                <a:solidFill>
                  <a:srgbClr val="2C2D30"/>
                </a:solidFill>
              </a:rPr>
              <a:t>, у нас есть функция </a:t>
            </a:r>
            <a:r>
              <a:rPr lang="ru-RU" sz="1400" dirty="0" err="1">
                <a:solidFill>
                  <a:srgbClr val="2C2D30"/>
                </a:solidFill>
              </a:rPr>
              <a:t>showFullName</a:t>
            </a:r>
            <a:r>
              <a:rPr lang="ru-RU" sz="1400" dirty="0">
                <a:solidFill>
                  <a:srgbClr val="2C2D30"/>
                </a:solidFill>
              </a:rPr>
              <a:t>, которая работает с </a:t>
            </a:r>
            <a:r>
              <a:rPr lang="ru-RU" sz="1400" dirty="0" err="1">
                <a:solidFill>
                  <a:srgbClr val="2C2D30"/>
                </a:solidFill>
              </a:rPr>
              <a:t>this</a:t>
            </a:r>
            <a:r>
              <a:rPr lang="ru-RU" sz="1400" dirty="0">
                <a:solidFill>
                  <a:srgbClr val="2C2D30"/>
                </a:solidFill>
              </a:rPr>
              <a:t>: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295149"/>
              </p:ext>
            </p:extLst>
          </p:nvPr>
        </p:nvGraphicFramePr>
        <p:xfrm>
          <a:off x="1476090" y="2881321"/>
          <a:ext cx="611981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Документ" r:id="rId6" imgW="6119915" imgH="1121025" progId="Word.Document.12">
                  <p:embed/>
                </p:oleObj>
              </mc:Choice>
              <mc:Fallback>
                <p:oleObj name="Документ" r:id="rId6" imgW="6119915" imgH="11210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6090" y="2881321"/>
                        <a:ext cx="6119812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54262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Явное указание контекста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71173" y="1278223"/>
            <a:ext cx="8208912" cy="854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228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6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Пока объекта нет, но это нормально, ведь </a:t>
            </a:r>
            <a:r>
              <a:rPr lang="ru-RU" sz="1600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JavaScript</a:t>
            </a:r>
            <a:r>
              <a:rPr lang="ru-RU" sz="16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позволяет использовать </a:t>
            </a:r>
            <a:r>
              <a:rPr lang="ru-RU" sz="1600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ru-RU" sz="16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везде. Любая функция может в своём коде упомянуть </a:t>
            </a:r>
            <a:r>
              <a:rPr lang="ru-RU" sz="1600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ru-RU" sz="16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каким будет это значение – выяснится в момент запуска.</a:t>
            </a:r>
            <a:r>
              <a:rPr lang="en-US" sz="16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6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Вызов </a:t>
            </a:r>
            <a:r>
              <a:rPr lang="ru-RU" sz="1600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showFullName.call</a:t>
            </a:r>
            <a:r>
              <a:rPr lang="ru-RU" sz="16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ru-RU" sz="1600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</a:t>
            </a:r>
            <a:r>
              <a:rPr lang="ru-RU" sz="16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 запустит функцию, установив </a:t>
            </a:r>
            <a:r>
              <a:rPr lang="ru-RU" sz="1600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this</a:t>
            </a:r>
            <a:r>
              <a:rPr lang="ru-RU" sz="16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ru-RU" sz="1600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</a:t>
            </a:r>
            <a:r>
              <a:rPr lang="ru-RU" sz="1600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вот так:</a:t>
            </a:r>
            <a:endParaRPr lang="ru-RU" sz="1600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427009"/>
              </p:ext>
            </p:extLst>
          </p:nvPr>
        </p:nvGraphicFramePr>
        <p:xfrm>
          <a:off x="1476090" y="2430471"/>
          <a:ext cx="611981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Документ" r:id="rId6" imgW="6119915" imgH="2569091" progId="Word.Document.12">
                  <p:embed/>
                </p:oleObj>
              </mc:Choice>
              <mc:Fallback>
                <p:oleObj name="Документ" r:id="rId6" imgW="6119915" imgH="2569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6090" y="2430471"/>
                        <a:ext cx="6119812" cy="256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68909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Домашнее задание</a:t>
            </a:r>
          </a:p>
        </p:txBody>
      </p:sp>
      <p:sp>
        <p:nvSpPr>
          <p:cNvPr id="936" name="Shape 9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42" name="Shape 94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ДЗ </a:t>
            </a:r>
            <a:r>
              <a:rPr lang="ru" sz="1600" dirty="0">
                <a:solidFill>
                  <a:srgbClr val="2C2D30"/>
                </a:solidFill>
              </a:rPr>
              <a:t>- в методичке, прикрепленной к этому уроку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Сдать ДЗ необходимо до начала следующего </a:t>
            </a:r>
            <a:r>
              <a:rPr lang="ru" sz="1600" dirty="0" smtClean="0">
                <a:solidFill>
                  <a:srgbClr val="2C2D30"/>
                </a:solidFill>
              </a:rPr>
              <a:t>урока, прикреплять в файле </a:t>
            </a:r>
            <a:r>
              <a:rPr lang="en-US" sz="1600" dirty="0" smtClean="0">
                <a:solidFill>
                  <a:srgbClr val="2C2D30"/>
                </a:solidFill>
              </a:rPr>
              <a:t>*.</a:t>
            </a:r>
            <a:r>
              <a:rPr lang="en-US" sz="1600" dirty="0" err="1" smtClean="0">
                <a:solidFill>
                  <a:srgbClr val="2C2D30"/>
                </a:solidFill>
              </a:rPr>
              <a:t>js</a:t>
            </a:r>
            <a:r>
              <a:rPr lang="ru-RU" sz="1600" dirty="0" smtClean="0">
                <a:solidFill>
                  <a:srgbClr val="2C2D30"/>
                </a:solidFill>
              </a:rPr>
              <a:t>, если код состоит больше чем из одного файла – паковать в архив формата </a:t>
            </a:r>
            <a:r>
              <a:rPr lang="en-US" sz="1600" dirty="0" smtClean="0">
                <a:solidFill>
                  <a:srgbClr val="2C2D30"/>
                </a:solidFill>
              </a:rPr>
              <a:t>zip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Сделанные ДЗ - это ваше будущее портфолио. Это Важно!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Портфолио </a:t>
            </a:r>
            <a:r>
              <a:rPr lang="ru" sz="1600" dirty="0">
                <a:solidFill>
                  <a:srgbClr val="2C2D30"/>
                </a:solidFill>
              </a:rPr>
              <a:t>- основное, что интересует работодателя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27551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Вопросы участников </a:t>
            </a:r>
            <a:r>
              <a:rPr lang="ru-RU" sz="3200" dirty="0" smtClean="0">
                <a:solidFill>
                  <a:srgbClr val="4C5D6E"/>
                </a:solidFill>
              </a:rPr>
              <a:t>и демонстрация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10" name="Shape 101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38093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План </a:t>
            </a:r>
            <a:r>
              <a:rPr lang="ru" sz="3200" dirty="0" smtClean="0">
                <a:solidFill>
                  <a:srgbClr val="4C5D6E"/>
                </a:solidFill>
              </a:rPr>
              <a:t>занятия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 dirty="0" smtClean="0">
                <a:solidFill>
                  <a:srgbClr val="2C2D30"/>
                </a:solidFill>
              </a:rPr>
              <a:t>Введение в методы и свойства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Ключевое слово </a:t>
            </a:r>
            <a:r>
              <a:rPr lang="en-US" sz="1600" dirty="0" smtClean="0">
                <a:solidFill>
                  <a:srgbClr val="2C2D30"/>
                </a:solidFill>
              </a:rPr>
              <a:t>this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 smtClean="0"/>
              <a:t>Преобразование объектов</a:t>
            </a:r>
            <a:endParaRPr lang="ru" sz="1600" dirty="0">
              <a:solidFill>
                <a:srgbClr val="2C2D30"/>
              </a:solidFill>
            </a:endParaRPr>
          </a:p>
          <a:p>
            <a:pPr marL="469900" lvl="0" indent="-3429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Font typeface="+mj-lt"/>
              <a:buAutoNum type="arabicPeriod"/>
            </a:pPr>
            <a:r>
              <a:rPr lang="ru-RU" sz="1600" dirty="0" smtClean="0"/>
              <a:t>Статические свойства и методы</a:t>
            </a:r>
            <a:br>
              <a:rPr lang="ru-RU" sz="1600" dirty="0" smtClean="0"/>
            </a:br>
            <a:r>
              <a:rPr lang="ru-RU" sz="1600" dirty="0" smtClean="0"/>
              <a:t>Явное указание контекста</a:t>
            </a:r>
            <a:br>
              <a:rPr lang="ru-RU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76136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Свойства и методы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569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При объявлении объекта можно указать свойство-функцию, например: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1512092" y="1820863"/>
          <a:ext cx="6119812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Документ" r:id="rId6" imgW="6119915" imgH="2750460" progId="Word.Document.12">
                  <p:embed/>
                </p:oleObj>
              </mc:Choice>
              <mc:Fallback>
                <p:oleObj name="Документ" r:id="rId6" imgW="6119915" imgH="2750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1820863"/>
                        <a:ext cx="6119812" cy="275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69380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Методы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786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Свойства-функции называют «методами» объектов. Их можно добавлять и удалять в любой момент, в том числе и явным присваиванием: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1512092" y="2176505"/>
          <a:ext cx="61198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Документ" r:id="rId6" imgW="6119915" imgH="2387722" progId="Word.Document.12">
                  <p:embed/>
                </p:oleObj>
              </mc:Choice>
              <mc:Fallback>
                <p:oleObj name="Документ" r:id="rId6" imgW="6119915" imgH="23877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2176505"/>
                        <a:ext cx="6119812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07621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Ключевое слово </a:t>
            </a:r>
            <a:r>
              <a:rPr lang="en-US" sz="3200" dirty="0" smtClean="0">
                <a:solidFill>
                  <a:srgbClr val="4C5D6E"/>
                </a:solidFill>
              </a:rPr>
              <a:t>this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864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Для доступа к текущему объекту из метода используется ключевое слово </a:t>
            </a:r>
            <a:r>
              <a:rPr lang="ru-RU" sz="1400" dirty="0" err="1"/>
              <a:t>this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400" dirty="0"/>
              <a:t>Значением </a:t>
            </a:r>
            <a:r>
              <a:rPr lang="ru-RU" sz="1400" dirty="0" err="1"/>
              <a:t>this</a:t>
            </a:r>
            <a:r>
              <a:rPr lang="ru-RU" sz="1400" dirty="0"/>
              <a:t> является объект перед «точкой», в контексте которого вызван метод, например: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1512092" y="2039946"/>
          <a:ext cx="6119812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Документ" r:id="rId6" imgW="6119915" imgH="2206714" progId="Word.Document.12">
                  <p:embed/>
                </p:oleObj>
              </mc:Choice>
              <mc:Fallback>
                <p:oleObj name="Документ" r:id="rId6" imgW="6119915" imgH="22067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2039946"/>
                        <a:ext cx="6119812" cy="220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54643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Ключевое слово </a:t>
            </a:r>
            <a:r>
              <a:rPr lang="en-US" sz="3200" dirty="0" smtClean="0">
                <a:solidFill>
                  <a:srgbClr val="4C5D6E"/>
                </a:solidFill>
              </a:rPr>
              <a:t>this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89"/>
          <p:cNvSpPr txBox="1">
            <a:spLocks/>
          </p:cNvSpPr>
          <p:nvPr/>
        </p:nvSpPr>
        <p:spPr>
          <a:xfrm>
            <a:off x="1144800" y="849626"/>
            <a:ext cx="6854400" cy="11716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Через </a:t>
            </a:r>
            <a:r>
              <a:rPr lang="ru-RU" sz="1400" dirty="0" err="1"/>
              <a:t>this</a:t>
            </a:r>
            <a:r>
              <a:rPr lang="ru-RU" sz="1400" dirty="0"/>
              <a:t> метод может не только обратиться к любому свойству объекта, но и передать куда-то ссылку на сам объект целиком: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1593786" y="2083597"/>
          <a:ext cx="6119812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Документ" r:id="rId6" imgW="6119915" imgH="2931829" progId="Word.Document.12">
                  <p:embed/>
                </p:oleObj>
              </mc:Choice>
              <mc:Fallback>
                <p:oleObj name="Документ" r:id="rId6" imgW="6119915" imgH="2931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3786" y="2083597"/>
                        <a:ext cx="6119812" cy="293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73203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200" dirty="0" smtClean="0">
                <a:solidFill>
                  <a:srgbClr val="4C5D6E"/>
                </a:solidFill>
              </a:rPr>
              <a:t>Контекст вызова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89"/>
          <p:cNvSpPr txBox="1">
            <a:spLocks/>
          </p:cNvSpPr>
          <p:nvPr/>
        </p:nvSpPr>
        <p:spPr>
          <a:xfrm>
            <a:off x="1144800" y="849625"/>
            <a:ext cx="6854400" cy="95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400"/>
              <a:t>Если одну и ту же функцию запускать в контексте разных объектов, она будет получать разный this:</a:t>
            </a:r>
            <a:endParaRPr lang="ru-RU" sz="1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1571547" y="1804989"/>
          <a:ext cx="6119812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Документ" r:id="rId6" imgW="6119915" imgH="3294206" progId="Word.Document.12">
                  <p:embed/>
                </p:oleObj>
              </mc:Choice>
              <mc:Fallback>
                <p:oleObj name="Документ" r:id="rId6" imgW="6119915" imgH="32942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1547" y="1804989"/>
                        <a:ext cx="6119812" cy="329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062556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Преобразование объектов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594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600" dirty="0"/>
              <a:t>Бывают операции, при которых объект должен быть преобразован в примитив.</a:t>
            </a:r>
            <a:br>
              <a:rPr lang="ru-RU" sz="1600" dirty="0"/>
            </a:br>
            <a:r>
              <a:rPr lang="ru-RU" sz="1600" dirty="0"/>
              <a:t>Например:</a:t>
            </a:r>
            <a:br>
              <a:rPr lang="ru-RU" sz="1600" dirty="0"/>
            </a:br>
            <a:r>
              <a:rPr lang="ru-RU" sz="1600" dirty="0" smtClean="0"/>
              <a:t>- Строковое </a:t>
            </a:r>
            <a:r>
              <a:rPr lang="ru-RU" sz="1600" dirty="0"/>
              <a:t>преобразование – если объект выводится через </a:t>
            </a:r>
            <a:r>
              <a:rPr lang="ru-RU" sz="1600" dirty="0" err="1"/>
              <a:t>alert</a:t>
            </a:r>
            <a:r>
              <a:rPr lang="ru-RU" sz="1600" dirty="0"/>
              <a:t>(</a:t>
            </a:r>
            <a:r>
              <a:rPr lang="ru-RU" sz="1600" dirty="0" err="1"/>
              <a:t>obj</a:t>
            </a:r>
            <a:r>
              <a:rPr lang="ru-RU" sz="1600" dirty="0"/>
              <a:t>).</a:t>
            </a:r>
            <a:br>
              <a:rPr lang="ru-RU" sz="1600" dirty="0"/>
            </a:br>
            <a:r>
              <a:rPr lang="ru-RU" sz="1600" dirty="0" smtClean="0"/>
              <a:t>- Численное </a:t>
            </a:r>
            <a:r>
              <a:rPr lang="ru-RU" sz="1600" dirty="0"/>
              <a:t>преобразование – при арифметических операциях, сравнении с примитивом.</a:t>
            </a:r>
            <a:br>
              <a:rPr lang="ru-RU" sz="1600" dirty="0"/>
            </a:br>
            <a:r>
              <a:rPr lang="ru-RU" sz="1600" dirty="0" smtClean="0"/>
              <a:t>- Логическое </a:t>
            </a:r>
            <a:r>
              <a:rPr lang="ru-RU" sz="1600" dirty="0"/>
              <a:t>преобразование – при </a:t>
            </a:r>
            <a:r>
              <a:rPr lang="ru-RU" sz="1600" dirty="0" err="1"/>
              <a:t>if</a:t>
            </a:r>
            <a:r>
              <a:rPr lang="ru-RU" sz="1600" dirty="0"/>
              <a:t>(</a:t>
            </a:r>
            <a:r>
              <a:rPr lang="ru-RU" sz="1600" dirty="0" err="1"/>
              <a:t>obj</a:t>
            </a:r>
            <a:r>
              <a:rPr lang="ru-RU" sz="1600" dirty="0"/>
              <a:t>) и других логических операциях.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69994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Логическое преобразование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1283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Любой объект в логическом контексте – </a:t>
            </a:r>
            <a:r>
              <a:rPr lang="ru-RU" sz="1600" dirty="0" err="1">
                <a:solidFill>
                  <a:srgbClr val="2C2D30"/>
                </a:solidFill>
              </a:rPr>
              <a:t>true</a:t>
            </a:r>
            <a:r>
              <a:rPr lang="ru-RU" sz="1600" dirty="0">
                <a:solidFill>
                  <a:srgbClr val="2C2D30"/>
                </a:solidFill>
              </a:rPr>
              <a:t>, даже если это пустой массив [] или объект {}.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1599363" y="2710825"/>
          <a:ext cx="611981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Документ" r:id="rId6" imgW="6119915" imgH="1119222" progId="Word.Document.12">
                  <p:embed/>
                </p:oleObj>
              </mc:Choice>
              <mc:Fallback>
                <p:oleObj name="Документ" r:id="rId6" imgW="6119915" imgH="11192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9363" y="2710825"/>
                        <a:ext cx="6119812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66906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350</Words>
  <Application>Microsoft Macintosh PowerPoint</Application>
  <PresentationFormat>Экран (16:9)</PresentationFormat>
  <Paragraphs>54</Paragraphs>
  <Slides>14</Slides>
  <Notes>14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simple-light-2</vt:lpstr>
      <vt:lpstr>Документ</vt:lpstr>
      <vt:lpstr>Объекты. Контекст вызова</vt:lpstr>
      <vt:lpstr>План занятия</vt:lpstr>
      <vt:lpstr>Свойства и методы</vt:lpstr>
      <vt:lpstr>Методы</vt:lpstr>
      <vt:lpstr>Ключевое слово this</vt:lpstr>
      <vt:lpstr>Ключевое слово this</vt:lpstr>
      <vt:lpstr>Контекст вызова</vt:lpstr>
      <vt:lpstr>Преобразование объектов</vt:lpstr>
      <vt:lpstr>Логическое преобразование</vt:lpstr>
      <vt:lpstr>Строковое преобразование</vt:lpstr>
      <vt:lpstr>Явное указание контекста</vt:lpstr>
      <vt:lpstr>Явное указание контекста</vt:lpstr>
      <vt:lpstr>Домашнее задание</vt:lpstr>
      <vt:lpstr>Вопросы участников и демонстрация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Начинаем работу</dc:title>
  <dc:creator>Ubcent</dc:creator>
  <cp:lastModifiedBy>Пользователь Microsoft Office</cp:lastModifiedBy>
  <cp:revision>73</cp:revision>
  <dcterms:modified xsi:type="dcterms:W3CDTF">2016-08-19T04:02:07Z</dcterms:modified>
</cp:coreProperties>
</file>