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9144000" cy="51435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941910" y="1885950"/>
            <a:ext cx="6686548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941910" y="3583035"/>
            <a:ext cx="6686548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BDF68E2-58F2-4D09-BE8B-E3BD0653305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6" hidden="0"/>
          <p:cNvSpPr/>
          <p:nvPr isPhoto="0" userDrawn="0"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 fill="norm" stroke="1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941910" y="457200"/>
            <a:ext cx="6686548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941910" y="3265535"/>
            <a:ext cx="6686548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8624D31-43A5-475A-80CF-332C9F6DCF35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 hidden="0"/>
          <p:cNvSpPr/>
          <p:nvPr isPhoto="0" userDrawn="0"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941910" y="3265535"/>
            <a:ext cx="6686548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8624D31-43A5-475A-80CF-332C9F6DCF35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 hidden="0"/>
          <p:cNvSpPr/>
          <p:nvPr isPhoto="0" userDrawn="0"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  <p:sp>
        <p:nvSpPr>
          <p:cNvPr id="11" name="TextBox 13" hidden="0"/>
          <p:cNvSpPr txBox="1"/>
          <p:nvPr isPhoto="0" userDrawn="0"/>
        </p:nvSpPr>
        <p:spPr bwMode="auto"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>
              <a:defRPr/>
            </a:pPr>
            <a:r>
              <a:rPr lang="en-US" sz="6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12" name="TextBox 14" hidden="0"/>
          <p:cNvSpPr txBox="1"/>
          <p:nvPr isPhoto="0" userDrawn="0"/>
        </p:nvSpPr>
        <p:spPr bwMode="auto"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>
              <a:defRPr/>
            </a:pPr>
            <a:r>
              <a:rPr lang="en-US" sz="6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  <p:hf dt="0" ftr="0" hdr="0" sldNu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8624D31-43A5-475A-80CF-332C9F6DCF35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 hidden="0"/>
          <p:cNvSpPr/>
          <p:nvPr isPhoto="0" userDrawn="0"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</p:spTree>
  </p:cSld>
  <p:clrMapOvr>
    <a:masterClrMapping/>
  </p:clrMapOvr>
  <p:hf dt="0" ftr="0" hdr="0" sldNu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8624D31-43A5-475A-80CF-332C9F6DCF35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 hidden="0"/>
          <p:cNvSpPr/>
          <p:nvPr isPhoto="0" userDrawn="0"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  <p:sp>
        <p:nvSpPr>
          <p:cNvPr id="11" name="TextBox 16" hidden="0"/>
          <p:cNvSpPr txBox="1"/>
          <p:nvPr isPhoto="0" userDrawn="0"/>
        </p:nvSpPr>
        <p:spPr bwMode="auto"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>
              <a:defRPr/>
            </a:pPr>
            <a:r>
              <a:rPr lang="en-US" sz="6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12" name="TextBox 17" hidden="0"/>
          <p:cNvSpPr txBox="1"/>
          <p:nvPr isPhoto="0" userDrawn="0"/>
        </p:nvSpPr>
        <p:spPr bwMode="auto"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>
              <a:defRPr/>
            </a:pPr>
            <a:r>
              <a:rPr lang="en-US" sz="6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  <p:hf dt="0" ftr="0" hdr="0" sldNu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941910" y="470555"/>
            <a:ext cx="6686548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8624D31-43A5-475A-80CF-332C9F6DCF35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 hidden="0"/>
          <p:cNvSpPr/>
          <p:nvPr isPhoto="0" userDrawn="0"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</p:spTree>
  </p:cSld>
  <p:clrMapOvr>
    <a:masterClrMapping/>
  </p:clrMapOvr>
  <p:hf dt="0" ftr="0" hdr="0" sldNum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 anchor="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E2D6473-DF6D-4702-B328-E0DD40540A4E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 hidden="0"/>
          <p:cNvSpPr/>
          <p:nvPr isPhoto="0" userDrawn="0"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</p:spTree>
  </p:cSld>
  <p:clrMapOvr>
    <a:masterClrMapping/>
  </p:clrMapOvr>
  <p:hf dt="0" ftr="0" hdr="0" sldNu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971109" y="470554"/>
            <a:ext cx="1655700" cy="3962863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1941909" y="470554"/>
            <a:ext cx="4857750" cy="3962863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26F7E3A-B166-407D-9866-32884E7D5B37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 hidden="0"/>
          <p:cNvSpPr/>
          <p:nvPr isPhoto="0" userDrawn="0"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</p:spTree>
  </p:cSld>
  <p:clrMapOvr>
    <a:masterClrMapping/>
  </p:clrMapOvr>
  <p:hf dt="0" ftr="0" hdr="0" sldNum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 and 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;p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8;p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;p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;p10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Google Shape;43;p10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944694" y="468082"/>
            <a:ext cx="6683765" cy="960668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941909" y="1600200"/>
            <a:ext cx="6686550" cy="283321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28FC5F6-F338-4AE4-BB23-26385BCFC423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 hidden="0"/>
          <p:cNvSpPr/>
          <p:nvPr isPhoto="0" userDrawn="0"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941910" y="1544063"/>
            <a:ext cx="6686548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941910" y="2647597"/>
            <a:ext cx="6686548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0EBB0C4-6273-4C6E-B9BD-2EDC30F1CD52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 hidden="0"/>
          <p:cNvSpPr/>
          <p:nvPr isPhoto="0" userDrawn="0"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393059" y="1594665"/>
            <a:ext cx="3235398" cy="28332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9AB4D41-86C1-4908-B66A-0B50CEB3BF2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 hidden="0"/>
          <p:cNvSpPr/>
          <p:nvPr isPhoto="0" userDrawn="0"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6426E2C-56C1-4E0D-A793-0088A7FDD37E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 hidden="0"/>
          <p:cNvSpPr/>
          <p:nvPr isPhoto="0" userDrawn="0"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8C39B41-D8B5-4052-B551-9B5525EAA8B6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11" hidden="0"/>
          <p:cNvSpPr/>
          <p:nvPr isPhoto="0" userDrawn="0"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D94136C-8742-45B2-AF27-D93DF72833A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 hidden="0"/>
          <p:cNvSpPr/>
          <p:nvPr isPhoto="0" userDrawn="0"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42259" y="334567"/>
            <a:ext cx="3886200" cy="4061221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2ABBEA6-7C60-4B02-AE87-00D78D8422AF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 hidden="0"/>
          <p:cNvSpPr/>
          <p:nvPr isPhoto="0" userDrawn="0"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1941909" y="476223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941910" y="4025504"/>
            <a:ext cx="6686550" cy="37028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CAD897-D46E-4AD2-BD9B-49DD3E640873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 hidden="0"/>
          <p:cNvSpPr/>
          <p:nvPr isPhoto="0" userDrawn="0"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22" hidden="0"/>
          <p:cNvGrpSpPr/>
          <p:nvPr isPhoto="0" userDrawn="0"/>
        </p:nvGrpSpPr>
        <p:grpSpPr bwMode="auto">
          <a:xfrm>
            <a:off x="1" y="171450"/>
            <a:ext cx="2138637" cy="4978971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5" name="Freeform 11" hidden="0"/>
            <p:cNvSpPr/>
            <p:nvPr isPhoto="0" userDrawn="0"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 fill="norm" stroke="1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" name="Freeform 12" hidden="0"/>
            <p:cNvSpPr/>
            <p:nvPr isPhoto="0" userDrawn="0"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 fill="norm" stroke="1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13" hidden="0"/>
            <p:cNvSpPr/>
            <p:nvPr isPhoto="0" userDrawn="0"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 fill="norm" stroke="1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Freeform 14" hidden="0"/>
            <p:cNvSpPr/>
            <p:nvPr isPhoto="0" userDrawn="0"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 fill="norm" stroke="1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5" hidden="0"/>
            <p:cNvSpPr/>
            <p:nvPr isPhoto="0" userDrawn="0"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 fill="norm" stroke="1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6" hidden="0"/>
            <p:cNvSpPr/>
            <p:nvPr isPhoto="0" userDrawn="0"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 fill="norm" stroke="1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7" hidden="0"/>
            <p:cNvSpPr/>
            <p:nvPr isPhoto="0" userDrawn="0"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 fill="norm" stroke="1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8" hidden="0"/>
            <p:cNvSpPr/>
            <p:nvPr isPhoto="0" userDrawn="0"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 fill="norm" stroke="1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9" hidden="0"/>
            <p:cNvSpPr/>
            <p:nvPr isPhoto="0" userDrawn="0"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 fill="norm" stroke="1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20" hidden="0"/>
            <p:cNvSpPr/>
            <p:nvPr isPhoto="0" userDrawn="0"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 fill="norm" stroke="1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1" hidden="0"/>
            <p:cNvSpPr/>
            <p:nvPr isPhoto="0" userDrawn="0"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 fill="norm" stroke="1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2" hidden="0"/>
            <p:cNvSpPr/>
            <p:nvPr isPhoto="0" userDrawn="0"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 fill="norm" stroke="1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7" name="Group 9" hidden="0"/>
          <p:cNvGrpSpPr/>
          <p:nvPr isPhoto="0" userDrawn="0"/>
        </p:nvGrpSpPr>
        <p:grpSpPr bwMode="auto">
          <a:xfrm>
            <a:off x="20416" y="-22"/>
            <a:ext cx="1767506" cy="5139962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8" name="Freeform 27" hidden="0"/>
            <p:cNvSpPr/>
            <p:nvPr isPhoto="0" userDrawn="0"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 fill="norm" stroke="1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8" hidden="0"/>
            <p:cNvSpPr/>
            <p:nvPr isPhoto="0" userDrawn="0"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 fill="norm" stroke="1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9" hidden="0"/>
            <p:cNvSpPr/>
            <p:nvPr isPhoto="0" userDrawn="0"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 fill="norm" stroke="1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0" hidden="0"/>
            <p:cNvSpPr/>
            <p:nvPr isPhoto="0" userDrawn="0"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 fill="norm" stroke="1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1" hidden="0"/>
            <p:cNvSpPr/>
            <p:nvPr isPhoto="0" userDrawn="0"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 fill="norm" stroke="1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32" hidden="0"/>
            <p:cNvSpPr/>
            <p:nvPr isPhoto="0" userDrawn="0"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 fill="norm" stroke="1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3" hidden="0"/>
            <p:cNvSpPr/>
            <p:nvPr isPhoto="0" userDrawn="0"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 fill="norm" stroke="1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4" hidden="0"/>
            <p:cNvSpPr/>
            <p:nvPr isPhoto="0" userDrawn="0"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 fill="norm" stroke="1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5" hidden="0"/>
            <p:cNvSpPr/>
            <p:nvPr isPhoto="0" userDrawn="0"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 fill="norm" stroke="1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6" hidden="0"/>
            <p:cNvSpPr/>
            <p:nvPr isPhoto="0" userDrawn="0"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 fill="norm" stroke="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7" hidden="0"/>
            <p:cNvSpPr/>
            <p:nvPr isPhoto="0" userDrawn="0"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 fill="norm" stroke="1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8" hidden="0"/>
            <p:cNvSpPr/>
            <p:nvPr isPhoto="0" userDrawn="0"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 fill="norm" stroke="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0" name="Rectangle 6" hidden="0"/>
          <p:cNvSpPr/>
          <p:nvPr isPhoto="0" userDrawn="0"/>
        </p:nvSpPr>
        <p:spPr bwMode="auto">
          <a:xfrm>
            <a:off x="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2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33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8624D31-43A5-475A-80CF-332C9F6DCF35}" type="datetimeFigureOut">
              <a:rPr lang="en-US"/>
              <a:t/>
            </a:fld>
            <a:endParaRPr lang="en-US"/>
          </a:p>
        </p:txBody>
      </p:sp>
      <p:sp>
        <p:nvSpPr>
          <p:cNvPr id="34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lang="ru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lvl1pPr algn="l" defTabSz="342900">
        <a:spcBef>
          <a:spcPts val="0"/>
        </a:spcBef>
        <a:buNone/>
        <a:defRPr sz="27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257175" indent="-257175" algn="l" defTabSz="342900">
        <a:spcBef>
          <a:spcPts val="750"/>
        </a:spcBef>
        <a:spcAft>
          <a:spcPts val="0"/>
        </a:spcAft>
        <a:buClr>
          <a:schemeClr val="accent1"/>
        </a:buClr>
        <a:buFont typeface="Wingdings 3"/>
        <a:buChar char=""/>
        <a:defRPr sz="13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>
        <a:spcBef>
          <a:spcPts val="75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>
        <a:spcBef>
          <a:spcPts val="750"/>
        </a:spcBef>
        <a:spcAft>
          <a:spcPts val="0"/>
        </a:spcAft>
        <a:buClr>
          <a:schemeClr val="accent1"/>
        </a:buClr>
        <a:buFont typeface="Wingdings 3"/>
        <a:buChar char="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>
        <a:spcBef>
          <a:spcPts val="750"/>
        </a:spcBef>
        <a:spcAft>
          <a:spcPts val="0"/>
        </a:spcAft>
        <a:buClr>
          <a:schemeClr val="accent1"/>
        </a:buClr>
        <a:buFont typeface="Wingdings 3"/>
        <a:buChar char=""/>
        <a:defRPr sz="9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>
        <a:spcBef>
          <a:spcPts val="750"/>
        </a:spcBef>
        <a:spcAft>
          <a:spcPts val="0"/>
        </a:spcAft>
        <a:buClr>
          <a:schemeClr val="accent1"/>
        </a:buClr>
        <a:buFont typeface="Wingdings 3"/>
        <a:buChar char=""/>
        <a:defRPr sz="9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>
        <a:spcBef>
          <a:spcPts val="750"/>
        </a:spcBef>
        <a:spcAft>
          <a:spcPts val="0"/>
        </a:spcAft>
        <a:buClr>
          <a:schemeClr val="accent1"/>
        </a:buClr>
        <a:buFont typeface="Wingdings 3"/>
        <a:buChar char=""/>
        <a:defRPr sz="9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>
        <a:spcBef>
          <a:spcPts val="750"/>
        </a:spcBef>
        <a:spcAft>
          <a:spcPts val="0"/>
        </a:spcAft>
        <a:buClr>
          <a:schemeClr val="accent1"/>
        </a:buClr>
        <a:buFont typeface="Wingdings 3"/>
        <a:buChar char=""/>
        <a:defRPr sz="9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>
        <a:spcBef>
          <a:spcPts val="750"/>
        </a:spcBef>
        <a:spcAft>
          <a:spcPts val="0"/>
        </a:spcAft>
        <a:buClr>
          <a:schemeClr val="accent1"/>
        </a:buClr>
        <a:buFont typeface="Wingdings 3"/>
        <a:buChar char=""/>
        <a:defRPr sz="9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>
        <a:spcBef>
          <a:spcPts val="750"/>
        </a:spcBef>
        <a:spcAft>
          <a:spcPts val="0"/>
        </a:spcAft>
        <a:buClr>
          <a:schemeClr val="accent1"/>
        </a:buClr>
        <a:buFont typeface="Wingdings 3"/>
        <a:buChar char=""/>
        <a:defRPr sz="9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4;p13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660797" y="192881"/>
            <a:ext cx="7822406" cy="3214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 b="1"/>
              <a:t>Реализация базовых модулей многоуровневых сетей</a:t>
            </a:r>
            <a:endParaRPr sz="4400" b="1"/>
          </a:p>
        </p:txBody>
      </p:sp>
      <p:sp>
        <p:nvSpPr>
          <p:cNvPr id="5" name="Google Shape;55;p13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11700" y="3622825"/>
            <a:ext cx="8615700" cy="12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000"/>
              <a:t> Студент:</a:t>
            </a:r>
            <a:endParaRPr sz="2000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000"/>
              <a:t>Новиков Станислав Янович</a:t>
            </a:r>
            <a:endParaRPr sz="2000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000"/>
              <a:t>Руководитель:</a:t>
            </a:r>
            <a:endParaRPr sz="2000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000"/>
              <a:t>Родионов Алексей Сергеевич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21581" y="478631"/>
            <a:ext cx="7406878" cy="11215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100" b="1">
                <a:solidFill>
                  <a:schemeClr val="tx1"/>
                </a:solidFill>
                <a:latin typeface="Times New Roman"/>
              </a:rPr>
              <a:t>Алгоритмы</a:t>
            </a:r>
            <a:br>
              <a:rPr lang="ru-RU" sz="2800" b="1">
                <a:solidFill>
                  <a:schemeClr val="tx1"/>
                </a:solidFill>
                <a:latin typeface="Times New Roman"/>
              </a:rPr>
            </a:br>
            <a:endParaRPr lang="ru-RU" sz="3600">
              <a:solidFill>
                <a:schemeClr val="tx1"/>
              </a:solidFill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35477" y="1232646"/>
            <a:ext cx="8294208" cy="351794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257175" indent="0" algn="just">
              <a:lnSpc>
                <a:spcPct val="150000"/>
              </a:lnSpc>
              <a:buClr>
                <a:schemeClr val="accent1"/>
              </a:buClr>
              <a:buFont typeface="Wingdings 3"/>
              <a:buNone/>
              <a:defRPr/>
            </a:pPr>
            <a:r>
              <a:rPr lang="ru-RU" sz="200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Для демонстрации работы библиотеки, была разработана программа, с помощью которой будет производиться проверка ее работоспособности и также может служить примером ее использования, вот список алгоритмов, которые будут реализованы в этой программе: </a:t>
            </a:r>
            <a:endParaRPr/>
          </a:p>
          <a:p>
            <a:pPr marL="342900" lvl="0" indent="-342900" algn="just">
              <a:lnSpc>
                <a:spcPct val="150000"/>
              </a:lnSpc>
              <a:buFont typeface="Symbol"/>
              <a:buChar char=""/>
              <a:defRPr/>
            </a:pPr>
            <a:r>
              <a:rPr lang="ru-RU" sz="200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Укладка вторичных сетей в первичную.</a:t>
            </a:r>
            <a:endParaRPr/>
          </a:p>
          <a:p>
            <a:pPr marL="342900" lvl="0" indent="-342900" algn="just">
              <a:lnSpc>
                <a:spcPct val="150000"/>
              </a:lnSpc>
              <a:buFont typeface="Symbol"/>
              <a:buChar char=""/>
              <a:defRPr/>
            </a:pPr>
            <a:r>
              <a:rPr lang="ru-RU" sz="200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Получение списка поврежденных вторичных сетей при разрушении заданных ребер первичной сети.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00150" y="492917"/>
            <a:ext cx="7779544" cy="11144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</a:rPr>
              <a:t>Алгоритм укладки вторичной сети в первичную</a:t>
            </a:r>
            <a:br>
              <a:rPr lang="ru-RU" sz="1800" b="1">
                <a:solidFill>
                  <a:srgbClr val="000000"/>
                </a:solidFill>
                <a:latin typeface="Times New Roman"/>
              </a:rPr>
            </a:br>
            <a:endParaRPr lang="ru-RU" sz="2800"/>
          </a:p>
        </p:txBody>
      </p:sp>
      <p:pic>
        <p:nvPicPr>
          <p:cNvPr id="5" name="Рисунок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44634" y="1607342"/>
            <a:ext cx="5068570" cy="25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4" hidden="0"/>
          <p:cNvSpPr txBox="1"/>
          <p:nvPr isPhoto="0" userDrawn="0"/>
        </p:nvSpPr>
        <p:spPr bwMode="auto">
          <a:xfrm>
            <a:off x="5425756" y="1107281"/>
            <a:ext cx="36110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80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Целью работы этого алгоритма является объединение множества вторичных сетей в одну первичную. Результатом такого объединения является удобная работа с объединенными вторичными сетями как с одним графом. Это, например, позволяет определить существует ли путь от одной вершины до другой, при этом обе вершины могут находиться в разных вторичных сетях.</a:t>
            </a:r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14438" y="321469"/>
            <a:ext cx="7414022" cy="110728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>
                <a:latin typeface="Times New Roman"/>
                <a:ea typeface="Times New Roman"/>
              </a:rPr>
              <a:t>Алгоритм получения списка поврежденных вторичных сетей при разрушении заданных ребер первичной сети.</a:t>
            </a:r>
            <a:endParaRPr lang="ru-RU" sz="3200"/>
          </a:p>
        </p:txBody>
      </p:sp>
      <p:pic>
        <p:nvPicPr>
          <p:cNvPr id="5" name="Рисунок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15767" y="1660525"/>
            <a:ext cx="4583430" cy="26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4" hidden="0"/>
          <p:cNvSpPr txBox="1"/>
          <p:nvPr isPhoto="0" userDrawn="0"/>
        </p:nvSpPr>
        <p:spPr bwMode="auto">
          <a:xfrm>
            <a:off x="5243512" y="1157288"/>
            <a:ext cx="3821905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ru-RU" sz="180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После удаления ребер из первичной сети, во вторичной сети могут разорваться некоторые ветви, и для сохранения ее целостности будет использоваться этот алгоритм, который может помочь определить сети, которые будут разорваны и определения нового пути для их ветвей.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107281" y="214313"/>
            <a:ext cx="8036719" cy="12144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Times New Roman"/>
              </a:rPr>
              <a:t>ОТЛАДКА И ТЕСТИРОВАНИЕ ПРОГРАММНОГО СРЕДСТВА</a:t>
            </a:r>
            <a:br>
              <a:rPr lang="ru-RU" sz="1800" b="1">
                <a:solidFill>
                  <a:srgbClr val="000000"/>
                </a:solidFill>
                <a:latin typeface="Times New Roman"/>
              </a:rPr>
            </a:br>
            <a:endParaRPr lang="ru-RU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60668" y="1021715"/>
            <a:ext cx="4775856" cy="2585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 hidden="0"/>
          <p:cNvSpPr txBox="1"/>
          <p:nvPr isPhoto="0" userDrawn="0"/>
        </p:nvSpPr>
        <p:spPr bwMode="auto">
          <a:xfrm>
            <a:off x="846534" y="3594378"/>
            <a:ext cx="427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Times New Roman"/>
              </a:rPr>
              <a:t>Пример некорректного файла</a:t>
            </a:r>
            <a:endParaRPr lang="ru-RU"/>
          </a:p>
        </p:txBody>
      </p:sp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2986086" y="4247317"/>
            <a:ext cx="5929630" cy="689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 hidden="0"/>
          <p:cNvSpPr txBox="1"/>
          <p:nvPr isPhoto="0" userDrawn="0"/>
        </p:nvSpPr>
        <p:spPr bwMode="auto">
          <a:xfrm>
            <a:off x="4050327" y="3877985"/>
            <a:ext cx="398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Times New Roman"/>
              </a:rPr>
              <a:t>Пример вывода ошибок библиотекой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71587" y="321469"/>
            <a:ext cx="7615237" cy="11572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>
                <a:latin typeface="Times New Roman"/>
                <a:ea typeface="Times New Roman"/>
              </a:rPr>
              <a:t>РУКОВОДСТВО ПОЛЬЗОВАТЕЛЯ</a:t>
            </a:r>
            <a:endParaRPr lang="ru-RU" sz="4400"/>
          </a:p>
        </p:txBody>
      </p:sp>
      <p:pic>
        <p:nvPicPr>
          <p:cNvPr id="5" name="image7.png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783913" y="1035407"/>
            <a:ext cx="5338406" cy="3432450"/>
          </a:xfrm>
          <a:prstGeom prst="rect">
            <a:avLst/>
          </a:prstGeom>
          <a:ln/>
        </p:spPr>
      </p:pic>
      <p:sp>
        <p:nvSpPr>
          <p:cNvPr id="6" name="TextBox 4" hidden="0"/>
          <p:cNvSpPr txBox="1"/>
          <p:nvPr isPhoto="0" userDrawn="0"/>
        </p:nvSpPr>
        <p:spPr bwMode="auto">
          <a:xfrm>
            <a:off x="2390180" y="4467857"/>
            <a:ext cx="456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Times New Roman"/>
              </a:rPr>
              <a:t>Пример добавления библиотеки в проект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4.png" hidden="0"/>
          <p:cNvPicPr/>
          <p:nvPr isPhoto="0" userDrawn="0"/>
        </p:nvPicPr>
        <p:blipFill>
          <a:blip r:embed="rId2"/>
          <a:stretch/>
        </p:blipFill>
        <p:spPr bwMode="auto">
          <a:xfrm>
            <a:off x="241221" y="536893"/>
            <a:ext cx="5641657" cy="1597978"/>
          </a:xfrm>
          <a:prstGeom prst="rect">
            <a:avLst/>
          </a:prstGeom>
          <a:ln/>
        </p:spPr>
      </p:pic>
      <p:sp>
        <p:nvSpPr>
          <p:cNvPr id="5" name="TextBox 3" hidden="0"/>
          <p:cNvSpPr txBox="1"/>
          <p:nvPr isPhoto="0" userDrawn="0"/>
        </p:nvSpPr>
        <p:spPr bwMode="auto">
          <a:xfrm>
            <a:off x="241221" y="79652"/>
            <a:ext cx="539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>
                <a:latin typeface="Times New Roman"/>
                <a:ea typeface="Times New Roman"/>
              </a:rPr>
              <a:t>Пример</a:t>
            </a:r>
            <a:r>
              <a:rPr lang="en-US" sz="1800">
                <a:latin typeface="Times New Roman"/>
                <a:ea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</a:rPr>
              <a:t>использования</a:t>
            </a:r>
            <a:r>
              <a:rPr lang="en-US" sz="1800">
                <a:latin typeface="Times New Roman"/>
                <a:ea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</a:rPr>
              <a:t>библиотеки</a:t>
            </a:r>
            <a:endParaRPr lang="ru-RU"/>
          </a:p>
        </p:txBody>
      </p:sp>
      <p:pic>
        <p:nvPicPr>
          <p:cNvPr id="6" name="image8.png" hidden="0"/>
          <p:cNvPicPr/>
          <p:nvPr isPhoto="0" userDrawn="0"/>
        </p:nvPicPr>
        <p:blipFill>
          <a:blip r:embed="rId3"/>
          <a:stretch/>
        </p:blipFill>
        <p:spPr bwMode="auto">
          <a:xfrm>
            <a:off x="3015615" y="2514600"/>
            <a:ext cx="5734526" cy="2457808"/>
          </a:xfrm>
          <a:prstGeom prst="rect">
            <a:avLst/>
          </a:prstGeom>
          <a:ln/>
        </p:spPr>
      </p:pic>
      <p:sp>
        <p:nvSpPr>
          <p:cNvPr id="7" name="TextBox 5" hidden="0"/>
          <p:cNvSpPr txBox="1"/>
          <p:nvPr isPhoto="0" userDrawn="0"/>
        </p:nvSpPr>
        <p:spPr bwMode="auto">
          <a:xfrm>
            <a:off x="3432571" y="2134870"/>
            <a:ext cx="490061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50000"/>
              </a:lnSpc>
              <a:defRPr/>
            </a:pPr>
            <a:r>
              <a:rPr lang="ru-RU" sz="1800">
                <a:latin typeface="Times New Roman"/>
                <a:ea typeface="Times New Roman"/>
              </a:rPr>
              <a:t>Входной файл с гиперсетью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6.png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116329" y="1621268"/>
            <a:ext cx="7256146" cy="2520632"/>
          </a:xfrm>
          <a:prstGeom prst="rect">
            <a:avLst/>
          </a:prstGeom>
          <a:ln/>
        </p:spPr>
      </p:pic>
      <p:sp>
        <p:nvSpPr>
          <p:cNvPr id="5" name="Текст 3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207293" y="923018"/>
            <a:ext cx="6929438" cy="6051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Times New Roman"/>
              </a:rPr>
              <a:t>Результат выполнения программы, </a:t>
            </a:r>
            <a:r>
              <a:rPr lang="ru-RU" sz="1800">
                <a:latin typeface="Times New Roman"/>
                <a:ea typeface="Times New Roman"/>
              </a:rPr>
              <a:t>гиперсеть</a:t>
            </a:r>
            <a:r>
              <a:rPr lang="ru-RU" sz="1800">
                <a:latin typeface="Times New Roman"/>
                <a:ea typeface="Times New Roman"/>
              </a:rPr>
              <a:t> без вторичной сети</a:t>
            </a:r>
            <a:endParaRPr lang="ru-RU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1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2757948" y="2669459"/>
            <a:ext cx="6091084" cy="24039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СПАСИБО ЗА ВНИМАНИЕ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;p1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311700" y="193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600"/>
              <a:t>Введение</a:t>
            </a:r>
            <a:endParaRPr/>
          </a:p>
        </p:txBody>
      </p:sp>
      <p:sp>
        <p:nvSpPr>
          <p:cNvPr id="5" name="Google Shape;61;p1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178593" y="766025"/>
            <a:ext cx="8786813" cy="3836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В большинстве случаев при анализе сетей различной природы (транспортных, дорожных, телекоммуникационных, социальных и пр.) используются графовые, иногда гиперграфовые, модели. Однако, многие сетевые системы включают себя связи на разных уровнях. </a:t>
            </a:r>
            <a:endParaRPr sz="18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lvl="0" indent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Есть различные модели многоуровневых сетей, одна из которых (абстрактные гиперсети) разработана в ИВМиМГ СО РАН профессором Попковым В.К. Эта модель применялась для решения различных задач проектирования и оптимизации сетей связи, транспортных сетей, структурированной кабельной канализации и др. При этом каждый автор заново описывал и реализовывал гиперграфовые структуры. Всё это затрудняет создание единых библиотек и затрудняет преемственность в разработках.</a:t>
            </a:r>
            <a:endParaRPr sz="18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6;p1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50019" y="0"/>
            <a:ext cx="8682281" cy="57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000"/>
              <a:t>Введение</a:t>
            </a:r>
            <a:endParaRPr sz="2000"/>
          </a:p>
        </p:txBody>
      </p:sp>
      <p:sp>
        <p:nvSpPr>
          <p:cNvPr id="5" name="Google Shape;67;p15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161681" y="574625"/>
            <a:ext cx="8832300" cy="3086100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 fontScale="25000" lnSpcReduction="15000"/>
          </a:bodyPr>
          <a:lstStyle/>
          <a:p>
            <a:pPr marL="0" lvl="0" indent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  <a:defRPr/>
            </a:pPr>
            <a:r>
              <a:rPr lang="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Примеры многоуровневых сетей:</a:t>
            </a:r>
            <a:endParaRPr sz="8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685800" lvl="0" indent="-228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  <a:defRPr/>
            </a:pPr>
            <a:r>
              <a:rPr lang="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1.</a:t>
            </a:r>
            <a:r>
              <a:rPr lang="ru-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 транспортные сети</a:t>
            </a:r>
            <a:r>
              <a:rPr lang="en-US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;</a:t>
            </a:r>
            <a:r>
              <a:rPr lang="ru-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endParaRPr lang="ru" sz="8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685800" lvl="0" indent="-228600" algn="just"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  <a:defRPr/>
            </a:pPr>
            <a:r>
              <a:rPr lang="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2. </a:t>
            </a:r>
            <a:r>
              <a:rPr lang="ru-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кабельные сети</a:t>
            </a:r>
            <a:r>
              <a:rPr lang="en-US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;</a:t>
            </a:r>
            <a:endParaRPr sz="8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685800" lvl="0" indent="-228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  <a:defRPr/>
            </a:pPr>
            <a:r>
              <a:rPr lang="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3.	</a:t>
            </a:r>
            <a:r>
              <a:rPr lang="ru-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с</a:t>
            </a:r>
            <a:r>
              <a:rPr lang="ru-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ети социальных взаимоотношений</a:t>
            </a:r>
            <a:r>
              <a:rPr lang="en-US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;</a:t>
            </a:r>
            <a:endParaRPr sz="8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lvl="0" indent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  <a:defRPr/>
            </a:pPr>
            <a:r>
              <a:rPr lang="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Каждая сеть имеет свою задачу анализа:</a:t>
            </a:r>
            <a:endParaRPr sz="8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685800" lvl="0" indent="-228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  <a:defRPr/>
            </a:pPr>
            <a:r>
              <a:rPr lang="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1.	в транспортных: нахождение маршрута с пересадками;</a:t>
            </a:r>
            <a:endParaRPr sz="8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685800" lvl="0" indent="-228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  <a:defRPr/>
            </a:pPr>
            <a:r>
              <a:rPr lang="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2.	в</a:t>
            </a:r>
            <a:r>
              <a:rPr lang="ru-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кабельных: анализ надёжности виртуальных соединений при возможных обрывах проводов;</a:t>
            </a:r>
            <a:endParaRPr sz="8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685800" lvl="0" indent="-228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  <a:defRPr/>
            </a:pPr>
            <a:r>
              <a:rPr lang="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3.</a:t>
            </a:r>
            <a:r>
              <a:rPr lang="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	в социальных: нахождений удалённых связей</a:t>
            </a:r>
            <a:r>
              <a:rPr lang="ru-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 и неявных социальных групп</a:t>
            </a:r>
            <a:r>
              <a:rPr lang="ru" sz="8000">
                <a:solidFill>
                  <a:schemeClr val="accent1">
                    <a:lumMod val="20000"/>
                    <a:lumOff val="80000"/>
                  </a:schemeClr>
                </a:solidFill>
              </a:rPr>
              <a:t>;</a:t>
            </a:r>
            <a:endParaRPr sz="8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2;p1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228600" y="250031"/>
            <a:ext cx="8603700" cy="767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 b="1"/>
              <a:t>Описание предметное области</a:t>
            </a:r>
            <a:endParaRPr sz="2800" b="1"/>
          </a:p>
        </p:txBody>
      </p:sp>
      <p:sp>
        <p:nvSpPr>
          <p:cNvPr id="5" name="Google Shape;73;p16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228600" y="1017724"/>
            <a:ext cx="8832300" cy="3740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Гиперсеть это математическая модель для описания сложных систем сетевой структуры, с помощью которой, решаются задачи проектирования и оптимизации различных сетей, таких как: сети связи, транспортные сети, информационные сети и т.д. Данные задачи актуальны и востребованы.</a:t>
            </a:r>
            <a:endParaRPr sz="20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Ключевой особенностью гиперсетей является возможность описания имеющих более 2 структур каждая из которых может быть вложена в другую. Например, рассматривая транспортную сеть города мы имеем дело сетью улиц, в которую отображены (вложены) множество маршрутов общественного транспорта. </a:t>
            </a:r>
            <a:endParaRPr sz="20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17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557213" y="3350419"/>
            <a:ext cx="8379618" cy="1528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 b="1"/>
              <a:t>PN - это первичная сеть; темные вершины {1, 3, 4, 6} из набора вершин относятся к SN; </a:t>
            </a:r>
            <a:endParaRPr sz="1800" b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 b="1"/>
              <a:t>SN - это вторичная сеть; </a:t>
            </a:r>
            <a:endParaRPr sz="1800" b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 b="1"/>
              <a:t>H - это гиперсеть (SN отображается в PN);</a:t>
            </a:r>
            <a:endParaRPr sz="1800" b="1"/>
          </a:p>
        </p:txBody>
      </p:sp>
      <p:pic>
        <p:nvPicPr>
          <p:cNvPr id="5" name="Google Shape;79;p1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714263" y="438650"/>
            <a:ext cx="7715474" cy="27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4;p1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5725" y="93200"/>
            <a:ext cx="8876325" cy="664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 b="1"/>
              <a:t>Цель</a:t>
            </a:r>
            <a:endParaRPr sz="2800" b="1"/>
          </a:p>
        </p:txBody>
      </p:sp>
      <p:sp>
        <p:nvSpPr>
          <p:cNvPr id="5" name="Google Shape;85;p18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104530" y="575837"/>
            <a:ext cx="8953745" cy="4317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Целью моей работы является создание единой системы объектов, позволяющей достаточно экономно по памяти и при этом удобно в использовании описывать гиперсети и использовать эти описания в решении различных задач. Для решения поставленной цели следует разработать:</a:t>
            </a:r>
            <a:endParaRPr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914400" lvl="0" indent="-329485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  <a:defRPr/>
            </a:pPr>
            <a:r>
              <a:rPr lang="ru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формат хранения данных в виде гиперграфа;</a:t>
            </a:r>
            <a:endParaRPr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914400" lvl="0" indent="-329485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  <a:defRPr/>
            </a:pPr>
            <a:r>
              <a:rPr lang="ru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базовые функции</a:t>
            </a:r>
            <a:endParaRPr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1371600" lvl="1" indent="-329485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  <a:defRPr/>
            </a:pPr>
            <a:r>
              <a:rPr lang="ru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“Сложение сетей”;</a:t>
            </a:r>
            <a:endParaRPr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1371600" lvl="1" indent="-329485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  <a:defRPr/>
            </a:pPr>
            <a:r>
              <a:rPr lang="ru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получения списка вторичных сетей, использующих ветвь;</a:t>
            </a:r>
            <a:endParaRPr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1371600" lvl="1" indent="-329485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  <a:defRPr/>
            </a:pPr>
            <a:r>
              <a:rPr lang="ru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список ветвей ребра вторичной сети;</a:t>
            </a:r>
            <a:endParaRPr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914400" lvl="0" indent="-329485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  <a:defRPr/>
            </a:pPr>
            <a:r>
              <a:rPr lang="ru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интерфейс ввода/вывода;</a:t>
            </a:r>
            <a:endParaRPr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lvl="0" indent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  <a:defRPr/>
            </a:pPr>
            <a:endParaRPr sz="14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31510" y="450057"/>
            <a:ext cx="6680980" cy="8572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b="1"/>
              <a:t>Аналоги</a:t>
            </a:r>
            <a:br>
              <a:rPr lang="ru-RU"/>
            </a:b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8822" y="992983"/>
            <a:ext cx="7502128" cy="942973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b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graphonline</a:t>
            </a:r>
            <a:r>
              <a:rPr lang="ru-RU" sz="2000" b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.</a:t>
            </a:r>
            <a:r>
              <a:rPr lang="en-US" sz="2000" b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ru</a:t>
            </a:r>
            <a:r>
              <a:rPr lang="ru-RU" sz="2000" b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 </a:t>
            </a:r>
            <a:r>
              <a:rPr lang="ru-RU" sz="200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– </a:t>
            </a:r>
            <a:r>
              <a:rPr lang="ru-RU" sz="180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сайт для визуализации графа и применения на нем встроенных алгоритмов</a:t>
            </a:r>
            <a:endParaRPr lang="ru-RU" sz="2000">
              <a:solidFill>
                <a:schemeClr val="accent1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>
              <a:defRPr/>
            </a:pPr>
            <a:endParaRPr lang="ru-RU"/>
          </a:p>
        </p:txBody>
      </p:sp>
      <p:pic>
        <p:nvPicPr>
          <p:cNvPr id="6" name="image5.png" hidden="0"/>
          <p:cNvPicPr/>
          <p:nvPr isPhoto="0" userDrawn="0"/>
        </p:nvPicPr>
        <p:blipFill>
          <a:blip r:embed="rId2"/>
          <a:stretch/>
        </p:blipFill>
        <p:spPr bwMode="auto">
          <a:xfrm>
            <a:off x="0" y="1850233"/>
            <a:ext cx="4572000" cy="2407443"/>
          </a:xfrm>
          <a:prstGeom prst="rect">
            <a:avLst/>
          </a:prstGeom>
          <a:ln/>
        </p:spPr>
      </p:pic>
      <p:sp>
        <p:nvSpPr>
          <p:cNvPr id="7" name="TextBox 4" hidden="0"/>
          <p:cNvSpPr txBox="1"/>
          <p:nvPr isPhoto="0" userDrawn="0"/>
        </p:nvSpPr>
        <p:spPr bwMode="auto">
          <a:xfrm>
            <a:off x="4707732" y="3886197"/>
            <a:ext cx="4357688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ru-RU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2. </a:t>
            </a: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programforyou</a:t>
            </a:r>
            <a:r>
              <a:rPr lang="ru-RU" b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.</a:t>
            </a: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ru</a:t>
            </a:r>
            <a:r>
              <a:rPr lang="ru-RU" b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/</a:t>
            </a: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graph</a:t>
            </a:r>
            <a:r>
              <a:rPr lang="ru-RU" b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-</a:t>
            </a: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redactor</a:t>
            </a:r>
            <a:r>
              <a:rPr lang="ru-RU" b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 </a:t>
            </a:r>
            <a:r>
              <a:rPr lang="ru-RU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– сайт для работы с графами.</a:t>
            </a:r>
            <a:endParaRPr/>
          </a:p>
        </p:txBody>
      </p:sp>
      <p:pic>
        <p:nvPicPr>
          <p:cNvPr id="8" name="image1.png" hidden="0"/>
          <p:cNvPicPr/>
          <p:nvPr isPhoto="0" userDrawn="0"/>
        </p:nvPicPr>
        <p:blipFill>
          <a:blip r:embed="rId3"/>
          <a:stretch/>
        </p:blipFill>
        <p:spPr bwMode="auto">
          <a:xfrm>
            <a:off x="4670822" y="1464468"/>
            <a:ext cx="4394598" cy="2407443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171575" y="250031"/>
            <a:ext cx="7886700" cy="11787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b="1">
                <a:latin typeface="Times New Roman"/>
                <a:ea typeface="Times New Roman"/>
              </a:rPr>
              <a:t>ФУНКЦИОНАЛЬНЫЕ ТРЕБОВАНИЯ К ПРОГРАММНОМУ СРЕДСТВУ</a:t>
            </a:r>
            <a:endParaRPr lang="ru-RU" sz="3200" b="1"/>
          </a:p>
        </p:txBody>
      </p:sp>
      <p:sp>
        <p:nvSpPr>
          <p:cNvPr id="5" name="TextBox 2" hidden="0"/>
          <p:cNvSpPr txBox="1"/>
          <p:nvPr isPhoto="0" userDrawn="0"/>
        </p:nvSpPr>
        <p:spPr bwMode="auto">
          <a:xfrm>
            <a:off x="85726" y="1092995"/>
            <a:ext cx="5843588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создание</a:t>
            </a:r>
            <a:r>
              <a:rPr lang="en-US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 </a:t>
            </a:r>
            <a:r>
              <a:rPr lang="en-US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первичной</a:t>
            </a:r>
            <a:r>
              <a:rPr lang="en-US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 </a:t>
            </a:r>
            <a:r>
              <a:rPr lang="en-US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сети</a:t>
            </a:r>
            <a:r>
              <a:rPr lang="en-US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;</a:t>
            </a:r>
            <a:endParaRPr lang="ru-RU">
              <a:solidFill>
                <a:schemeClr val="tx2">
                  <a:lumMod val="90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добавление графа вторичной сети в первичную сеть;</a:t>
            </a:r>
            <a:endParaRPr/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добавление ветвей в граф вторичной сети;</a:t>
            </a:r>
            <a:endParaRPr/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связывание</a:t>
            </a:r>
            <a:r>
              <a:rPr lang="en-US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 </a:t>
            </a:r>
            <a:r>
              <a:rPr lang="en-US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вершин</a:t>
            </a:r>
            <a:r>
              <a:rPr lang="en-US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 </a:t>
            </a:r>
            <a:r>
              <a:rPr lang="en-US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ребрами</a:t>
            </a:r>
            <a:r>
              <a:rPr lang="en-US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;</a:t>
            </a:r>
            <a:endParaRPr lang="ru-RU">
              <a:solidFill>
                <a:schemeClr val="tx2">
                  <a:lumMod val="90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механизм удобного взаимодействия с </a:t>
            </a:r>
            <a:r>
              <a:rPr lang="ru-RU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гиперсетью</a:t>
            </a:r>
            <a:r>
              <a:rPr lang="ru-RU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;</a:t>
            </a:r>
            <a:endParaRPr/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сохранения </a:t>
            </a:r>
            <a:r>
              <a:rPr lang="ru-RU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гиперсети</a:t>
            </a:r>
            <a:r>
              <a:rPr lang="ru-RU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 в постоянной памяти;</a:t>
            </a:r>
            <a:endParaRPr/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генерация часто используемых представлений графа;</a:t>
            </a:r>
            <a:endParaRPr/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загрузка-выгрузка из текстового формата данных </a:t>
            </a:r>
            <a:r>
              <a:rPr lang="ru-RU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гиперсетей</a:t>
            </a:r>
            <a:r>
              <a:rPr lang="ru-RU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</a:rPr>
              <a:t>;</a:t>
            </a:r>
            <a:endParaRPr/>
          </a:p>
          <a:p>
            <a:pPr>
              <a:defRPr/>
            </a:pPr>
            <a:endParaRPr lang="ru-RU" sz="140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6" name="TextBox 3" hidden="0"/>
          <p:cNvSpPr txBox="1"/>
          <p:nvPr isPhoto="0" userDrawn="0"/>
        </p:nvSpPr>
        <p:spPr bwMode="auto">
          <a:xfrm>
            <a:off x="5800725" y="1150144"/>
            <a:ext cx="3350419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ru-RU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Реализуемые алгоритмы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:</a:t>
            </a:r>
            <a:endParaRPr lang="ru-RU">
              <a:solidFill>
                <a:schemeClr val="accent1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>
              <a:lnSpc>
                <a:spcPct val="150000"/>
              </a:lnSpc>
              <a:buFont typeface="Symbol"/>
              <a:buChar char=""/>
              <a:defRPr/>
            </a:pPr>
            <a:r>
              <a:rPr lang="ru-RU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Укладка вторичных сетей в первичную.</a:t>
            </a:r>
            <a:endParaRPr/>
          </a:p>
          <a:p>
            <a:pPr marL="342900" lvl="0" indent="-342900">
              <a:lnSpc>
                <a:spcPct val="150000"/>
              </a:lnSpc>
              <a:buFont typeface="Symbol"/>
              <a:buChar char=""/>
              <a:defRPr/>
            </a:pPr>
            <a:r>
              <a:rPr lang="ru-RU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Получение списка поврежденных вторичных сетей при разрушении заданных ребер первичной сети.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171575" y="550069"/>
            <a:ext cx="7786688" cy="87868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300" b="1">
                <a:solidFill>
                  <a:schemeClr val="tx1"/>
                </a:solidFill>
                <a:latin typeface="Times New Roman"/>
              </a:rPr>
              <a:t>ВЫБРАННЫ</a:t>
            </a:r>
            <a:r>
              <a:rPr lang="en-US" sz="2300" b="1">
                <a:solidFill>
                  <a:schemeClr val="tx1"/>
                </a:solidFill>
                <a:latin typeface="Times New Roman"/>
              </a:rPr>
              <a:t>E </a:t>
            </a:r>
            <a:r>
              <a:rPr lang="ru-RU" sz="2300" b="1">
                <a:solidFill>
                  <a:schemeClr val="tx1"/>
                </a:solidFill>
                <a:latin typeface="Times New Roman"/>
              </a:rPr>
              <a:t>ПРОГРАММЫ</a:t>
            </a:r>
            <a:r>
              <a:rPr lang="en-US" sz="2300" b="1">
                <a:solidFill>
                  <a:schemeClr val="tx1"/>
                </a:solidFill>
                <a:latin typeface="Times New Roman"/>
              </a:rPr>
              <a:t>E</a:t>
            </a:r>
            <a:r>
              <a:rPr lang="ru-RU" sz="2300" b="1">
                <a:solidFill>
                  <a:schemeClr val="tx1"/>
                </a:solidFill>
                <a:latin typeface="Times New Roman"/>
              </a:rPr>
              <a:t> СРЕДЫ И СРЕДСТВА</a:t>
            </a:r>
            <a:br>
              <a:rPr lang="ru-RU" sz="2300" b="1">
                <a:solidFill>
                  <a:schemeClr val="tx1"/>
                </a:solidFill>
                <a:latin typeface="Times New Roman"/>
              </a:rPr>
            </a:br>
            <a:endParaRPr lang="ru-RU" sz="2300">
              <a:solidFill>
                <a:schemeClr val="tx1"/>
              </a:solidFill>
            </a:endParaRPr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00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C</a:t>
            </a:r>
            <a:r>
              <a:rPr lang="ru-RU" sz="400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#</a:t>
            </a:r>
            <a:endParaRPr/>
          </a:p>
          <a:p>
            <a:pPr>
              <a:defRPr/>
            </a:pPr>
            <a:r>
              <a:rPr lang="en-US" sz="400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Microsoft Visual Studio </a:t>
            </a:r>
            <a:endParaRPr lang="ru-RU" sz="4000">
              <a:solidFill>
                <a:schemeClr val="accent1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>
              <a:defRPr/>
            </a:pPr>
            <a:r>
              <a:rPr lang="en-US" sz="400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ea typeface="Times New Roman"/>
              </a:rPr>
              <a:t>Git</a:t>
            </a:r>
            <a:endParaRPr lang="ru-RU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Легкий дым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ONLYOFFICE/6.3.1.56</Application>
  <DocSecurity>0</DocSecurity>
  <PresentationFormat>Экран (16:9)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базовых модулей многоуровневых сетей</dc:title>
  <dc:subject/>
  <dc:creator/>
  <cp:keywords/>
  <dc:description/>
  <dc:identifier/>
  <dc:language/>
  <cp:lastModifiedBy/>
  <cp:revision>3</cp:revision>
  <dcterms:modified xsi:type="dcterms:W3CDTF">2022-05-18T12:25:17Z</dcterms:modified>
  <cp:category/>
  <cp:contentStatus/>
  <cp:version/>
</cp:coreProperties>
</file>