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281" r:id="rId5"/>
    <p:sldId id="259" r:id="rId6"/>
    <p:sldId id="260" r:id="rId7"/>
    <p:sldId id="261" r:id="rId8"/>
    <p:sldId id="264" r:id="rId9"/>
    <p:sldId id="266" r:id="rId10"/>
    <p:sldId id="267" r:id="rId11"/>
    <p:sldId id="265" r:id="rId12"/>
    <p:sldId id="268" r:id="rId13"/>
    <p:sldId id="269" r:id="rId14"/>
    <p:sldId id="288" r:id="rId15"/>
    <p:sldId id="262" r:id="rId16"/>
    <p:sldId id="263" r:id="rId17"/>
    <p:sldId id="270" r:id="rId18"/>
    <p:sldId id="272" r:id="rId19"/>
    <p:sldId id="282" r:id="rId20"/>
    <p:sldId id="271" r:id="rId21"/>
    <p:sldId id="276" r:id="rId22"/>
    <p:sldId id="277" r:id="rId23"/>
    <p:sldId id="278" r:id="rId24"/>
    <p:sldId id="290" r:id="rId25"/>
    <p:sldId id="257" r:id="rId26"/>
    <p:sldId id="279" r:id="rId27"/>
    <p:sldId id="289" r:id="rId28"/>
    <p:sldId id="273" r:id="rId29"/>
    <p:sldId id="274" r:id="rId30"/>
    <p:sldId id="275" r:id="rId31"/>
    <p:sldId id="291" r:id="rId32"/>
    <p:sldId id="284" r:id="rId33"/>
    <p:sldId id="283" r:id="rId34"/>
    <p:sldId id="285" r:id="rId35"/>
    <p:sldId id="286" r:id="rId36"/>
    <p:sldId id="292" r:id="rId37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6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728333333333334"/>
          <c:y val="1.817173972656403E-2"/>
          <c:w val="0.80605000000000004"/>
          <c:h val="0.75585282250166486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Полученная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Лист1!$A$2:$A$7</c:f>
              <c:numCache>
                <c:formatCode>#,##0</c:formatCode>
                <c:ptCount val="6"/>
                <c:pt idx="0" formatCode="General">
                  <c:v>1000</c:v>
                </c:pt>
                <c:pt idx="1">
                  <c:v>10000</c:v>
                </c:pt>
                <c:pt idx="2">
                  <c:v>10000</c:v>
                </c:pt>
                <c:pt idx="3">
                  <c:v>100000</c:v>
                </c:pt>
                <c:pt idx="4">
                  <c:v>100000</c:v>
                </c:pt>
                <c:pt idx="5" formatCode="General">
                  <c:v>1000000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13</c:v>
                </c:pt>
                <c:pt idx="1">
                  <c:v>31</c:v>
                </c:pt>
                <c:pt idx="2">
                  <c:v>29</c:v>
                </c:pt>
                <c:pt idx="3">
                  <c:v>94</c:v>
                </c:pt>
                <c:pt idx="4">
                  <c:v>96</c:v>
                </c:pt>
                <c:pt idx="5">
                  <c:v>450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Ожидаемое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Лист1!$A$2:$A$7</c:f>
              <c:numCache>
                <c:formatCode>#,##0</c:formatCode>
                <c:ptCount val="6"/>
                <c:pt idx="0" formatCode="General">
                  <c:v>1000</c:v>
                </c:pt>
                <c:pt idx="1">
                  <c:v>10000</c:v>
                </c:pt>
                <c:pt idx="2">
                  <c:v>10000</c:v>
                </c:pt>
                <c:pt idx="3">
                  <c:v>100000</c:v>
                </c:pt>
                <c:pt idx="4">
                  <c:v>100000</c:v>
                </c:pt>
                <c:pt idx="5" formatCode="General">
                  <c:v>1000000</c:v>
                </c:pt>
              </c:numCache>
            </c:num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0.1</c:v>
                </c:pt>
                <c:pt idx="1">
                  <c:v>1</c:v>
                </c:pt>
                <c:pt idx="2">
                  <c:v>1</c:v>
                </c:pt>
                <c:pt idx="3">
                  <c:v>10</c:v>
                </c:pt>
                <c:pt idx="4">
                  <c:v>10</c:v>
                </c:pt>
                <c:pt idx="5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7389136"/>
        <c:axId val="397378552"/>
      </c:lineChart>
      <c:catAx>
        <c:axId val="39738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7378552"/>
        <c:crosses val="autoZero"/>
        <c:auto val="1"/>
        <c:lblAlgn val="ctr"/>
        <c:lblOffset val="100"/>
        <c:noMultiLvlLbl val="0"/>
      </c:catAx>
      <c:valAx>
        <c:axId val="39737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73891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Предыдущие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Лист1!$A$2:$A$6</c:f>
              <c:numCache>
                <c:formatCode>#,##0</c:formatCode>
                <c:ptCount val="5"/>
                <c:pt idx="0" formatCode="General">
                  <c:v>1000</c:v>
                </c:pt>
                <c:pt idx="1">
                  <c:v>10000</c:v>
                </c:pt>
                <c:pt idx="2">
                  <c:v>10000</c:v>
                </c:pt>
                <c:pt idx="3">
                  <c:v>100000</c:v>
                </c:pt>
                <c:pt idx="4">
                  <c:v>100000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15</c:v>
                </c:pt>
                <c:pt idx="1">
                  <c:v>31</c:v>
                </c:pt>
                <c:pt idx="2">
                  <c:v>33</c:v>
                </c:pt>
                <c:pt idx="3">
                  <c:v>94</c:v>
                </c:pt>
                <c:pt idx="4">
                  <c:v>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Текущее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Лист1!$A$2:$A$6</c:f>
              <c:numCache>
                <c:formatCode>#,##0</c:formatCode>
                <c:ptCount val="5"/>
                <c:pt idx="0" formatCode="General">
                  <c:v>1000</c:v>
                </c:pt>
                <c:pt idx="1">
                  <c:v>10000</c:v>
                </c:pt>
                <c:pt idx="2">
                  <c:v>10000</c:v>
                </c:pt>
                <c:pt idx="3">
                  <c:v>100000</c:v>
                </c:pt>
                <c:pt idx="4">
                  <c:v>100000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15</c:v>
                </c:pt>
                <c:pt idx="1">
                  <c:v>46</c:v>
                </c:pt>
                <c:pt idx="2">
                  <c:v>43</c:v>
                </c:pt>
                <c:pt idx="3">
                  <c:v>139</c:v>
                </c:pt>
                <c:pt idx="4">
                  <c:v>143</c:v>
                </c:pt>
              </c:numCache>
            </c:numRef>
          </c:val>
          <c:smooth val="0"/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689672"/>
        <c:axId val="196665368"/>
      </c:lineChart>
      <c:catAx>
        <c:axId val="196689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665368"/>
        <c:crosses val="autoZero"/>
        <c:auto val="1"/>
        <c:lblAlgn val="ctr"/>
        <c:lblOffset val="100"/>
        <c:noMultiLvlLbl val="0"/>
      </c:catAx>
      <c:valAx>
        <c:axId val="196665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6896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dirty="0" smtClean="0"/>
              <a:t>Полученное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6894999999999999"/>
          <c:y val="1.817173972656403E-2"/>
          <c:w val="0.80605000000000004"/>
          <c:h val="0.75585282250166486"/>
        </c:manualLayout>
      </c:layout>
      <c:lineChart>
        <c:grouping val="standard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Ожидаемое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Лист1!$A$2:$A$6</c:f>
              <c:numCache>
                <c:formatCode>#,##0</c:formatCode>
                <c:ptCount val="5"/>
                <c:pt idx="0" formatCode="General">
                  <c:v>10000</c:v>
                </c:pt>
                <c:pt idx="1">
                  <c:v>100000</c:v>
                </c:pt>
                <c:pt idx="2">
                  <c:v>1000000</c:v>
                </c:pt>
                <c:pt idx="3">
                  <c:v>10000000</c:v>
                </c:pt>
                <c:pt idx="4">
                  <c:v>100000000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23.1</c:v>
                </c:pt>
                <c:pt idx="1">
                  <c:v>9</c:v>
                </c:pt>
                <c:pt idx="2" formatCode="h:mm">
                  <c:v>4.5</c:v>
                </c:pt>
                <c:pt idx="3">
                  <c:v>4.4000000000000004</c:v>
                </c:pt>
                <c:pt idx="4">
                  <c:v>4.3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9885192"/>
        <c:axId val="449893424"/>
      </c:lineChart>
      <c:catAx>
        <c:axId val="449885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9893424"/>
        <c:crosses val="autoZero"/>
        <c:auto val="1"/>
        <c:lblAlgn val="ctr"/>
        <c:lblOffset val="100"/>
        <c:noMultiLvlLbl val="0"/>
      </c:catAx>
      <c:valAx>
        <c:axId val="44989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9885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894999999999999"/>
          <c:y val="1.817173972656403E-2"/>
          <c:w val="0.80605000000000004"/>
          <c:h val="0.75585282250166486"/>
        </c:manualLayout>
      </c:layout>
      <c:lineChart>
        <c:grouping val="standard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Полученное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Лист1!$A$2:$A$6</c:f>
              <c:numCache>
                <c:formatCode>#,##0</c:formatCode>
                <c:ptCount val="5"/>
                <c:pt idx="0" formatCode="General">
                  <c:v>10000</c:v>
                </c:pt>
                <c:pt idx="1">
                  <c:v>100000</c:v>
                </c:pt>
                <c:pt idx="2">
                  <c:v>1000000</c:v>
                </c:pt>
                <c:pt idx="3">
                  <c:v>10000000</c:v>
                </c:pt>
                <c:pt idx="4">
                  <c:v>100000000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23.1</c:v>
                </c:pt>
                <c:pt idx="1">
                  <c:v>9</c:v>
                </c:pt>
                <c:pt idx="2" formatCode="h:mm">
                  <c:v>4.5</c:v>
                </c:pt>
                <c:pt idx="3">
                  <c:v>4.4000000000000004</c:v>
                </c:pt>
                <c:pt idx="4">
                  <c:v>4.3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Лист1!$A$2:$A$6</c:f>
              <c:numCache>
                <c:formatCode>#,##0</c:formatCode>
                <c:ptCount val="5"/>
                <c:pt idx="0" formatCode="General">
                  <c:v>10000</c:v>
                </c:pt>
                <c:pt idx="1">
                  <c:v>100000</c:v>
                </c:pt>
                <c:pt idx="2">
                  <c:v>1000000</c:v>
                </c:pt>
                <c:pt idx="3">
                  <c:v>10000000</c:v>
                </c:pt>
                <c:pt idx="4">
                  <c:v>100000000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7388352"/>
        <c:axId val="397377376"/>
      </c:lineChart>
      <c:catAx>
        <c:axId val="39738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7377376"/>
        <c:crosses val="autoZero"/>
        <c:auto val="1"/>
        <c:lblAlgn val="ctr"/>
        <c:lblOffset val="100"/>
        <c:noMultiLvlLbl val="0"/>
      </c:catAx>
      <c:valAx>
        <c:axId val="39737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738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E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E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E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40258" y="886205"/>
            <a:ext cx="8136890" cy="0"/>
          </a:xfrm>
          <a:custGeom>
            <a:avLst/>
            <a:gdLst/>
            <a:ahLst/>
            <a:cxnLst/>
            <a:rect l="l" t="t" r="r" b="b"/>
            <a:pathLst>
              <a:path w="8136890">
                <a:moveTo>
                  <a:pt x="0" y="0"/>
                </a:moveTo>
                <a:lnTo>
                  <a:pt x="813689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100" y="238125"/>
            <a:ext cx="808979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00E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495" y="2768574"/>
            <a:ext cx="8136890" cy="359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3947" y="6380327"/>
            <a:ext cx="28257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C52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0" y="1813711"/>
            <a:ext cx="74803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6000" dirty="0" smtClean="0">
                <a:solidFill>
                  <a:srgbClr val="FCF8E7"/>
                </a:solidFill>
              </a:rPr>
              <a:t>Двоичная куча</a:t>
            </a:r>
            <a:endParaRPr sz="6000" dirty="0"/>
          </a:p>
        </p:txBody>
      </p:sp>
      <p:sp>
        <p:nvSpPr>
          <p:cNvPr id="4" name="object 4"/>
          <p:cNvSpPr txBox="1"/>
          <p:nvPr/>
        </p:nvSpPr>
        <p:spPr>
          <a:xfrm>
            <a:off x="3200400" y="4620735"/>
            <a:ext cx="394842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 smtClean="0">
                <a:solidFill>
                  <a:srgbClr val="FCF8E7"/>
                </a:solidFill>
                <a:latin typeface="Calibri"/>
                <a:cs typeface="Calibri"/>
              </a:rPr>
              <a:t>Качанов Станислав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6202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Вставка </a:t>
            </a:r>
            <a:r>
              <a:rPr spc="-15" dirty="0"/>
              <a:t>элемента </a:t>
            </a:r>
            <a:r>
              <a:rPr dirty="0"/>
              <a:t>в бинарную</a:t>
            </a:r>
            <a:r>
              <a:rPr spc="-45" dirty="0"/>
              <a:t> </a:t>
            </a:r>
            <a:r>
              <a:rPr spc="-5" dirty="0"/>
              <a:t>кучу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1036319"/>
            <a:ext cx="8136890" cy="5080000"/>
          </a:xfrm>
          <a:custGeom>
            <a:avLst/>
            <a:gdLst/>
            <a:ahLst/>
            <a:cxnLst/>
            <a:rect l="l" t="t" r="r" b="b"/>
            <a:pathLst>
              <a:path w="8136890" h="5080000">
                <a:moveTo>
                  <a:pt x="0" y="5079492"/>
                </a:moveTo>
                <a:lnTo>
                  <a:pt x="8136635" y="5079492"/>
                </a:lnTo>
                <a:lnTo>
                  <a:pt x="8136635" y="0"/>
                </a:lnTo>
                <a:lnTo>
                  <a:pt x="0" y="0"/>
                </a:lnTo>
                <a:lnTo>
                  <a:pt x="0" y="5079492"/>
                </a:lnTo>
                <a:close/>
              </a:path>
            </a:pathLst>
          </a:custGeom>
          <a:solidFill>
            <a:srgbClr val="F8E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540" y="1056513"/>
            <a:ext cx="7296784" cy="46371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onsolas"/>
                <a:cs typeface="Consolas"/>
              </a:rPr>
              <a:t>v</a:t>
            </a:r>
            <a:r>
              <a:rPr lang="en-US" dirty="0" smtClean="0">
                <a:latin typeface="Consolas"/>
                <a:cs typeface="Consolas"/>
              </a:rPr>
              <a:t>oid </a:t>
            </a:r>
            <a:r>
              <a:rPr lang="en-US" dirty="0" err="1">
                <a:latin typeface="Consolas"/>
                <a:cs typeface="Consolas"/>
              </a:rPr>
              <a:t>addelem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n) 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parent;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HeapSize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onsolas"/>
                <a:cs typeface="Consolas"/>
              </a:rPr>
              <a:t>  h[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= n;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onsolas"/>
                <a:cs typeface="Consolas"/>
              </a:rPr>
              <a:t>  parent = (i-1)/2;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onsolas"/>
                <a:cs typeface="Consolas"/>
              </a:rPr>
              <a:t>  while(parent &gt;= 0 &amp;&amp;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&gt; 0)  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onsolas"/>
                <a:cs typeface="Consolas"/>
              </a:rPr>
              <a:t>    if(h[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&gt; h[parent]) 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onsolas"/>
                <a:cs typeface="Consolas"/>
              </a:rPr>
              <a:t>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temp = h[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onsolas"/>
                <a:cs typeface="Consolas"/>
              </a:rPr>
              <a:t>      h[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= h[parent];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onsolas"/>
                <a:cs typeface="Consolas"/>
              </a:rPr>
              <a:t>      h[parent] = temp;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parent;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onsolas"/>
                <a:cs typeface="Consolas"/>
              </a:rPr>
              <a:t>    parent = (i-1)/2;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onsolas"/>
                <a:cs typeface="Consolas"/>
              </a:rPr>
              <a:t>  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HeapSize</a:t>
            </a:r>
            <a:r>
              <a:rPr lang="en-US" dirty="0">
                <a:latin typeface="Consolas"/>
                <a:cs typeface="Consolas"/>
              </a:rPr>
              <a:t>++;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228588" y="5516879"/>
            <a:ext cx="2304415" cy="462280"/>
          </a:xfrm>
          <a:prstGeom prst="rect">
            <a:avLst/>
          </a:prstGeom>
          <a:solidFill>
            <a:srgbClr val="D6E3BC"/>
          </a:solidFill>
        </p:spPr>
        <p:txBody>
          <a:bodyPr vert="horz" wrap="square" lIns="0" tIns="2730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215"/>
              </a:spcBef>
            </a:pPr>
            <a:r>
              <a:rPr sz="2400" i="1" spc="-5" dirty="0">
                <a:latin typeface="Calibri"/>
                <a:cs typeface="Calibri"/>
              </a:rPr>
              <a:t>T</a:t>
            </a:r>
            <a:r>
              <a:rPr sz="2400" i="1" spc="-7" baseline="-20833" dirty="0">
                <a:latin typeface="Calibri"/>
                <a:cs typeface="Calibri"/>
              </a:rPr>
              <a:t>Insert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9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(log</a:t>
            </a:r>
            <a:r>
              <a:rPr sz="2400" i="1" spc="-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57327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Поиск </a:t>
            </a:r>
            <a:r>
              <a:rPr spc="-10" dirty="0"/>
              <a:t>максимального</a:t>
            </a:r>
            <a:r>
              <a:rPr spc="-40" dirty="0"/>
              <a:t> </a:t>
            </a:r>
            <a:r>
              <a:rPr spc="-15" dirty="0"/>
              <a:t>элемента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6647" y="632317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495" y="1065275"/>
            <a:ext cx="8136890" cy="1938655"/>
          </a:xfrm>
          <a:prstGeom prst="rect">
            <a:avLst/>
          </a:prstGeom>
          <a:solidFill>
            <a:srgbClr val="F8EFBB"/>
          </a:solidFill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2000" b="1" dirty="0">
                <a:latin typeface="Consolas"/>
                <a:cs typeface="Consolas"/>
              </a:rPr>
              <a:t>struct </a:t>
            </a:r>
            <a:r>
              <a:rPr sz="2000" spc="-5" dirty="0">
                <a:latin typeface="Consolas"/>
                <a:cs typeface="Consolas"/>
              </a:rPr>
              <a:t>heapnode *</a:t>
            </a:r>
            <a:r>
              <a:rPr sz="2000" b="1" spc="-5" dirty="0">
                <a:solidFill>
                  <a:srgbClr val="0000FF"/>
                </a:solidFill>
                <a:latin typeface="Consolas"/>
                <a:cs typeface="Consolas"/>
              </a:rPr>
              <a:t>heap_max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b="1" spc="-5" dirty="0">
                <a:latin typeface="Consolas"/>
                <a:cs typeface="Consolas"/>
              </a:rPr>
              <a:t>struct </a:t>
            </a:r>
            <a:r>
              <a:rPr sz="2000" dirty="0">
                <a:latin typeface="Consolas"/>
                <a:cs typeface="Consolas"/>
              </a:rPr>
              <a:t>heap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*h)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650875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if </a:t>
            </a:r>
            <a:r>
              <a:rPr sz="2000" dirty="0">
                <a:latin typeface="Consolas"/>
                <a:cs typeface="Consolas"/>
              </a:rPr>
              <a:t>(h-&gt;nnodes ==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0)</a:t>
            </a:r>
            <a:endParaRPr sz="2000">
              <a:latin typeface="Consolas"/>
              <a:cs typeface="Consolas"/>
            </a:endParaRPr>
          </a:p>
          <a:p>
            <a:pPr marR="4030979" algn="ctr">
              <a:lnSpc>
                <a:spcPct val="100000"/>
              </a:lnSpc>
            </a:pPr>
            <a:r>
              <a:rPr sz="2000" b="1" spc="-5" dirty="0">
                <a:latin typeface="Consolas"/>
                <a:cs typeface="Consolas"/>
              </a:rPr>
              <a:t>return</a:t>
            </a:r>
            <a:r>
              <a:rPr sz="2000" b="1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NULL;</a:t>
            </a:r>
            <a:endParaRPr sz="2000">
              <a:latin typeface="Consolas"/>
              <a:cs typeface="Consolas"/>
            </a:endParaRPr>
          </a:p>
          <a:p>
            <a:pPr marL="650875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return</a:t>
            </a:r>
            <a:r>
              <a:rPr sz="2000" b="1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&amp;h-&gt;nodes[1];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4659" y="2421635"/>
            <a:ext cx="1728470" cy="460375"/>
          </a:xfrm>
          <a:prstGeom prst="rect">
            <a:avLst/>
          </a:prstGeom>
          <a:solidFill>
            <a:srgbClr val="D6E3BC"/>
          </a:solidFill>
        </p:spPr>
        <p:txBody>
          <a:bodyPr vert="horz" wrap="square" lIns="0" tIns="25400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200"/>
              </a:spcBef>
            </a:pPr>
            <a:r>
              <a:rPr sz="2400" i="1" spc="-5" dirty="0">
                <a:latin typeface="Calibri"/>
                <a:cs typeface="Calibri"/>
              </a:rPr>
              <a:t>T</a:t>
            </a:r>
            <a:r>
              <a:rPr sz="2400" i="1" spc="-7" baseline="-20833" dirty="0">
                <a:latin typeface="Calibri"/>
                <a:cs typeface="Calibri"/>
              </a:rPr>
              <a:t>Max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(1)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4200" y="1364488"/>
            <a:ext cx="3458464" cy="205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0258" y="886205"/>
            <a:ext cx="8136890" cy="0"/>
          </a:xfrm>
          <a:custGeom>
            <a:avLst/>
            <a:gdLst/>
            <a:ahLst/>
            <a:cxnLst/>
            <a:rect l="l" t="t" r="r" b="b"/>
            <a:pathLst>
              <a:path w="8136890">
                <a:moveTo>
                  <a:pt x="0" y="0"/>
                </a:moveTo>
                <a:lnTo>
                  <a:pt x="813689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100" y="236601"/>
            <a:ext cx="5950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/>
              <a:t>Удаление </a:t>
            </a:r>
            <a:r>
              <a:rPr sz="3000" spc="-10" dirty="0"/>
              <a:t>максимального</a:t>
            </a:r>
            <a:r>
              <a:rPr sz="3000" spc="-30" dirty="0"/>
              <a:t> </a:t>
            </a:r>
            <a:r>
              <a:rPr sz="3000" spc="-15" dirty="0"/>
              <a:t>элемента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2376677" y="1337310"/>
            <a:ext cx="475615" cy="467995"/>
          </a:xfrm>
          <a:custGeom>
            <a:avLst/>
            <a:gdLst/>
            <a:ahLst/>
            <a:cxnLst/>
            <a:rect l="l" t="t" r="r" b="b"/>
            <a:pathLst>
              <a:path w="475614" h="467994">
                <a:moveTo>
                  <a:pt x="237744" y="0"/>
                </a:moveTo>
                <a:lnTo>
                  <a:pt x="189825" y="4754"/>
                </a:lnTo>
                <a:lnTo>
                  <a:pt x="145196" y="18389"/>
                </a:lnTo>
                <a:lnTo>
                  <a:pt x="104812" y="39962"/>
                </a:lnTo>
                <a:lnTo>
                  <a:pt x="69627" y="68532"/>
                </a:lnTo>
                <a:lnTo>
                  <a:pt x="40598" y="103156"/>
                </a:lnTo>
                <a:lnTo>
                  <a:pt x="18680" y="142892"/>
                </a:lnTo>
                <a:lnTo>
                  <a:pt x="4829" y="186799"/>
                </a:lnTo>
                <a:lnTo>
                  <a:pt x="0" y="233934"/>
                </a:lnTo>
                <a:lnTo>
                  <a:pt x="4829" y="281068"/>
                </a:lnTo>
                <a:lnTo>
                  <a:pt x="18680" y="324975"/>
                </a:lnTo>
                <a:lnTo>
                  <a:pt x="40598" y="364711"/>
                </a:lnTo>
                <a:lnTo>
                  <a:pt x="69627" y="399335"/>
                </a:lnTo>
                <a:lnTo>
                  <a:pt x="104812" y="427905"/>
                </a:lnTo>
                <a:lnTo>
                  <a:pt x="145196" y="449478"/>
                </a:lnTo>
                <a:lnTo>
                  <a:pt x="189825" y="463113"/>
                </a:lnTo>
                <a:lnTo>
                  <a:pt x="237744" y="467867"/>
                </a:lnTo>
                <a:lnTo>
                  <a:pt x="285662" y="463113"/>
                </a:lnTo>
                <a:lnTo>
                  <a:pt x="330291" y="449478"/>
                </a:lnTo>
                <a:lnTo>
                  <a:pt x="370675" y="427905"/>
                </a:lnTo>
                <a:lnTo>
                  <a:pt x="405860" y="399335"/>
                </a:lnTo>
                <a:lnTo>
                  <a:pt x="434889" y="364711"/>
                </a:lnTo>
                <a:lnTo>
                  <a:pt x="456807" y="324975"/>
                </a:lnTo>
                <a:lnTo>
                  <a:pt x="470658" y="281068"/>
                </a:lnTo>
                <a:lnTo>
                  <a:pt x="475488" y="233934"/>
                </a:lnTo>
                <a:lnTo>
                  <a:pt x="470658" y="186799"/>
                </a:lnTo>
                <a:lnTo>
                  <a:pt x="456807" y="142892"/>
                </a:lnTo>
                <a:lnTo>
                  <a:pt x="434889" y="103156"/>
                </a:lnTo>
                <a:lnTo>
                  <a:pt x="405860" y="68532"/>
                </a:lnTo>
                <a:lnTo>
                  <a:pt x="370675" y="39962"/>
                </a:lnTo>
                <a:lnTo>
                  <a:pt x="330291" y="18389"/>
                </a:lnTo>
                <a:lnTo>
                  <a:pt x="285662" y="4754"/>
                </a:lnTo>
                <a:lnTo>
                  <a:pt x="237744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6677" y="1337310"/>
            <a:ext cx="475615" cy="467995"/>
          </a:xfrm>
          <a:custGeom>
            <a:avLst/>
            <a:gdLst/>
            <a:ahLst/>
            <a:cxnLst/>
            <a:rect l="l" t="t" r="r" b="b"/>
            <a:pathLst>
              <a:path w="475614" h="467994">
                <a:moveTo>
                  <a:pt x="0" y="233934"/>
                </a:moveTo>
                <a:lnTo>
                  <a:pt x="4829" y="186799"/>
                </a:lnTo>
                <a:lnTo>
                  <a:pt x="18680" y="142892"/>
                </a:lnTo>
                <a:lnTo>
                  <a:pt x="40598" y="103156"/>
                </a:lnTo>
                <a:lnTo>
                  <a:pt x="69627" y="68532"/>
                </a:lnTo>
                <a:lnTo>
                  <a:pt x="104812" y="39962"/>
                </a:lnTo>
                <a:lnTo>
                  <a:pt x="145196" y="18389"/>
                </a:lnTo>
                <a:lnTo>
                  <a:pt x="189825" y="4754"/>
                </a:lnTo>
                <a:lnTo>
                  <a:pt x="237744" y="0"/>
                </a:lnTo>
                <a:lnTo>
                  <a:pt x="285662" y="4754"/>
                </a:lnTo>
                <a:lnTo>
                  <a:pt x="330291" y="18389"/>
                </a:lnTo>
                <a:lnTo>
                  <a:pt x="370675" y="39962"/>
                </a:lnTo>
                <a:lnTo>
                  <a:pt x="405860" y="68532"/>
                </a:lnTo>
                <a:lnTo>
                  <a:pt x="434889" y="103156"/>
                </a:lnTo>
                <a:lnTo>
                  <a:pt x="456807" y="142892"/>
                </a:lnTo>
                <a:lnTo>
                  <a:pt x="470658" y="186799"/>
                </a:lnTo>
                <a:lnTo>
                  <a:pt x="475488" y="233934"/>
                </a:lnTo>
                <a:lnTo>
                  <a:pt x="470658" y="281068"/>
                </a:lnTo>
                <a:lnTo>
                  <a:pt x="456807" y="324975"/>
                </a:lnTo>
                <a:lnTo>
                  <a:pt x="434889" y="364711"/>
                </a:lnTo>
                <a:lnTo>
                  <a:pt x="405860" y="399335"/>
                </a:lnTo>
                <a:lnTo>
                  <a:pt x="370675" y="427905"/>
                </a:lnTo>
                <a:lnTo>
                  <a:pt x="330291" y="449478"/>
                </a:lnTo>
                <a:lnTo>
                  <a:pt x="285662" y="463113"/>
                </a:lnTo>
                <a:lnTo>
                  <a:pt x="237744" y="467867"/>
                </a:lnTo>
                <a:lnTo>
                  <a:pt x="189825" y="463113"/>
                </a:lnTo>
                <a:lnTo>
                  <a:pt x="145196" y="449478"/>
                </a:lnTo>
                <a:lnTo>
                  <a:pt x="104812" y="427905"/>
                </a:lnTo>
                <a:lnTo>
                  <a:pt x="69627" y="399335"/>
                </a:lnTo>
                <a:lnTo>
                  <a:pt x="40598" y="364711"/>
                </a:lnTo>
                <a:lnTo>
                  <a:pt x="18680" y="324975"/>
                </a:lnTo>
                <a:lnTo>
                  <a:pt x="4829" y="281068"/>
                </a:lnTo>
                <a:lnTo>
                  <a:pt x="0" y="233934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2773" y="1364183"/>
            <a:ext cx="3414857" cy="2029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6457" y="4487400"/>
            <a:ext cx="3267496" cy="19431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3964" y="1973579"/>
            <a:ext cx="1296670" cy="173990"/>
          </a:xfrm>
          <a:custGeom>
            <a:avLst/>
            <a:gdLst/>
            <a:ahLst/>
            <a:cxnLst/>
            <a:rect l="l" t="t" r="r" b="b"/>
            <a:pathLst>
              <a:path w="1296670" h="173989">
                <a:moveTo>
                  <a:pt x="1122426" y="0"/>
                </a:moveTo>
                <a:lnTo>
                  <a:pt x="1122426" y="173736"/>
                </a:lnTo>
                <a:lnTo>
                  <a:pt x="1238250" y="115824"/>
                </a:lnTo>
                <a:lnTo>
                  <a:pt x="1151382" y="115824"/>
                </a:lnTo>
                <a:lnTo>
                  <a:pt x="1151382" y="57912"/>
                </a:lnTo>
                <a:lnTo>
                  <a:pt x="1238249" y="57912"/>
                </a:lnTo>
                <a:lnTo>
                  <a:pt x="1122426" y="0"/>
                </a:lnTo>
                <a:close/>
              </a:path>
              <a:path w="1296670" h="173989">
                <a:moveTo>
                  <a:pt x="1122426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122426" y="115824"/>
                </a:lnTo>
                <a:lnTo>
                  <a:pt x="1122426" y="57912"/>
                </a:lnTo>
                <a:close/>
              </a:path>
              <a:path w="1296670" h="173989">
                <a:moveTo>
                  <a:pt x="1238249" y="57912"/>
                </a:moveTo>
                <a:lnTo>
                  <a:pt x="1151382" y="57912"/>
                </a:lnTo>
                <a:lnTo>
                  <a:pt x="1151382" y="115824"/>
                </a:lnTo>
                <a:lnTo>
                  <a:pt x="1238250" y="115824"/>
                </a:lnTo>
                <a:lnTo>
                  <a:pt x="1296162" y="86868"/>
                </a:lnTo>
                <a:lnTo>
                  <a:pt x="1238249" y="579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54804" y="1278458"/>
            <a:ext cx="1499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43735"/>
                </a:solidFill>
                <a:latin typeface="Calibri"/>
                <a:cs typeface="Calibri"/>
              </a:rPr>
              <a:t>Заменяем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943735"/>
                </a:solidFill>
                <a:latin typeface="Calibri"/>
                <a:cs typeface="Calibri"/>
              </a:rPr>
              <a:t>корень</a:t>
            </a:r>
            <a:r>
              <a:rPr sz="1800" b="1" spc="-8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943735"/>
                </a:solidFill>
                <a:latin typeface="Calibri"/>
                <a:cs typeface="Calibri"/>
              </a:rPr>
              <a:t>листом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5346" y="4391025"/>
            <a:ext cx="183451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43735"/>
                </a:solidFill>
                <a:latin typeface="Calibri"/>
                <a:cs typeface="Calibri"/>
              </a:rPr>
              <a:t>Восстанавливаем  свойства кучи  heap_heapify(H,</a:t>
            </a:r>
            <a:r>
              <a:rPr sz="1800" b="1" spc="-8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943735"/>
                </a:solidFill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17135" y="3695065"/>
            <a:ext cx="1539875" cy="1332865"/>
          </a:xfrm>
          <a:custGeom>
            <a:avLst/>
            <a:gdLst/>
            <a:ahLst/>
            <a:cxnLst/>
            <a:rect l="l" t="t" r="r" b="b"/>
            <a:pathLst>
              <a:path w="1539875" h="1332864">
                <a:moveTo>
                  <a:pt x="74929" y="1153287"/>
                </a:moveTo>
                <a:lnTo>
                  <a:pt x="0" y="1332484"/>
                </a:lnTo>
                <a:lnTo>
                  <a:pt x="188340" y="1284986"/>
                </a:lnTo>
                <a:lnTo>
                  <a:pt x="166796" y="1259967"/>
                </a:lnTo>
                <a:lnTo>
                  <a:pt x="128524" y="1259967"/>
                </a:lnTo>
                <a:lnTo>
                  <a:pt x="90804" y="1216152"/>
                </a:lnTo>
                <a:lnTo>
                  <a:pt x="112767" y="1197225"/>
                </a:lnTo>
                <a:lnTo>
                  <a:pt x="74929" y="1153287"/>
                </a:lnTo>
                <a:close/>
              </a:path>
              <a:path w="1539875" h="1332864">
                <a:moveTo>
                  <a:pt x="112767" y="1197225"/>
                </a:moveTo>
                <a:lnTo>
                  <a:pt x="90804" y="1216152"/>
                </a:lnTo>
                <a:lnTo>
                  <a:pt x="128524" y="1259967"/>
                </a:lnTo>
                <a:lnTo>
                  <a:pt x="150493" y="1241035"/>
                </a:lnTo>
                <a:lnTo>
                  <a:pt x="112767" y="1197225"/>
                </a:lnTo>
                <a:close/>
              </a:path>
              <a:path w="1539875" h="1332864">
                <a:moveTo>
                  <a:pt x="150493" y="1241035"/>
                </a:moveTo>
                <a:lnTo>
                  <a:pt x="128524" y="1259967"/>
                </a:lnTo>
                <a:lnTo>
                  <a:pt x="166796" y="1259967"/>
                </a:lnTo>
                <a:lnTo>
                  <a:pt x="150493" y="1241035"/>
                </a:lnTo>
                <a:close/>
              </a:path>
              <a:path w="1539875" h="1332864">
                <a:moveTo>
                  <a:pt x="1502028" y="0"/>
                </a:moveTo>
                <a:lnTo>
                  <a:pt x="112767" y="1197225"/>
                </a:lnTo>
                <a:lnTo>
                  <a:pt x="150493" y="1241035"/>
                </a:lnTo>
                <a:lnTo>
                  <a:pt x="1539748" y="43942"/>
                </a:lnTo>
                <a:lnTo>
                  <a:pt x="150202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6354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Удаление </a:t>
            </a:r>
            <a:r>
              <a:rPr spc="-10" dirty="0"/>
              <a:t>максимального</a:t>
            </a:r>
            <a:r>
              <a:rPr spc="10" dirty="0"/>
              <a:t> </a:t>
            </a:r>
            <a:r>
              <a:rPr spc="-15" dirty="0"/>
              <a:t>элемента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9495" y="1068324"/>
            <a:ext cx="8136890" cy="4047262"/>
          </a:xfrm>
          <a:prstGeom prst="rect">
            <a:avLst/>
          </a:prstGeom>
          <a:solidFill>
            <a:srgbClr val="F8EFBB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Consolas"/>
                <a:cs typeface="Consolas"/>
              </a:rPr>
              <a:t>struct </a:t>
            </a:r>
            <a:r>
              <a:rPr sz="2000" spc="-5" dirty="0">
                <a:latin typeface="Consolas"/>
                <a:cs typeface="Consolas"/>
              </a:rPr>
              <a:t>heapnode </a:t>
            </a:r>
            <a:r>
              <a:rPr sz="2000" b="1" spc="-5" dirty="0">
                <a:solidFill>
                  <a:srgbClr val="0000FF"/>
                </a:solidFill>
                <a:latin typeface="Consolas"/>
                <a:cs typeface="Consolas"/>
              </a:rPr>
              <a:t>heap_extract_max</a:t>
            </a:r>
            <a:r>
              <a:rPr sz="2000" spc="-5" dirty="0">
                <a:latin typeface="Consolas"/>
                <a:cs typeface="Consolas"/>
              </a:rPr>
              <a:t>(struct heap</a:t>
            </a:r>
            <a:r>
              <a:rPr sz="2000" dirty="0">
                <a:latin typeface="Consolas"/>
                <a:cs typeface="Consolas"/>
              </a:rPr>
              <a:t> *h)</a:t>
            </a:r>
          </a:p>
          <a:p>
            <a:pPr marL="9144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{</a:t>
            </a:r>
          </a:p>
          <a:p>
            <a:pPr marL="650875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if </a:t>
            </a:r>
            <a:r>
              <a:rPr sz="2000" spc="-5" dirty="0">
                <a:latin typeface="Consolas"/>
                <a:cs typeface="Consolas"/>
              </a:rPr>
              <a:t>(h-&gt;nnodes </a:t>
            </a:r>
            <a:r>
              <a:rPr sz="2000" dirty="0">
                <a:latin typeface="Consolas"/>
                <a:cs typeface="Consolas"/>
              </a:rPr>
              <a:t>==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0)</a:t>
            </a:r>
            <a:endParaRPr sz="2000" dirty="0">
              <a:latin typeface="Consolas"/>
              <a:cs typeface="Consolas"/>
            </a:endParaRPr>
          </a:p>
          <a:p>
            <a:pPr marL="1210310">
              <a:lnSpc>
                <a:spcPct val="100000"/>
              </a:lnSpc>
            </a:pPr>
            <a:r>
              <a:rPr sz="2000" b="1" spc="-5" dirty="0">
                <a:latin typeface="Consolas"/>
                <a:cs typeface="Consolas"/>
              </a:rPr>
              <a:t>return </a:t>
            </a:r>
            <a:r>
              <a:rPr sz="2000" spc="-5" dirty="0">
                <a:latin typeface="Consolas"/>
                <a:cs typeface="Consolas"/>
              </a:rPr>
              <a:t>(struct heapnode){0,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NULL};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650875" marR="2169795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struct </a:t>
            </a:r>
            <a:r>
              <a:rPr sz="2000" dirty="0">
                <a:latin typeface="Consolas"/>
                <a:cs typeface="Consolas"/>
              </a:rPr>
              <a:t>heapnode </a:t>
            </a:r>
            <a:r>
              <a:rPr sz="2000" spc="-5" dirty="0">
                <a:latin typeface="Consolas"/>
                <a:cs typeface="Consolas"/>
              </a:rPr>
              <a:t>maxnode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spc="-5" dirty="0">
                <a:latin typeface="Consolas"/>
                <a:cs typeface="Consolas"/>
              </a:rPr>
              <a:t>h-&gt;nodes[1];  h-&gt;nodes[1]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h-&gt;nodes[h-&gt;nnodes];</a:t>
            </a:r>
            <a:endParaRPr sz="2000" dirty="0">
              <a:latin typeface="Consolas"/>
              <a:cs typeface="Consolas"/>
            </a:endParaRPr>
          </a:p>
          <a:p>
            <a:pPr marL="650875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h-&gt;nnodes--;</a:t>
            </a:r>
            <a:endParaRPr sz="2000" dirty="0">
              <a:latin typeface="Consolas"/>
              <a:cs typeface="Consolas"/>
            </a:endParaRPr>
          </a:p>
          <a:p>
            <a:pPr marL="650875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nsolas"/>
                <a:cs typeface="Consolas"/>
              </a:rPr>
              <a:t>heap_heapify</a:t>
            </a:r>
            <a:r>
              <a:rPr sz="2000" spc="-5" dirty="0">
                <a:latin typeface="Consolas"/>
                <a:cs typeface="Consolas"/>
              </a:rPr>
              <a:t>(h, 1);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650875">
              <a:lnSpc>
                <a:spcPct val="100000"/>
              </a:lnSpc>
            </a:pPr>
            <a:r>
              <a:rPr sz="2000" b="1" dirty="0">
                <a:latin typeface="Consolas"/>
                <a:cs typeface="Consolas"/>
              </a:rPr>
              <a:t>return</a:t>
            </a:r>
            <a:r>
              <a:rPr sz="2000" b="1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maxnode;</a:t>
            </a:r>
          </a:p>
          <a:p>
            <a:pPr marL="91440">
              <a:lnSpc>
                <a:spcPct val="100000"/>
              </a:lnSpc>
            </a:pPr>
            <a:r>
              <a:rPr sz="2000" dirty="0" smtClean="0">
                <a:latin typeface="Consolas"/>
                <a:cs typeface="Consolas"/>
              </a:rPr>
              <a:t>}</a:t>
            </a:r>
            <a:endParaRPr lang="uk-UA" sz="2000" dirty="0" smtClean="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100" y="238125"/>
            <a:ext cx="8089798" cy="492443"/>
          </a:xfrm>
        </p:spPr>
        <p:txBody>
          <a:bodyPr/>
          <a:lstStyle/>
          <a:p>
            <a:r>
              <a:rPr lang="ru-RU" spc="-40" dirty="0"/>
              <a:t>Удаление </a:t>
            </a:r>
            <a:r>
              <a:rPr lang="ru-RU" spc="-10" dirty="0"/>
              <a:t>максимального</a:t>
            </a:r>
            <a:r>
              <a:rPr lang="ru-RU" spc="10" dirty="0"/>
              <a:t> </a:t>
            </a:r>
            <a:r>
              <a:rPr lang="ru-RU" spc="-15" dirty="0"/>
              <a:t>элемента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495" y="2768574"/>
            <a:ext cx="8136890" cy="30777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object 3"/>
          <p:cNvSpPr txBox="1"/>
          <p:nvPr/>
        </p:nvSpPr>
        <p:spPr>
          <a:xfrm>
            <a:off x="539494" y="1068324"/>
            <a:ext cx="8223505" cy="3198876"/>
          </a:xfrm>
          <a:prstGeom prst="rect">
            <a:avLst/>
          </a:prstGeom>
          <a:solidFill>
            <a:srgbClr val="F8EFBB"/>
          </a:solidFill>
        </p:spPr>
        <p:txBody>
          <a:bodyPr vert="horz" wrap="square" lIns="0" tIns="30480" rIns="0" bIns="0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getmax</a:t>
            </a:r>
            <a:r>
              <a:rPr lang="en-US" sz="2000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x;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x = h[0];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h[0] = h[HeapSize-1];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HeapSize</a:t>
            </a:r>
            <a:r>
              <a:rPr lang="en-US" sz="2000" dirty="0" smtClean="0">
                <a:latin typeface="Consolas" panose="020B0609020204030204" pitchFamily="49" charset="0"/>
              </a:rPr>
              <a:t>--;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heapify</a:t>
            </a:r>
            <a:r>
              <a:rPr lang="en-US" sz="2000" dirty="0" smtClean="0">
                <a:latin typeface="Consolas" panose="020B0609020204030204" pitchFamily="49" charset="0"/>
              </a:rPr>
              <a:t>(0);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return(x);</a:t>
            </a:r>
          </a:p>
          <a:p>
            <a:r>
              <a:rPr lang="uk-UA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91440">
              <a:lnSpc>
                <a:spcPct val="100000"/>
              </a:lnSpc>
            </a:pPr>
            <a:endParaRPr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897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" y="1016508"/>
            <a:ext cx="8136890" cy="4800600"/>
          </a:xfrm>
          <a:custGeom>
            <a:avLst/>
            <a:gdLst/>
            <a:ahLst/>
            <a:cxnLst/>
            <a:rect l="l" t="t" r="r" b="b"/>
            <a:pathLst>
              <a:path w="8136890" h="4800600">
                <a:moveTo>
                  <a:pt x="0" y="4800600"/>
                </a:moveTo>
                <a:lnTo>
                  <a:pt x="8136635" y="4800600"/>
                </a:lnTo>
                <a:lnTo>
                  <a:pt x="8136635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solidFill>
            <a:srgbClr val="F8E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540" y="1036065"/>
            <a:ext cx="767270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nsolas"/>
                <a:cs typeface="Consolas"/>
              </a:rPr>
              <a:t>struct </a:t>
            </a:r>
            <a:r>
              <a:rPr sz="1800" spc="-5" dirty="0">
                <a:latin typeface="Consolas"/>
                <a:cs typeface="Consolas"/>
              </a:rPr>
              <a:t>heap *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heap_create</a:t>
            </a:r>
            <a:r>
              <a:rPr sz="1800" spc="-5" dirty="0">
                <a:latin typeface="Consolas"/>
                <a:cs typeface="Consolas"/>
              </a:rPr>
              <a:t>(int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maxsize)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512445">
              <a:lnSpc>
                <a:spcPct val="100000"/>
              </a:lnSpc>
            </a:pPr>
            <a:r>
              <a:rPr sz="1800" b="1" spc="-5" dirty="0">
                <a:latin typeface="Consolas"/>
                <a:cs typeface="Consolas"/>
              </a:rPr>
              <a:t>struct </a:t>
            </a:r>
            <a:r>
              <a:rPr sz="1800" spc="-5" dirty="0">
                <a:latin typeface="Consolas"/>
                <a:cs typeface="Consolas"/>
              </a:rPr>
              <a:t>heap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*h;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h =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malloc(sizeof(*h));</a:t>
            </a:r>
            <a:endParaRPr sz="1800" dirty="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b="1" dirty="0">
                <a:latin typeface="Consolas"/>
                <a:cs typeface="Consolas"/>
              </a:rPr>
              <a:t>if </a:t>
            </a:r>
            <a:r>
              <a:rPr sz="1800" dirty="0">
                <a:latin typeface="Consolas"/>
                <a:cs typeface="Consolas"/>
              </a:rPr>
              <a:t>(h </a:t>
            </a:r>
            <a:r>
              <a:rPr sz="1800" spc="-5" dirty="0">
                <a:latin typeface="Consolas"/>
                <a:cs typeface="Consolas"/>
              </a:rPr>
              <a:t>!= NULL)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1015365" marR="401764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h-&gt;maxsize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maxsize;  </a:t>
            </a:r>
            <a:r>
              <a:rPr sz="1800" spc="-10" dirty="0">
                <a:latin typeface="Consolas"/>
                <a:cs typeface="Consolas"/>
              </a:rPr>
              <a:t>h-&gt;nnodes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0;</a:t>
            </a:r>
            <a:endParaRPr sz="1800" dirty="0">
              <a:latin typeface="Consolas"/>
              <a:cs typeface="Consolas"/>
            </a:endParaRPr>
          </a:p>
          <a:p>
            <a:pPr marL="1015365">
              <a:lnSpc>
                <a:spcPct val="100000"/>
              </a:lnSpc>
            </a:pPr>
            <a:r>
              <a:rPr sz="1800" spc="-5" dirty="0">
                <a:solidFill>
                  <a:srgbClr val="974707"/>
                </a:solidFill>
                <a:latin typeface="Consolas"/>
                <a:cs typeface="Consolas"/>
              </a:rPr>
              <a:t>/* Heap nodes [0, 1, ..., maxsize]</a:t>
            </a:r>
            <a:r>
              <a:rPr sz="1800" spc="-65" dirty="0">
                <a:solidFill>
                  <a:srgbClr val="974707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74707"/>
                </a:solidFill>
                <a:latin typeface="Consolas"/>
                <a:cs typeface="Consolas"/>
              </a:rPr>
              <a:t>*/</a:t>
            </a:r>
            <a:endParaRPr sz="1800" dirty="0">
              <a:latin typeface="Consolas"/>
              <a:cs typeface="Consolas"/>
            </a:endParaRPr>
          </a:p>
          <a:p>
            <a:pPr marL="101536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h-&gt;nodes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latin typeface="Consolas"/>
                <a:cs typeface="Consolas"/>
              </a:rPr>
              <a:t>malloc(sizeof(*h-&gt;nodes) </a:t>
            </a:r>
            <a:r>
              <a:rPr sz="1800" dirty="0">
                <a:latin typeface="Consolas"/>
                <a:cs typeface="Consolas"/>
              </a:rPr>
              <a:t>* </a:t>
            </a:r>
            <a:r>
              <a:rPr sz="1800" spc="-5" dirty="0">
                <a:latin typeface="Consolas"/>
                <a:cs typeface="Consolas"/>
              </a:rPr>
              <a:t>(maxsize </a:t>
            </a:r>
            <a:r>
              <a:rPr sz="1800" dirty="0">
                <a:latin typeface="Consolas"/>
                <a:cs typeface="Consolas"/>
              </a:rPr>
              <a:t>+</a:t>
            </a:r>
            <a:r>
              <a:rPr sz="1800" spc="-8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1));</a:t>
            </a:r>
            <a:endParaRPr sz="1800" dirty="0">
              <a:latin typeface="Consolas"/>
              <a:cs typeface="Consolas"/>
            </a:endParaRPr>
          </a:p>
          <a:p>
            <a:pPr marL="1516380" marR="3766820" indent="-501650">
              <a:lnSpc>
                <a:spcPct val="100000"/>
              </a:lnSpc>
            </a:pPr>
            <a:r>
              <a:rPr sz="1800" b="1" spc="-5" dirty="0">
                <a:latin typeface="Consolas"/>
                <a:cs typeface="Consolas"/>
              </a:rPr>
              <a:t>if </a:t>
            </a:r>
            <a:r>
              <a:rPr sz="1800" spc="-5" dirty="0">
                <a:latin typeface="Consolas"/>
                <a:cs typeface="Consolas"/>
              </a:rPr>
              <a:t>(h-&gt;nodes == NULL)</a:t>
            </a:r>
            <a:r>
              <a:rPr sz="1800" spc="-9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free(h);</a:t>
            </a:r>
            <a:endParaRPr sz="1800" dirty="0">
              <a:latin typeface="Consolas"/>
              <a:cs typeface="Consolas"/>
            </a:endParaRPr>
          </a:p>
          <a:p>
            <a:pPr marR="3127375" algn="ctr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return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NULL;</a:t>
            </a:r>
            <a:endParaRPr sz="1800" dirty="0">
              <a:latin typeface="Consolas"/>
              <a:cs typeface="Consolas"/>
            </a:endParaRPr>
          </a:p>
          <a:p>
            <a:pPr marL="101536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5124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8412" y="5151882"/>
            <a:ext cx="115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nsolas"/>
                <a:cs typeface="Consolas"/>
              </a:rPr>
              <a:t>return</a:t>
            </a:r>
            <a:r>
              <a:rPr sz="1800" b="1" spc="-90" dirty="0">
                <a:latin typeface="Consolas"/>
                <a:cs typeface="Consolas"/>
              </a:rPr>
              <a:t> </a:t>
            </a:r>
            <a:r>
              <a:rPr sz="1800" spc="5" dirty="0">
                <a:latin typeface="Consolas"/>
                <a:cs typeface="Consolas"/>
              </a:rPr>
              <a:t>h;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0" y="5426150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258" y="886205"/>
            <a:ext cx="8136890" cy="0"/>
          </a:xfrm>
          <a:custGeom>
            <a:avLst/>
            <a:gdLst/>
            <a:ahLst/>
            <a:cxnLst/>
            <a:rect l="l" t="t" r="r" b="b"/>
            <a:pathLst>
              <a:path w="8136890">
                <a:moveTo>
                  <a:pt x="0" y="0"/>
                </a:moveTo>
                <a:lnTo>
                  <a:pt x="813689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3901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Создание </a:t>
            </a:r>
            <a:r>
              <a:rPr spc="-10" dirty="0"/>
              <a:t>пустой</a:t>
            </a:r>
            <a:r>
              <a:rPr spc="-65" dirty="0"/>
              <a:t> </a:t>
            </a:r>
            <a:r>
              <a:rPr spc="-5" dirty="0"/>
              <a:t>кучи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89771" y="6380327"/>
            <a:ext cx="1670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z="1800" dirty="0">
                <a:latin typeface="Calibri"/>
                <a:cs typeface="Calibri"/>
              </a:rPr>
              <a:t>15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3200" y="5228844"/>
            <a:ext cx="1979930" cy="462280"/>
          </a:xfrm>
          <a:prstGeom prst="rect">
            <a:avLst/>
          </a:prstGeom>
          <a:solidFill>
            <a:srgbClr val="D6E3BC"/>
          </a:solidFill>
        </p:spPr>
        <p:txBody>
          <a:bodyPr vert="horz" wrap="square" lIns="0" tIns="27305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215"/>
              </a:spcBef>
            </a:pP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22" baseline="-20833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(1)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" y="1021080"/>
            <a:ext cx="8136890" cy="5633085"/>
          </a:xfrm>
          <a:custGeom>
            <a:avLst/>
            <a:gdLst/>
            <a:ahLst/>
            <a:cxnLst/>
            <a:rect l="l" t="t" r="r" b="b"/>
            <a:pathLst>
              <a:path w="8136890" h="5633084">
                <a:moveTo>
                  <a:pt x="0" y="5632704"/>
                </a:moveTo>
                <a:lnTo>
                  <a:pt x="8136635" y="5632704"/>
                </a:lnTo>
                <a:lnTo>
                  <a:pt x="8136635" y="0"/>
                </a:lnTo>
                <a:lnTo>
                  <a:pt x="0" y="0"/>
                </a:lnTo>
                <a:lnTo>
                  <a:pt x="0" y="5632704"/>
                </a:lnTo>
                <a:close/>
              </a:path>
            </a:pathLst>
          </a:custGeom>
          <a:solidFill>
            <a:srgbClr val="F8E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540" y="1037285"/>
            <a:ext cx="6391860" cy="52142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nsolas"/>
                <a:cs typeface="Consolas"/>
              </a:rPr>
              <a:t>void </a:t>
            </a:r>
            <a:r>
              <a:rPr sz="2400" b="1" dirty="0">
                <a:solidFill>
                  <a:srgbClr val="0000FF"/>
                </a:solidFill>
                <a:latin typeface="Consolas"/>
                <a:cs typeface="Consolas"/>
              </a:rPr>
              <a:t>heap_free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b="1" dirty="0">
                <a:latin typeface="Consolas"/>
                <a:cs typeface="Consolas"/>
              </a:rPr>
              <a:t>struct </a:t>
            </a:r>
            <a:r>
              <a:rPr sz="2400" dirty="0">
                <a:latin typeface="Consolas"/>
                <a:cs typeface="Consolas"/>
              </a:rPr>
              <a:t>heap</a:t>
            </a:r>
            <a:r>
              <a:rPr sz="2400" spc="2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*h)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{</a:t>
            </a:r>
          </a:p>
          <a:p>
            <a:pPr marL="684530" marR="252984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f</a:t>
            </a:r>
            <a:r>
              <a:rPr sz="2400" spc="10" dirty="0">
                <a:latin typeface="Consolas"/>
                <a:cs typeface="Consolas"/>
              </a:rPr>
              <a:t>r</a:t>
            </a:r>
            <a:r>
              <a:rPr sz="2400" dirty="0">
                <a:latin typeface="Consolas"/>
                <a:cs typeface="Consolas"/>
              </a:rPr>
              <a:t>e</a:t>
            </a:r>
            <a:r>
              <a:rPr sz="2400" spc="10" dirty="0">
                <a:latin typeface="Consolas"/>
                <a:cs typeface="Consolas"/>
              </a:rPr>
              <a:t>e(</a:t>
            </a:r>
            <a:r>
              <a:rPr sz="2400" spc="5" dirty="0">
                <a:latin typeface="Consolas"/>
                <a:cs typeface="Consolas"/>
              </a:rPr>
              <a:t>h</a:t>
            </a:r>
            <a:r>
              <a:rPr sz="2400" dirty="0">
                <a:latin typeface="Consolas"/>
                <a:cs typeface="Consolas"/>
              </a:rPr>
              <a:t>-</a:t>
            </a:r>
            <a:r>
              <a:rPr sz="2400" spc="10" dirty="0">
                <a:latin typeface="Consolas"/>
                <a:cs typeface="Consolas"/>
              </a:rPr>
              <a:t>&gt;</a:t>
            </a:r>
            <a:r>
              <a:rPr sz="2400" dirty="0">
                <a:latin typeface="Consolas"/>
                <a:cs typeface="Consolas"/>
              </a:rPr>
              <a:t>no</a:t>
            </a:r>
            <a:r>
              <a:rPr sz="2400" spc="10" dirty="0">
                <a:latin typeface="Consolas"/>
                <a:cs typeface="Consolas"/>
              </a:rPr>
              <a:t>d</a:t>
            </a:r>
            <a:r>
              <a:rPr sz="2400" dirty="0">
                <a:latin typeface="Consolas"/>
                <a:cs typeface="Consolas"/>
              </a:rPr>
              <a:t>e</a:t>
            </a:r>
            <a:r>
              <a:rPr sz="2400" spc="10" dirty="0">
                <a:latin typeface="Consolas"/>
                <a:cs typeface="Consolas"/>
              </a:rPr>
              <a:t>s)</a:t>
            </a:r>
            <a:r>
              <a:rPr sz="2400" dirty="0">
                <a:latin typeface="Consolas"/>
                <a:cs typeface="Consolas"/>
              </a:rPr>
              <a:t>;  free(h);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nsolas"/>
                <a:cs typeface="Consolas"/>
              </a:rPr>
              <a:t>void </a:t>
            </a:r>
            <a:r>
              <a:rPr sz="2400" b="1" spc="5" dirty="0">
                <a:solidFill>
                  <a:srgbClr val="0000FF"/>
                </a:solidFill>
                <a:latin typeface="Consolas"/>
                <a:cs typeface="Consolas"/>
              </a:rPr>
              <a:t>heap_swap</a:t>
            </a:r>
            <a:r>
              <a:rPr sz="2400" spc="5" dirty="0">
                <a:latin typeface="Consolas"/>
                <a:cs typeface="Consolas"/>
              </a:rPr>
              <a:t>(</a:t>
            </a:r>
            <a:r>
              <a:rPr sz="2400" b="1" spc="5" dirty="0">
                <a:latin typeface="Consolas"/>
                <a:cs typeface="Consolas"/>
              </a:rPr>
              <a:t>struct </a:t>
            </a:r>
            <a:r>
              <a:rPr sz="2400" dirty="0">
                <a:latin typeface="Consolas"/>
                <a:cs typeface="Consolas"/>
              </a:rPr>
              <a:t>heapnode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*a,</a:t>
            </a:r>
          </a:p>
          <a:p>
            <a:pPr marL="2536190">
              <a:lnSpc>
                <a:spcPct val="100000"/>
              </a:lnSpc>
            </a:pPr>
            <a:r>
              <a:rPr sz="2400" b="1" dirty="0">
                <a:latin typeface="Consolas"/>
                <a:cs typeface="Consolas"/>
              </a:rPr>
              <a:t>struct </a:t>
            </a:r>
            <a:r>
              <a:rPr sz="2400" dirty="0">
                <a:latin typeface="Consolas"/>
                <a:cs typeface="Consolas"/>
              </a:rPr>
              <a:t>heapnode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*b)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{</a:t>
            </a:r>
          </a:p>
          <a:p>
            <a:pPr marL="684530">
              <a:lnSpc>
                <a:spcPct val="100000"/>
              </a:lnSpc>
              <a:spcBef>
                <a:spcPts val="5"/>
              </a:spcBef>
            </a:pPr>
            <a:r>
              <a:rPr sz="2400" b="1" spc="5" dirty="0">
                <a:latin typeface="Consolas"/>
                <a:cs typeface="Consolas"/>
              </a:rPr>
              <a:t>struct </a:t>
            </a:r>
            <a:r>
              <a:rPr sz="2400" spc="5" dirty="0">
                <a:latin typeface="Consolas"/>
                <a:cs typeface="Consolas"/>
              </a:rPr>
              <a:t>heapnode</a:t>
            </a:r>
            <a:r>
              <a:rPr sz="2400" dirty="0">
                <a:latin typeface="Consolas"/>
                <a:cs typeface="Consolas"/>
              </a:rPr>
              <a:t> temp;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68453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temp =</a:t>
            </a:r>
            <a:r>
              <a:rPr sz="2400" spc="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*a;</a:t>
            </a:r>
          </a:p>
          <a:p>
            <a:pPr marL="68453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*a =</a:t>
            </a:r>
            <a:r>
              <a:rPr sz="2400" spc="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*b;</a:t>
            </a:r>
          </a:p>
          <a:p>
            <a:pPr marL="68453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*b =</a:t>
            </a:r>
            <a:r>
              <a:rPr sz="2400" spc="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temp;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40" y="6159500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0258" y="886205"/>
            <a:ext cx="8136890" cy="0"/>
          </a:xfrm>
          <a:custGeom>
            <a:avLst/>
            <a:gdLst/>
            <a:ahLst/>
            <a:cxnLst/>
            <a:rect l="l" t="t" r="r" b="b"/>
            <a:pathLst>
              <a:path w="8136890">
                <a:moveTo>
                  <a:pt x="0" y="0"/>
                </a:moveTo>
                <a:lnTo>
                  <a:pt x="813689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26301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Удаление</a:t>
            </a:r>
            <a:r>
              <a:rPr spc="-65" dirty="0"/>
              <a:t> </a:t>
            </a:r>
            <a:r>
              <a:rPr spc="-5" dirty="0"/>
              <a:t>кучи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02471" y="632317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7263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Восстановление свойств кучи </a:t>
            </a:r>
            <a:r>
              <a:rPr dirty="0"/>
              <a:t>(max-heap)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2471" y="632317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9347" y="6393027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495" y="1109472"/>
            <a:ext cx="8136890" cy="5509260"/>
          </a:xfrm>
          <a:custGeom>
            <a:avLst/>
            <a:gdLst/>
            <a:ahLst/>
            <a:cxnLst/>
            <a:rect l="l" t="t" r="r" b="b"/>
            <a:pathLst>
              <a:path w="8136890" h="5509259">
                <a:moveTo>
                  <a:pt x="0" y="5509260"/>
                </a:moveTo>
                <a:lnTo>
                  <a:pt x="8136635" y="5509260"/>
                </a:lnTo>
                <a:lnTo>
                  <a:pt x="8136635" y="0"/>
                </a:lnTo>
                <a:lnTo>
                  <a:pt x="0" y="0"/>
                </a:lnTo>
                <a:lnTo>
                  <a:pt x="0" y="5509260"/>
                </a:lnTo>
                <a:close/>
              </a:path>
            </a:pathLst>
          </a:custGeom>
          <a:solidFill>
            <a:srgbClr val="F8E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540" y="1131823"/>
            <a:ext cx="6584950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void </a:t>
            </a: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heap_heapify</a:t>
            </a:r>
            <a:r>
              <a:rPr sz="1600" b="1" spc="-10" dirty="0">
                <a:latin typeface="Consolas"/>
                <a:cs typeface="Consolas"/>
              </a:rPr>
              <a:t>(struct </a:t>
            </a:r>
            <a:r>
              <a:rPr sz="1600" spc="-10" dirty="0">
                <a:latin typeface="Consolas"/>
                <a:cs typeface="Consolas"/>
              </a:rPr>
              <a:t>heap </a:t>
            </a:r>
            <a:r>
              <a:rPr sz="1600" spc="-5" dirty="0">
                <a:latin typeface="Consolas"/>
                <a:cs typeface="Consolas"/>
              </a:rPr>
              <a:t>*h, </a:t>
            </a:r>
            <a:r>
              <a:rPr sz="1600" b="1" spc="-10" dirty="0">
                <a:latin typeface="Consolas"/>
                <a:cs typeface="Consolas"/>
              </a:rPr>
              <a:t>int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index)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for </a:t>
            </a:r>
            <a:r>
              <a:rPr sz="1600" spc="-10" dirty="0">
                <a:latin typeface="Consolas"/>
                <a:cs typeface="Consolas"/>
              </a:rPr>
              <a:t>(;;) </a:t>
            </a:r>
            <a:r>
              <a:rPr sz="1600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int </a:t>
            </a:r>
            <a:r>
              <a:rPr sz="1600" spc="-10" dirty="0">
                <a:latin typeface="Consolas"/>
                <a:cs typeface="Consolas"/>
              </a:rPr>
              <a:t>left </a:t>
            </a:r>
            <a:r>
              <a:rPr sz="1600" spc="-5" dirty="0">
                <a:latin typeface="Consolas"/>
                <a:cs typeface="Consolas"/>
              </a:rPr>
              <a:t>= 2 *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index;</a:t>
            </a:r>
            <a:endParaRPr sz="1600">
              <a:latin typeface="Consolas"/>
              <a:cs typeface="Consolas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int </a:t>
            </a:r>
            <a:r>
              <a:rPr sz="1600" spc="-10" dirty="0">
                <a:latin typeface="Consolas"/>
                <a:cs typeface="Consolas"/>
              </a:rPr>
              <a:t>right </a:t>
            </a:r>
            <a:r>
              <a:rPr sz="1600" spc="-5" dirty="0">
                <a:latin typeface="Consolas"/>
                <a:cs typeface="Consolas"/>
              </a:rPr>
              <a:t>= 2 * </a:t>
            </a:r>
            <a:r>
              <a:rPr sz="1600" spc="-10" dirty="0">
                <a:latin typeface="Consolas"/>
                <a:cs typeface="Consolas"/>
              </a:rPr>
              <a:t>index </a:t>
            </a:r>
            <a:r>
              <a:rPr sz="1600" spc="-5" dirty="0">
                <a:latin typeface="Consolas"/>
                <a:cs typeface="Consolas"/>
              </a:rPr>
              <a:t>+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1;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02335">
              <a:lnSpc>
                <a:spcPct val="100000"/>
              </a:lnSpc>
            </a:pPr>
            <a:r>
              <a:rPr sz="1600" spc="-5" dirty="0">
                <a:solidFill>
                  <a:srgbClr val="974707"/>
                </a:solidFill>
                <a:latin typeface="Consolas"/>
                <a:cs typeface="Consolas"/>
              </a:rPr>
              <a:t>// </a:t>
            </a:r>
            <a:r>
              <a:rPr sz="1600" spc="-10" dirty="0">
                <a:solidFill>
                  <a:srgbClr val="974707"/>
                </a:solidFill>
                <a:latin typeface="Consolas"/>
                <a:cs typeface="Consolas"/>
              </a:rPr>
              <a:t>Find </a:t>
            </a:r>
            <a:r>
              <a:rPr sz="1600" spc="-5" dirty="0">
                <a:solidFill>
                  <a:srgbClr val="974707"/>
                </a:solidFill>
                <a:latin typeface="Consolas"/>
                <a:cs typeface="Consolas"/>
              </a:rPr>
              <a:t>largest key: A[index], </a:t>
            </a:r>
            <a:r>
              <a:rPr sz="1600" spc="-10" dirty="0">
                <a:solidFill>
                  <a:srgbClr val="974707"/>
                </a:solidFill>
                <a:latin typeface="Consolas"/>
                <a:cs typeface="Consolas"/>
              </a:rPr>
              <a:t>A[left] </a:t>
            </a:r>
            <a:r>
              <a:rPr sz="1600" spc="-5" dirty="0">
                <a:solidFill>
                  <a:srgbClr val="974707"/>
                </a:solidFill>
                <a:latin typeface="Consolas"/>
                <a:cs typeface="Consolas"/>
              </a:rPr>
              <a:t>and</a:t>
            </a:r>
            <a:r>
              <a:rPr sz="1600" spc="-20" dirty="0">
                <a:solidFill>
                  <a:srgbClr val="974707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74707"/>
                </a:solidFill>
                <a:latin typeface="Consolas"/>
                <a:cs typeface="Consolas"/>
              </a:rPr>
              <a:t>A[right]</a:t>
            </a:r>
            <a:endParaRPr sz="1600">
              <a:latin typeface="Consolas"/>
              <a:cs typeface="Consolas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int </a:t>
            </a:r>
            <a:r>
              <a:rPr sz="1600" spc="-10" dirty="0">
                <a:latin typeface="Consolas"/>
                <a:cs typeface="Consolas"/>
              </a:rPr>
              <a:t>largest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index;</a:t>
            </a:r>
            <a:endParaRPr sz="1600">
              <a:latin typeface="Consolas"/>
              <a:cs typeface="Consolas"/>
            </a:endParaRPr>
          </a:p>
          <a:p>
            <a:pPr marL="9023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if </a:t>
            </a:r>
            <a:r>
              <a:rPr sz="1600" spc="-10" dirty="0">
                <a:latin typeface="Consolas"/>
                <a:cs typeface="Consolas"/>
              </a:rPr>
              <a:t>(left </a:t>
            </a:r>
            <a:r>
              <a:rPr sz="1600" spc="-5" dirty="0">
                <a:latin typeface="Consolas"/>
                <a:cs typeface="Consolas"/>
              </a:rPr>
              <a:t>&lt;= </a:t>
            </a:r>
            <a:r>
              <a:rPr sz="1600" spc="-10" dirty="0">
                <a:latin typeface="Consolas"/>
                <a:cs typeface="Consolas"/>
              </a:rPr>
              <a:t>h-&gt;nnodes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&amp;&amp;</a:t>
            </a:r>
            <a:endParaRPr sz="1600">
              <a:latin typeface="Consolas"/>
              <a:cs typeface="Consolas"/>
            </a:endParaRPr>
          </a:p>
          <a:p>
            <a:pPr marL="134747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h-&gt;nodes[left].key </a:t>
            </a:r>
            <a:r>
              <a:rPr sz="1600" spc="-5" dirty="0">
                <a:latin typeface="Consolas"/>
                <a:cs typeface="Consolas"/>
              </a:rPr>
              <a:t>&gt;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h-&gt;nodes[index].key)</a:t>
            </a:r>
            <a:endParaRPr sz="1600">
              <a:latin typeface="Consolas"/>
              <a:cs typeface="Consolas"/>
            </a:endParaRPr>
          </a:p>
          <a:p>
            <a:pPr marL="90233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{ </a:t>
            </a:r>
            <a:r>
              <a:rPr sz="1600" spc="-10" dirty="0">
                <a:latin typeface="Consolas"/>
                <a:cs typeface="Consolas"/>
              </a:rPr>
              <a:t>largest </a:t>
            </a:r>
            <a:r>
              <a:rPr sz="1600" spc="-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left; </a:t>
            </a: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9023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if </a:t>
            </a:r>
            <a:r>
              <a:rPr sz="1600" spc="-10" dirty="0">
                <a:latin typeface="Consolas"/>
                <a:cs typeface="Consolas"/>
              </a:rPr>
              <a:t>(right </a:t>
            </a:r>
            <a:r>
              <a:rPr sz="1600" spc="-5" dirty="0">
                <a:latin typeface="Consolas"/>
                <a:cs typeface="Consolas"/>
              </a:rPr>
              <a:t>&lt;= </a:t>
            </a:r>
            <a:r>
              <a:rPr sz="1600" spc="-10" dirty="0">
                <a:latin typeface="Consolas"/>
                <a:cs typeface="Consolas"/>
              </a:rPr>
              <a:t>h-&gt;nnodes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&amp;&amp;</a:t>
            </a:r>
            <a:endParaRPr sz="1600">
              <a:latin typeface="Consolas"/>
              <a:cs typeface="Consolas"/>
            </a:endParaRPr>
          </a:p>
          <a:p>
            <a:pPr marL="134747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h-&gt;nodes[right].key </a:t>
            </a:r>
            <a:r>
              <a:rPr sz="1600" spc="-5" dirty="0">
                <a:latin typeface="Consolas"/>
                <a:cs typeface="Consolas"/>
              </a:rPr>
              <a:t>&gt;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h-&gt;nodes[largest].key)</a:t>
            </a:r>
            <a:endParaRPr sz="1600">
              <a:latin typeface="Consolas"/>
              <a:cs typeface="Consolas"/>
            </a:endParaRPr>
          </a:p>
          <a:p>
            <a:pPr marL="90233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{ </a:t>
            </a:r>
            <a:r>
              <a:rPr sz="1600" spc="-10" dirty="0">
                <a:latin typeface="Consolas"/>
                <a:cs typeface="Consolas"/>
              </a:rPr>
              <a:t>largest </a:t>
            </a:r>
            <a:r>
              <a:rPr sz="1600" spc="-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right;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023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if </a:t>
            </a:r>
            <a:r>
              <a:rPr sz="1600" spc="-10" dirty="0">
                <a:latin typeface="Consolas"/>
                <a:cs typeface="Consolas"/>
              </a:rPr>
              <a:t>(largest </a:t>
            </a:r>
            <a:r>
              <a:rPr sz="1600" spc="-5" dirty="0">
                <a:latin typeface="Consolas"/>
                <a:cs typeface="Consolas"/>
              </a:rPr>
              <a:t>==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index)</a:t>
            </a:r>
            <a:endParaRPr sz="1600">
              <a:latin typeface="Consolas"/>
              <a:cs typeface="Consolas"/>
            </a:endParaRPr>
          </a:p>
          <a:p>
            <a:pPr marL="13474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break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02335" marR="33718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heap_swap(&amp;h-&gt;nodes[index], </a:t>
            </a:r>
            <a:r>
              <a:rPr sz="1600" spc="-5" dirty="0">
                <a:latin typeface="Consolas"/>
                <a:cs typeface="Consolas"/>
              </a:rPr>
              <a:t>&amp;h-&gt;nodes[largest]);  index =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largest;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3548" y="6009538"/>
            <a:ext cx="13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540" y="6253378"/>
            <a:ext cx="13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496" y="6124955"/>
            <a:ext cx="2304415" cy="401320"/>
          </a:xfrm>
          <a:prstGeom prst="rect">
            <a:avLst/>
          </a:prstGeom>
          <a:solidFill>
            <a:srgbClr val="D6E3BC"/>
          </a:solidFill>
        </p:spPr>
        <p:txBody>
          <a:bodyPr vert="horz" wrap="square" lIns="0" tIns="31114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244"/>
              </a:spcBef>
            </a:pPr>
            <a:r>
              <a:rPr sz="2000" i="1" spc="5" dirty="0">
                <a:latin typeface="Calibri"/>
                <a:cs typeface="Calibri"/>
              </a:rPr>
              <a:t>T</a:t>
            </a:r>
            <a:r>
              <a:rPr sz="1950" i="1" spc="7" baseline="-21367" dirty="0">
                <a:latin typeface="Calibri"/>
                <a:cs typeface="Calibri"/>
              </a:rPr>
              <a:t>Heapify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(log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344" y="922983"/>
            <a:ext cx="8136890" cy="5748122"/>
          </a:xfrm>
          <a:custGeom>
            <a:avLst/>
            <a:gdLst/>
            <a:ahLst/>
            <a:cxnLst/>
            <a:rect l="l" t="t" r="r" b="b"/>
            <a:pathLst>
              <a:path w="8136890" h="5478780">
                <a:moveTo>
                  <a:pt x="0" y="5478780"/>
                </a:moveTo>
                <a:lnTo>
                  <a:pt x="8136635" y="5478780"/>
                </a:lnTo>
                <a:lnTo>
                  <a:pt x="8136635" y="0"/>
                </a:lnTo>
                <a:lnTo>
                  <a:pt x="0" y="0"/>
                </a:lnTo>
                <a:lnTo>
                  <a:pt x="0" y="5478780"/>
                </a:lnTo>
                <a:close/>
              </a:path>
            </a:pathLst>
          </a:custGeom>
          <a:solidFill>
            <a:srgbClr val="F8E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9495" y="1078228"/>
            <a:ext cx="248602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main()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struct </a:t>
            </a:r>
            <a:r>
              <a:rPr sz="1400" dirty="0">
                <a:latin typeface="Consolas"/>
                <a:cs typeface="Consolas"/>
              </a:rPr>
              <a:t>heap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*h;</a:t>
            </a: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struct </a:t>
            </a:r>
            <a:r>
              <a:rPr sz="1400" dirty="0">
                <a:latin typeface="Consolas"/>
                <a:cs typeface="Consolas"/>
              </a:rPr>
              <a:t>heapnode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node;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h =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heap_create(100);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52169"/>
              </p:ext>
            </p:extLst>
          </p:nvPr>
        </p:nvGraphicFramePr>
        <p:xfrm>
          <a:off x="926313" y="2380487"/>
          <a:ext cx="2524124" cy="2568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230"/>
                <a:gridCol w="344169"/>
                <a:gridCol w="720725"/>
              </a:tblGrid>
              <a:tr h="195833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heap_insert(h,</a:t>
                      </a: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325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16,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25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"1</a:t>
                      </a:r>
                      <a:r>
                        <a:rPr sz="1400" spc="5" dirty="0">
                          <a:latin typeface="Consolas"/>
                          <a:cs typeface="Consolas"/>
                        </a:rPr>
                        <a:t>6"</a:t>
                      </a:r>
                      <a:r>
                        <a:rPr sz="1400" dirty="0">
                          <a:latin typeface="Consolas"/>
                          <a:cs typeface="Consolas"/>
                        </a:rPr>
                        <a:t>);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heap_insert(h,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14,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"1</a:t>
                      </a:r>
                      <a:r>
                        <a:rPr sz="1400" spc="5" dirty="0">
                          <a:latin typeface="Consolas"/>
                          <a:cs typeface="Consolas"/>
                        </a:rPr>
                        <a:t>4"</a:t>
                      </a:r>
                      <a:r>
                        <a:rPr sz="1400" dirty="0">
                          <a:latin typeface="Consolas"/>
                          <a:cs typeface="Consolas"/>
                        </a:rPr>
                        <a:t>);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</a:tr>
              <a:tr h="213359">
                <a:tc>
                  <a:txBody>
                    <a:bodyPr/>
                    <a:lstStyle/>
                    <a:p>
                      <a:pPr marL="31750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heap_insert(h,</a:t>
                      </a: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10,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"1</a:t>
                      </a:r>
                      <a:r>
                        <a:rPr sz="1400" spc="5" dirty="0">
                          <a:latin typeface="Consolas"/>
                          <a:cs typeface="Consolas"/>
                        </a:rPr>
                        <a:t>0"</a:t>
                      </a:r>
                      <a:r>
                        <a:rPr sz="1400" dirty="0">
                          <a:latin typeface="Consolas"/>
                          <a:cs typeface="Consolas"/>
                        </a:rPr>
                        <a:t>);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heap_insert(h,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8,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"8");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heap_insert(h,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7,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"7");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</a:tr>
              <a:tr h="213246">
                <a:tc>
                  <a:txBody>
                    <a:bodyPr/>
                    <a:lstStyle/>
                    <a:p>
                      <a:pPr marL="31750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heap_insert(h,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9,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"9");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</a:tr>
              <a:tr h="213639">
                <a:tc>
                  <a:txBody>
                    <a:bodyPr/>
                    <a:lstStyle/>
                    <a:p>
                      <a:pPr marL="31750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heap_insert(h,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460"/>
                        </a:lnSpc>
                      </a:pPr>
                      <a:r>
                        <a:rPr sz="1400" spc="-5" dirty="0">
                          <a:latin typeface="Consolas"/>
                          <a:cs typeface="Consolas"/>
                        </a:rPr>
                        <a:t>3,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"3");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</a:tr>
              <a:tr h="213447">
                <a:tc>
                  <a:txBody>
                    <a:bodyPr/>
                    <a:lstStyle/>
                    <a:p>
                      <a:pPr marL="31750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heap_insert(h,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2,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"2");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heap_insert(h,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4,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46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"4");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heap_insert(h,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44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1,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44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"1");</a:t>
                      </a: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27100" y="4924855"/>
            <a:ext cx="406082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9372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node = </a:t>
            </a:r>
            <a:r>
              <a:rPr sz="1400" spc="5" dirty="0">
                <a:latin typeface="Consolas"/>
                <a:cs typeface="Consolas"/>
              </a:rPr>
              <a:t>heap_extract_max(h);  </a:t>
            </a:r>
            <a:r>
              <a:rPr sz="1400" dirty="0">
                <a:latin typeface="Consolas"/>
                <a:cs typeface="Consolas"/>
              </a:rPr>
              <a:t>printf("Item: %d\n",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node.key);</a:t>
            </a:r>
            <a:endParaRPr sz="1400" dirty="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 smtClean="0">
                <a:latin typeface="Consolas"/>
                <a:cs typeface="Consolas"/>
              </a:rPr>
              <a:t>return</a:t>
            </a:r>
            <a:r>
              <a:rPr sz="1400" b="1" spc="5" dirty="0" smtClean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0;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540258" y="886205"/>
            <a:ext cx="8136890" cy="0"/>
          </a:xfrm>
          <a:custGeom>
            <a:avLst/>
            <a:gdLst/>
            <a:ahLst/>
            <a:cxnLst/>
            <a:rect l="l" t="t" r="r" b="b"/>
            <a:pathLst>
              <a:path w="8136890">
                <a:moveTo>
                  <a:pt x="0" y="0"/>
                </a:moveTo>
                <a:lnTo>
                  <a:pt x="813689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44526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Работа </a:t>
            </a:r>
            <a:r>
              <a:rPr dirty="0"/>
              <a:t>с бинарной</a:t>
            </a:r>
            <a:r>
              <a:rPr spc="-105" dirty="0"/>
              <a:t> </a:t>
            </a:r>
            <a:r>
              <a:rPr spc="-5" dirty="0"/>
              <a:t>кучей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100" y="238125"/>
            <a:ext cx="8089798" cy="492443"/>
          </a:xfrm>
        </p:spPr>
        <p:txBody>
          <a:bodyPr/>
          <a:lstStyle/>
          <a:p>
            <a:r>
              <a:rPr lang="uk-UA" dirty="0" err="1" smtClean="0"/>
              <a:t>Изменение</a:t>
            </a:r>
            <a:r>
              <a:rPr lang="uk-UA" dirty="0" smtClean="0"/>
              <a:t> </a:t>
            </a:r>
            <a:r>
              <a:rPr lang="uk-UA" dirty="0" err="1" smtClean="0"/>
              <a:t>кучи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30022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40" y="4323549"/>
            <a:ext cx="3390042" cy="2267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0258" y="886205"/>
            <a:ext cx="8136890" cy="0"/>
          </a:xfrm>
          <a:custGeom>
            <a:avLst/>
            <a:gdLst/>
            <a:ahLst/>
            <a:cxnLst/>
            <a:rect l="l" t="t" r="r" b="b"/>
            <a:pathLst>
              <a:path w="8136890">
                <a:moveTo>
                  <a:pt x="0" y="0"/>
                </a:moveTo>
                <a:lnTo>
                  <a:pt x="813689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7185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 smtClean="0"/>
              <a:t>Двоичная</a:t>
            </a:r>
            <a:r>
              <a:rPr dirty="0" smtClean="0"/>
              <a:t> </a:t>
            </a:r>
            <a:r>
              <a:rPr dirty="0"/>
              <a:t>куча – </a:t>
            </a:r>
            <a:r>
              <a:rPr spc="-5" dirty="0"/>
              <a:t>пирамида </a:t>
            </a:r>
            <a:r>
              <a:rPr dirty="0"/>
              <a:t>(binary</a:t>
            </a:r>
            <a:r>
              <a:rPr spc="-80" dirty="0"/>
              <a:t> </a:t>
            </a:r>
            <a:r>
              <a:rPr spc="-5" dirty="0"/>
              <a:t>heap)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89771" y="6380327"/>
            <a:ext cx="1670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z="1800" dirty="0">
                <a:latin typeface="Calibri"/>
                <a:cs typeface="Calibri"/>
              </a:rPr>
              <a:t>2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100" y="1095502"/>
            <a:ext cx="8113395" cy="284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ru-RU" sz="2200" b="1" spc="-5" dirty="0" smtClean="0">
                <a:latin typeface="Calibri"/>
                <a:cs typeface="Calibri"/>
              </a:rPr>
              <a:t>Двоичная</a:t>
            </a:r>
            <a:r>
              <a:rPr sz="2200" b="1" spc="-5" dirty="0" smtClean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куча (пирамида, </a:t>
            </a:r>
            <a:r>
              <a:rPr sz="2200" b="1" spc="-10" dirty="0">
                <a:latin typeface="Calibri"/>
                <a:cs typeface="Calibri"/>
              </a:rPr>
              <a:t>сортирующее дерево, </a:t>
            </a:r>
            <a:r>
              <a:rPr sz="2200" b="1" spc="-5" dirty="0">
                <a:latin typeface="Calibri"/>
                <a:cs typeface="Calibri"/>
              </a:rPr>
              <a:t>binary heap) </a:t>
            </a:r>
            <a:r>
              <a:rPr sz="2200" spc="-5" dirty="0">
                <a:latin typeface="Calibri"/>
                <a:cs typeface="Calibri"/>
              </a:rPr>
              <a:t>–  </a:t>
            </a:r>
            <a:r>
              <a:rPr sz="2200" spc="-20" dirty="0">
                <a:latin typeface="Calibri"/>
                <a:cs typeface="Calibri"/>
              </a:rPr>
              <a:t>это </a:t>
            </a:r>
            <a:r>
              <a:rPr sz="2200" spc="-5" dirty="0">
                <a:latin typeface="Calibri"/>
                <a:cs typeface="Calibri"/>
              </a:rPr>
              <a:t>двоичное дерево, </a:t>
            </a:r>
            <a:r>
              <a:rPr sz="2200" spc="-20" dirty="0">
                <a:latin typeface="Calibri"/>
                <a:cs typeface="Calibri"/>
              </a:rPr>
              <a:t>удовлетворяющее </a:t>
            </a:r>
            <a:r>
              <a:rPr sz="2200" spc="-15" dirty="0">
                <a:latin typeface="Calibri"/>
                <a:cs typeface="Calibri"/>
              </a:rPr>
              <a:t>следующим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условиям: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2150" dirty="0">
              <a:latin typeface="Times New Roman"/>
              <a:cs typeface="Times New Roman"/>
            </a:endParaRPr>
          </a:p>
          <a:p>
            <a:pPr marL="728980" marR="367665" lvl="1" indent="-352425">
              <a:lnSpc>
                <a:spcPct val="100000"/>
              </a:lnSpc>
              <a:buFont typeface="Wingdings"/>
              <a:buChar char=""/>
              <a:tabLst>
                <a:tab pos="728980" algn="l"/>
              </a:tabLst>
            </a:pPr>
            <a:r>
              <a:rPr sz="2200" spc="-10" dirty="0">
                <a:latin typeface="Calibri"/>
                <a:cs typeface="Calibri"/>
              </a:rPr>
              <a:t>Приоритет любой </a:t>
            </a:r>
            <a:r>
              <a:rPr sz="2200" spc="-5" dirty="0">
                <a:latin typeface="Calibri"/>
                <a:cs typeface="Calibri"/>
              </a:rPr>
              <a:t>вершины не </a:t>
            </a:r>
            <a:r>
              <a:rPr sz="2200" spc="-10" dirty="0">
                <a:latin typeface="Calibri"/>
                <a:cs typeface="Calibri"/>
              </a:rPr>
              <a:t>меньше </a:t>
            </a:r>
            <a:r>
              <a:rPr sz="2200" spc="-5" dirty="0">
                <a:latin typeface="Calibri"/>
                <a:cs typeface="Calibri"/>
              </a:rPr>
              <a:t>( ≥ ), </a:t>
            </a:r>
            <a:r>
              <a:rPr sz="2200" spc="-10" dirty="0">
                <a:latin typeface="Calibri"/>
                <a:cs typeface="Calibri"/>
              </a:rPr>
              <a:t>приоритета </a:t>
            </a:r>
            <a:r>
              <a:rPr sz="2200" spc="-5" dirty="0">
                <a:latin typeface="Calibri"/>
                <a:cs typeface="Calibri"/>
              </a:rPr>
              <a:t>ее  </a:t>
            </a:r>
            <a:r>
              <a:rPr sz="2200" spc="-15" dirty="0">
                <a:latin typeface="Calibri"/>
                <a:cs typeface="Calibri"/>
              </a:rPr>
              <a:t>потомков</a:t>
            </a:r>
            <a:endParaRPr sz="2200" dirty="0">
              <a:latin typeface="Calibri"/>
              <a:cs typeface="Calibri"/>
            </a:endParaRPr>
          </a:p>
          <a:p>
            <a:pPr marL="728980" lvl="1" indent="-352425">
              <a:lnSpc>
                <a:spcPct val="100000"/>
              </a:lnSpc>
              <a:spcBef>
                <a:spcPts val="1205"/>
              </a:spcBef>
              <a:buFont typeface="Wingdings"/>
              <a:buChar char=""/>
              <a:tabLst>
                <a:tab pos="728980" algn="l"/>
              </a:tabLst>
            </a:pPr>
            <a:r>
              <a:rPr sz="2200" spc="-5" dirty="0">
                <a:latin typeface="Calibri"/>
                <a:cs typeface="Calibri"/>
              </a:rPr>
              <a:t>Дерево </a:t>
            </a:r>
            <a:r>
              <a:rPr sz="2200" spc="-15" dirty="0">
                <a:latin typeface="Calibri"/>
                <a:cs typeface="Calibri"/>
              </a:rPr>
              <a:t>является </a:t>
            </a:r>
            <a:r>
              <a:rPr sz="2200" i="1" spc="-15" dirty="0">
                <a:latin typeface="Calibri"/>
                <a:cs typeface="Calibri"/>
              </a:rPr>
              <a:t>полным </a:t>
            </a:r>
            <a:r>
              <a:rPr sz="2200" i="1" spc="-5" dirty="0">
                <a:latin typeface="Calibri"/>
                <a:cs typeface="Calibri"/>
              </a:rPr>
              <a:t>двоичным</a:t>
            </a:r>
            <a:r>
              <a:rPr sz="2200" i="1" spc="7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деревом</a:t>
            </a:r>
            <a:endParaRPr sz="2200" dirty="0">
              <a:latin typeface="Calibri"/>
              <a:cs typeface="Calibri"/>
            </a:endParaRPr>
          </a:p>
          <a:p>
            <a:pPr marL="728980" marR="10795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(complete </a:t>
            </a:r>
            <a:r>
              <a:rPr sz="2200" spc="-5" dirty="0">
                <a:latin typeface="Calibri"/>
                <a:cs typeface="Calibri"/>
              </a:rPr>
              <a:t>binary </a:t>
            </a:r>
            <a:r>
              <a:rPr sz="2200" spc="-10" dirty="0">
                <a:latin typeface="Calibri"/>
                <a:cs typeface="Calibri"/>
              </a:rPr>
              <a:t>tree) </a:t>
            </a:r>
            <a:r>
              <a:rPr sz="2200" spc="-5" dirty="0">
                <a:latin typeface="Calibri"/>
                <a:cs typeface="Calibri"/>
              </a:rPr>
              <a:t>– все уровни </a:t>
            </a:r>
            <a:r>
              <a:rPr sz="2200" spc="-10" dirty="0">
                <a:latin typeface="Calibri"/>
                <a:cs typeface="Calibri"/>
              </a:rPr>
              <a:t>заполнены </a:t>
            </a:r>
            <a:r>
              <a:rPr sz="2200" spc="-5" dirty="0">
                <a:latin typeface="Calibri"/>
                <a:cs typeface="Calibri"/>
              </a:rPr>
              <a:t>слева направо  </a:t>
            </a:r>
            <a:r>
              <a:rPr sz="2200" spc="-10" dirty="0">
                <a:latin typeface="Calibri"/>
                <a:cs typeface="Calibri"/>
              </a:rPr>
              <a:t>(возможно </a:t>
            </a:r>
            <a:r>
              <a:rPr sz="2200" spc="-5" dirty="0">
                <a:latin typeface="Calibri"/>
                <a:cs typeface="Calibri"/>
              </a:rPr>
              <a:t>за исключением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последнего)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3345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Увеличение</a:t>
            </a:r>
            <a:r>
              <a:rPr spc="-80" dirty="0"/>
              <a:t> </a:t>
            </a:r>
            <a:r>
              <a:rPr dirty="0"/>
              <a:t>ключа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9495" y="1109472"/>
            <a:ext cx="8136890" cy="3970020"/>
          </a:xfrm>
          <a:prstGeom prst="rect">
            <a:avLst/>
          </a:prstGeom>
          <a:solidFill>
            <a:srgbClr val="F8EFBB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b="1" spc="-10" dirty="0">
                <a:latin typeface="Consolas"/>
                <a:cs typeface="Consolas"/>
              </a:rPr>
              <a:t>int 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heap_increase_key</a:t>
            </a:r>
            <a:r>
              <a:rPr sz="1800" b="1" spc="-5" dirty="0">
                <a:latin typeface="Consolas"/>
                <a:cs typeface="Consolas"/>
              </a:rPr>
              <a:t>(struct </a:t>
            </a:r>
            <a:r>
              <a:rPr sz="1800" spc="-5" dirty="0">
                <a:latin typeface="Consolas"/>
                <a:cs typeface="Consolas"/>
              </a:rPr>
              <a:t>heap *h, </a:t>
            </a:r>
            <a:r>
              <a:rPr sz="1800" b="1" spc="-10" dirty="0">
                <a:latin typeface="Consolas"/>
                <a:cs typeface="Consolas"/>
              </a:rPr>
              <a:t>int </a:t>
            </a:r>
            <a:r>
              <a:rPr sz="1800" spc="-5" dirty="0">
                <a:latin typeface="Consolas"/>
                <a:cs typeface="Consolas"/>
              </a:rPr>
              <a:t>index, </a:t>
            </a:r>
            <a:r>
              <a:rPr sz="1800" b="1" spc="-10" dirty="0">
                <a:latin typeface="Consolas"/>
                <a:cs typeface="Consolas"/>
              </a:rPr>
              <a:t>int</a:t>
            </a:r>
            <a:r>
              <a:rPr sz="1800" b="1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key)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if </a:t>
            </a:r>
            <a:r>
              <a:rPr sz="1800" spc="-5" dirty="0">
                <a:latin typeface="Consolas"/>
                <a:cs typeface="Consolas"/>
              </a:rPr>
              <a:t>(h-&gt;nodes[index].key </a:t>
            </a:r>
            <a:r>
              <a:rPr sz="1800" dirty="0">
                <a:latin typeface="Consolas"/>
                <a:cs typeface="Consolas"/>
              </a:rPr>
              <a:t>&gt;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key)</a:t>
            </a:r>
            <a:endParaRPr sz="1800">
              <a:latin typeface="Consolas"/>
              <a:cs typeface="Consolas"/>
            </a:endParaRPr>
          </a:p>
          <a:p>
            <a:pPr marL="1094105">
              <a:lnSpc>
                <a:spcPct val="100000"/>
              </a:lnSpc>
            </a:pPr>
            <a:r>
              <a:rPr sz="1800" b="1" spc="-5" dirty="0">
                <a:latin typeface="Consolas"/>
                <a:cs typeface="Consolas"/>
              </a:rPr>
              <a:t>return</a:t>
            </a:r>
            <a:r>
              <a:rPr sz="1800" b="1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-1;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59118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h-&gt;nodes[index].key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key;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sz="1800" b="1" spc="-5" dirty="0">
                <a:latin typeface="Consolas"/>
                <a:cs typeface="Consolas"/>
              </a:rPr>
              <a:t>for </a:t>
            </a:r>
            <a:r>
              <a:rPr sz="1800" dirty="0">
                <a:latin typeface="Consolas"/>
                <a:cs typeface="Consolas"/>
              </a:rPr>
              <a:t>( ; </a:t>
            </a:r>
            <a:r>
              <a:rPr sz="1800" spc="-10" dirty="0">
                <a:latin typeface="Consolas"/>
                <a:cs typeface="Consolas"/>
              </a:rPr>
              <a:t>index </a:t>
            </a:r>
            <a:r>
              <a:rPr sz="1800" dirty="0">
                <a:latin typeface="Consolas"/>
                <a:cs typeface="Consolas"/>
              </a:rPr>
              <a:t>&gt; 1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&amp;&amp;</a:t>
            </a:r>
            <a:endParaRPr sz="1800">
              <a:latin typeface="Consolas"/>
              <a:cs typeface="Consolas"/>
            </a:endParaRPr>
          </a:p>
          <a:p>
            <a:pPr marL="1595755" marR="76581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h-&gt;nodes[index].key </a:t>
            </a:r>
            <a:r>
              <a:rPr sz="1800" dirty="0">
                <a:latin typeface="Consolas"/>
                <a:cs typeface="Consolas"/>
              </a:rPr>
              <a:t>&gt; </a:t>
            </a:r>
            <a:r>
              <a:rPr sz="1800" spc="-5" dirty="0">
                <a:latin typeface="Consolas"/>
                <a:cs typeface="Consolas"/>
              </a:rPr>
              <a:t>h-&gt;nodes[index </a:t>
            </a:r>
            <a:r>
              <a:rPr sz="1800" dirty="0">
                <a:latin typeface="Consolas"/>
                <a:cs typeface="Consolas"/>
              </a:rPr>
              <a:t>/ </a:t>
            </a:r>
            <a:r>
              <a:rPr sz="1800" spc="-5" dirty="0">
                <a:latin typeface="Consolas"/>
                <a:cs typeface="Consolas"/>
              </a:rPr>
              <a:t>2].key;  </a:t>
            </a:r>
            <a:r>
              <a:rPr sz="1800" spc="-10" dirty="0">
                <a:latin typeface="Consolas"/>
                <a:cs typeface="Consolas"/>
              </a:rPr>
              <a:t>index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latin typeface="Consolas"/>
                <a:cs typeface="Consolas"/>
              </a:rPr>
              <a:t>index </a:t>
            </a:r>
            <a:r>
              <a:rPr sz="1800" dirty="0">
                <a:latin typeface="Consolas"/>
                <a:cs typeface="Consolas"/>
              </a:rPr>
              <a:t>/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2)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9410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heap_swap(&amp;h-&gt;nodes[index], &amp;h-&gt;nodes[index </a:t>
            </a:r>
            <a:r>
              <a:rPr sz="1800" dirty="0">
                <a:latin typeface="Consolas"/>
                <a:cs typeface="Consolas"/>
              </a:rPr>
              <a:t>/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2]);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sz="1800" b="1" spc="-5" dirty="0">
                <a:latin typeface="Consolas"/>
                <a:cs typeface="Consolas"/>
              </a:rPr>
              <a:t>return</a:t>
            </a:r>
            <a:r>
              <a:rPr sz="1800" b="1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index;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8588" y="4581144"/>
            <a:ext cx="2304415" cy="401320"/>
          </a:xfrm>
          <a:prstGeom prst="rect">
            <a:avLst/>
          </a:prstGeom>
          <a:solidFill>
            <a:srgbClr val="D6E3BC"/>
          </a:solidFill>
        </p:spPr>
        <p:txBody>
          <a:bodyPr vert="horz" wrap="square" lIns="0" tIns="3048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240"/>
              </a:spcBef>
            </a:pPr>
            <a:r>
              <a:rPr sz="2000" i="1" spc="10" dirty="0">
                <a:latin typeface="Calibri"/>
                <a:cs typeface="Calibri"/>
              </a:rPr>
              <a:t>T</a:t>
            </a:r>
            <a:r>
              <a:rPr sz="1950" i="1" spc="15" baseline="-21367" dirty="0">
                <a:latin typeface="Calibri"/>
                <a:cs typeface="Calibri"/>
              </a:rPr>
              <a:t>Increase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(log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4875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Построение </a:t>
            </a:r>
            <a:r>
              <a:rPr spc="-5" dirty="0"/>
              <a:t>бинарной</a:t>
            </a:r>
            <a:r>
              <a:rPr spc="-70" dirty="0"/>
              <a:t> </a:t>
            </a:r>
            <a:r>
              <a:rPr spc="-5" dirty="0"/>
              <a:t>кучи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896873"/>
            <a:ext cx="734060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Дан </a:t>
            </a:r>
            <a:r>
              <a:rPr sz="2400" spc="-5" dirty="0">
                <a:latin typeface="Calibri"/>
                <a:cs typeface="Calibri"/>
              </a:rPr>
              <a:t>неупорядоченный массив </a:t>
            </a:r>
            <a:r>
              <a:rPr sz="2400" i="1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длины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Требуется </a:t>
            </a:r>
            <a:r>
              <a:rPr sz="2400" dirty="0">
                <a:latin typeface="Calibri"/>
                <a:cs typeface="Calibri"/>
              </a:rPr>
              <a:t>построить из </a:t>
            </a:r>
            <a:r>
              <a:rPr sz="2400" spc="-10" dirty="0">
                <a:latin typeface="Calibri"/>
                <a:cs typeface="Calibri"/>
              </a:rPr>
              <a:t>его </a:t>
            </a:r>
            <a:r>
              <a:rPr sz="2400" spc="-15" dirty="0">
                <a:latin typeface="Calibri"/>
                <a:cs typeface="Calibri"/>
              </a:rPr>
              <a:t>элементов </a:t>
            </a:r>
            <a:r>
              <a:rPr sz="2400" dirty="0">
                <a:latin typeface="Calibri"/>
                <a:cs typeface="Calibri"/>
              </a:rPr>
              <a:t>бинарную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кучу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5622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Построение </a:t>
            </a:r>
            <a:r>
              <a:rPr spc="-5" dirty="0"/>
              <a:t>бинарной кучи</a:t>
            </a:r>
            <a:r>
              <a:rPr spc="-30" dirty="0"/>
              <a:t> </a:t>
            </a:r>
            <a:r>
              <a:rPr spc="-5" dirty="0"/>
              <a:t>(v1)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2060448"/>
            <a:ext cx="8136890" cy="2493645"/>
          </a:xfrm>
          <a:custGeom>
            <a:avLst/>
            <a:gdLst/>
            <a:ahLst/>
            <a:cxnLst/>
            <a:rect l="l" t="t" r="r" b="b"/>
            <a:pathLst>
              <a:path w="8136890" h="2493645">
                <a:moveTo>
                  <a:pt x="0" y="2493264"/>
                </a:moveTo>
                <a:lnTo>
                  <a:pt x="8136635" y="2493264"/>
                </a:lnTo>
                <a:lnTo>
                  <a:pt x="8136635" y="0"/>
                </a:lnTo>
                <a:lnTo>
                  <a:pt x="0" y="0"/>
                </a:lnTo>
                <a:lnTo>
                  <a:pt x="0" y="2493264"/>
                </a:lnTo>
                <a:close/>
              </a:path>
            </a:pathLst>
          </a:custGeom>
          <a:solidFill>
            <a:srgbClr val="F8E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303" y="896873"/>
            <a:ext cx="7340600" cy="15709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Дан </a:t>
            </a:r>
            <a:r>
              <a:rPr sz="2400" spc="-5" dirty="0">
                <a:latin typeface="Calibri"/>
                <a:cs typeface="Calibri"/>
              </a:rPr>
              <a:t>неупорядоченный массив </a:t>
            </a:r>
            <a:r>
              <a:rPr sz="2400" i="1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длины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Требуется </a:t>
            </a:r>
            <a:r>
              <a:rPr sz="2400" dirty="0">
                <a:latin typeface="Calibri"/>
                <a:cs typeface="Calibri"/>
              </a:rPr>
              <a:t>построить из </a:t>
            </a:r>
            <a:r>
              <a:rPr sz="2400" spc="-10" dirty="0">
                <a:latin typeface="Calibri"/>
                <a:cs typeface="Calibri"/>
              </a:rPr>
              <a:t>его </a:t>
            </a:r>
            <a:r>
              <a:rPr sz="2400" spc="-15" dirty="0">
                <a:latin typeface="Calibri"/>
                <a:cs typeface="Calibri"/>
              </a:rPr>
              <a:t>элементов </a:t>
            </a:r>
            <a:r>
              <a:rPr sz="2400" dirty="0">
                <a:latin typeface="Calibri"/>
                <a:cs typeface="Calibri"/>
              </a:rPr>
              <a:t>бинарную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кучу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onsolas"/>
                <a:cs typeface="Consolas"/>
              </a:rPr>
              <a:t>function </a:t>
            </a:r>
            <a:r>
              <a:rPr sz="2000" b="1" spc="-5" dirty="0">
                <a:solidFill>
                  <a:srgbClr val="009900"/>
                </a:solidFill>
                <a:latin typeface="Consolas"/>
                <a:cs typeface="Consolas"/>
              </a:rPr>
              <a:t>BuildHeap</a:t>
            </a:r>
            <a:r>
              <a:rPr sz="2000" spc="-5" dirty="0">
                <a:latin typeface="Consolas"/>
                <a:cs typeface="Consolas"/>
              </a:rPr>
              <a:t>(A[1:n])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0" y="4118609"/>
            <a:ext cx="4457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nsolas"/>
                <a:cs typeface="Consolas"/>
              </a:rPr>
              <a:t>end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00215" y="4005071"/>
            <a:ext cx="2304415" cy="464820"/>
          </a:xfrm>
          <a:custGeom>
            <a:avLst/>
            <a:gdLst/>
            <a:ahLst/>
            <a:cxnLst/>
            <a:rect l="l" t="t" r="r" b="b"/>
            <a:pathLst>
              <a:path w="2304415" h="464820">
                <a:moveTo>
                  <a:pt x="0" y="464819"/>
                </a:moveTo>
                <a:lnTo>
                  <a:pt x="2304288" y="464819"/>
                </a:lnTo>
                <a:lnTo>
                  <a:pt x="2304288" y="0"/>
                </a:lnTo>
                <a:lnTo>
                  <a:pt x="0" y="0"/>
                </a:lnTo>
                <a:lnTo>
                  <a:pt x="0" y="464819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58798" y="2611459"/>
          <a:ext cx="7445373" cy="1858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/>
                <a:gridCol w="3700779"/>
                <a:gridCol w="3223260"/>
              </a:tblGrid>
              <a:tr h="721843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200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b="1" dirty="0">
                          <a:latin typeface="Consolas"/>
                          <a:cs typeface="Consolas"/>
                        </a:rPr>
                        <a:t>for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009900"/>
                          </a:solidFill>
                          <a:latin typeface="Consolas"/>
                          <a:cs typeface="Consolas"/>
                        </a:rPr>
                        <a:t>CreateBinaryHeap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(n)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i = 1 </a:t>
                      </a:r>
                      <a:r>
                        <a:rPr sz="2000" b="1" spc="-5" dirty="0">
                          <a:latin typeface="Consolas"/>
                          <a:cs typeface="Consolas"/>
                        </a:rPr>
                        <a:t>to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dirty="0">
                          <a:latin typeface="Consolas"/>
                          <a:cs typeface="Consolas"/>
                        </a:rPr>
                        <a:t>do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974707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2000" spc="-10" dirty="0">
                          <a:solidFill>
                            <a:srgbClr val="97470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974707"/>
                          </a:solidFill>
                          <a:latin typeface="Consolas"/>
                          <a:cs typeface="Consolas"/>
                        </a:rPr>
                        <a:t>O(1)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</a:tr>
              <a:tr h="3963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solidFill>
                            <a:srgbClr val="009900"/>
                          </a:solidFill>
                          <a:latin typeface="Consolas"/>
                          <a:cs typeface="Consolas"/>
                        </a:rPr>
                        <a:t>HeapInsert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(h,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A[i],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A[i])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715" marB="0">
                    <a:solidFill>
                      <a:srgbClr val="F8EFBB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solidFill>
                            <a:srgbClr val="974707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2000" spc="-15" dirty="0">
                          <a:solidFill>
                            <a:srgbClr val="97470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974707"/>
                          </a:solidFill>
                          <a:latin typeface="Consolas"/>
                          <a:cs typeface="Consolas"/>
                        </a:rPr>
                        <a:t>O(logn)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715" marB="0">
                    <a:solidFill>
                      <a:srgbClr val="F8EFBB"/>
                    </a:solidFill>
                  </a:tcPr>
                </a:tc>
              </a:tr>
              <a:tr h="740196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b="1" dirty="0">
                          <a:latin typeface="Consolas"/>
                          <a:cs typeface="Consolas"/>
                        </a:rPr>
                        <a:t>end</a:t>
                      </a:r>
                      <a:r>
                        <a:rPr sz="2000" b="1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spc="-5" dirty="0">
                          <a:latin typeface="Consolas"/>
                          <a:cs typeface="Consolas"/>
                        </a:rPr>
                        <a:t>for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b="1" spc="-5" dirty="0">
                          <a:latin typeface="Consolas"/>
                          <a:cs typeface="Consolas"/>
                        </a:rPr>
                        <a:t>function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715" marB="0">
                    <a:solidFill>
                      <a:srgbClr val="F8EF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0680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i="1" spc="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50" b="1" i="1" spc="15" baseline="-21367" dirty="0">
                          <a:latin typeface="Calibri"/>
                          <a:cs typeface="Calibri"/>
                        </a:rPr>
                        <a:t>BuildHeap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b="1" spc="-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i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000" b="1" i="1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2000" b="1" i="1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5622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Построение </a:t>
            </a:r>
            <a:r>
              <a:rPr spc="-5" dirty="0"/>
              <a:t>бинарной кучи</a:t>
            </a:r>
            <a:r>
              <a:rPr spc="-30" dirty="0"/>
              <a:t> </a:t>
            </a:r>
            <a:r>
              <a:rPr spc="-5" dirty="0"/>
              <a:t>(v2)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9347" y="6393027"/>
            <a:ext cx="2317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896873"/>
            <a:ext cx="734060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Дан </a:t>
            </a:r>
            <a:r>
              <a:rPr sz="2400" spc="-5" dirty="0">
                <a:latin typeface="Calibri"/>
                <a:cs typeface="Calibri"/>
              </a:rPr>
              <a:t>неупорядоченный массив </a:t>
            </a:r>
            <a:r>
              <a:rPr sz="2400" i="1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длины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Требуется </a:t>
            </a:r>
            <a:r>
              <a:rPr sz="2400" dirty="0">
                <a:latin typeface="Calibri"/>
                <a:cs typeface="Calibri"/>
              </a:rPr>
              <a:t>построить из </a:t>
            </a:r>
            <a:r>
              <a:rPr sz="2400" spc="-10" dirty="0">
                <a:latin typeface="Calibri"/>
                <a:cs typeface="Calibri"/>
              </a:rPr>
              <a:t>его </a:t>
            </a:r>
            <a:r>
              <a:rPr sz="2400" spc="-15" dirty="0">
                <a:latin typeface="Calibri"/>
                <a:cs typeface="Calibri"/>
              </a:rPr>
              <a:t>элементов </a:t>
            </a:r>
            <a:r>
              <a:rPr sz="2400" dirty="0">
                <a:latin typeface="Calibri"/>
                <a:cs typeface="Calibri"/>
              </a:rPr>
              <a:t>бинарную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кучу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4548" y="1905000"/>
            <a:ext cx="8136890" cy="4752340"/>
          </a:xfrm>
          <a:custGeom>
            <a:avLst/>
            <a:gdLst/>
            <a:ahLst/>
            <a:cxnLst/>
            <a:rect l="l" t="t" r="r" b="b"/>
            <a:pathLst>
              <a:path w="8136890" h="4752340">
                <a:moveTo>
                  <a:pt x="0" y="4751832"/>
                </a:moveTo>
                <a:lnTo>
                  <a:pt x="8136635" y="4751832"/>
                </a:lnTo>
                <a:lnTo>
                  <a:pt x="8136635" y="0"/>
                </a:lnTo>
                <a:lnTo>
                  <a:pt x="0" y="0"/>
                </a:lnTo>
                <a:lnTo>
                  <a:pt x="0" y="4751832"/>
                </a:lnTo>
                <a:close/>
              </a:path>
            </a:pathLst>
          </a:custGeom>
          <a:solidFill>
            <a:srgbClr val="F8E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3592" y="1945893"/>
            <a:ext cx="33610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 smtClean="0">
                <a:latin typeface="Consolas"/>
                <a:cs typeface="Consolas"/>
              </a:rPr>
              <a:t>function </a:t>
            </a:r>
            <a:r>
              <a:rPr sz="1600" b="1" spc="-10" dirty="0" err="1" smtClean="0">
                <a:solidFill>
                  <a:srgbClr val="006200"/>
                </a:solidFill>
                <a:latin typeface="Consolas"/>
                <a:cs typeface="Consolas"/>
              </a:rPr>
              <a:t>MaxHeapify</a:t>
            </a:r>
            <a:r>
              <a:rPr sz="1600" spc="-10" dirty="0" smtClean="0">
                <a:latin typeface="Consolas"/>
                <a:cs typeface="Consolas"/>
              </a:rPr>
              <a:t>(A[1:n],</a:t>
            </a:r>
            <a:r>
              <a:rPr sz="1600" spc="-25" dirty="0" smtClean="0">
                <a:latin typeface="Consolas"/>
                <a:cs typeface="Consolas"/>
              </a:rPr>
              <a:t> </a:t>
            </a:r>
            <a:r>
              <a:rPr sz="1600" spc="-5" dirty="0" err="1" smtClean="0">
                <a:latin typeface="Consolas"/>
                <a:cs typeface="Consolas"/>
              </a:rPr>
              <a:t>i</a:t>
            </a:r>
            <a:r>
              <a:rPr sz="1600" spc="-5" dirty="0" smtClean="0">
                <a:latin typeface="Consolas"/>
                <a:cs typeface="Consolas"/>
              </a:rPr>
              <a:t>)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2446" y="2189429"/>
            <a:ext cx="191643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974707"/>
                </a:solidFill>
                <a:latin typeface="Consolas"/>
                <a:cs typeface="Consolas"/>
              </a:rPr>
              <a:t>// </a:t>
            </a:r>
            <a:r>
              <a:rPr sz="1600" spc="-10" dirty="0">
                <a:solidFill>
                  <a:srgbClr val="974707"/>
                </a:solidFill>
                <a:latin typeface="Consolas"/>
                <a:cs typeface="Consolas"/>
              </a:rPr>
              <a:t>left </a:t>
            </a:r>
            <a:r>
              <a:rPr sz="1600" spc="-5" dirty="0">
                <a:solidFill>
                  <a:srgbClr val="974707"/>
                </a:solidFill>
                <a:latin typeface="Consolas"/>
                <a:cs typeface="Consolas"/>
              </a:rPr>
              <a:t>sub</a:t>
            </a:r>
            <a:r>
              <a:rPr sz="1600" spc="-75" dirty="0">
                <a:solidFill>
                  <a:srgbClr val="974707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974707"/>
                </a:solidFill>
                <a:latin typeface="Consolas"/>
                <a:cs typeface="Consolas"/>
              </a:rPr>
              <a:t>heap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974707"/>
                </a:solidFill>
                <a:latin typeface="Consolas"/>
                <a:cs typeface="Consolas"/>
              </a:rPr>
              <a:t>// </a:t>
            </a:r>
            <a:r>
              <a:rPr sz="1600" spc="-10" dirty="0">
                <a:solidFill>
                  <a:srgbClr val="974707"/>
                </a:solidFill>
                <a:latin typeface="Consolas"/>
                <a:cs typeface="Consolas"/>
              </a:rPr>
              <a:t>right </a:t>
            </a:r>
            <a:r>
              <a:rPr sz="1600" spc="-5" dirty="0">
                <a:solidFill>
                  <a:srgbClr val="974707"/>
                </a:solidFill>
                <a:latin typeface="Consolas"/>
                <a:cs typeface="Consolas"/>
              </a:rPr>
              <a:t>sub</a:t>
            </a:r>
            <a:r>
              <a:rPr sz="1600" spc="-75" dirty="0">
                <a:solidFill>
                  <a:srgbClr val="974707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974707"/>
                </a:solidFill>
                <a:latin typeface="Consolas"/>
                <a:cs typeface="Consolas"/>
              </a:rPr>
              <a:t>heap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600" y="2189429"/>
            <a:ext cx="1915795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olas"/>
                <a:cs typeface="Consolas"/>
              </a:rPr>
              <a:t>left = 2 * i  </a:t>
            </a:r>
            <a:r>
              <a:rPr sz="1600" spc="-10" dirty="0">
                <a:latin typeface="Consolas"/>
                <a:cs typeface="Consolas"/>
              </a:rPr>
              <a:t>right </a:t>
            </a:r>
            <a:r>
              <a:rPr sz="1600" spc="-5" dirty="0">
                <a:latin typeface="Consolas"/>
                <a:cs typeface="Consolas"/>
              </a:rPr>
              <a:t>= 2 * i +</a:t>
            </a:r>
            <a:r>
              <a:rPr sz="1600" spc="-8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1  </a:t>
            </a:r>
            <a:r>
              <a:rPr sz="1600" spc="-10" dirty="0">
                <a:latin typeface="Consolas"/>
                <a:cs typeface="Consolas"/>
              </a:rPr>
              <a:t>largest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592" y="2921635"/>
            <a:ext cx="536194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olas"/>
                <a:cs typeface="Consolas"/>
              </a:rPr>
              <a:t>if </a:t>
            </a:r>
            <a:r>
              <a:rPr sz="1600" spc="-10" dirty="0">
                <a:latin typeface="Consolas"/>
                <a:cs typeface="Consolas"/>
              </a:rPr>
              <a:t>left </a:t>
            </a:r>
            <a:r>
              <a:rPr sz="1600" spc="-5" dirty="0">
                <a:latin typeface="Consolas"/>
                <a:cs typeface="Consolas"/>
              </a:rPr>
              <a:t>&lt;= n </a:t>
            </a:r>
            <a:r>
              <a:rPr sz="1600" b="1" spc="-10" dirty="0">
                <a:latin typeface="Consolas"/>
                <a:cs typeface="Consolas"/>
              </a:rPr>
              <a:t>and </a:t>
            </a:r>
            <a:r>
              <a:rPr sz="1600" spc="-5" dirty="0">
                <a:latin typeface="Consolas"/>
                <a:cs typeface="Consolas"/>
              </a:rPr>
              <a:t>A[left] &gt; A[i]</a:t>
            </a:r>
            <a:r>
              <a:rPr sz="1600" spc="-7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then</a:t>
            </a:r>
            <a:endParaRPr sz="1600" dirty="0">
              <a:latin typeface="Consolas"/>
              <a:cs typeface="Consolas"/>
            </a:endParaRPr>
          </a:p>
          <a:p>
            <a:pPr marL="90233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largest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0" dirty="0">
                <a:latin typeface="Consolas"/>
                <a:cs typeface="Consolas"/>
              </a:rPr>
              <a:t> left</a:t>
            </a:r>
            <a:endParaRPr sz="1600" dirty="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if </a:t>
            </a:r>
            <a:r>
              <a:rPr sz="1600" spc="-10" dirty="0">
                <a:latin typeface="Consolas"/>
                <a:cs typeface="Consolas"/>
              </a:rPr>
              <a:t>right &lt;= </a:t>
            </a:r>
            <a:r>
              <a:rPr sz="1600" spc="-5" dirty="0">
                <a:latin typeface="Consolas"/>
                <a:cs typeface="Consolas"/>
              </a:rPr>
              <a:t>n and </a:t>
            </a:r>
            <a:r>
              <a:rPr sz="1600" spc="-10" dirty="0">
                <a:latin typeface="Consolas"/>
                <a:cs typeface="Consolas"/>
              </a:rPr>
              <a:t>A[right] </a:t>
            </a:r>
            <a:r>
              <a:rPr sz="1600" spc="-5" dirty="0">
                <a:latin typeface="Consolas"/>
                <a:cs typeface="Consolas"/>
              </a:rPr>
              <a:t>&gt; </a:t>
            </a:r>
            <a:r>
              <a:rPr sz="1600" spc="-10" dirty="0">
                <a:latin typeface="Consolas"/>
                <a:cs typeface="Consolas"/>
              </a:rPr>
              <a:t>A[largest]</a:t>
            </a:r>
            <a:r>
              <a:rPr sz="1600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then</a:t>
            </a:r>
            <a:endParaRPr sz="1600" dirty="0">
              <a:latin typeface="Consolas"/>
              <a:cs typeface="Consolas"/>
            </a:endParaRPr>
          </a:p>
          <a:p>
            <a:pPr marL="90233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largest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0" dirty="0">
                <a:latin typeface="Consolas"/>
                <a:cs typeface="Consolas"/>
              </a:rPr>
              <a:t> right</a:t>
            </a:r>
            <a:endParaRPr sz="1600" dirty="0">
              <a:latin typeface="Consolas"/>
              <a:cs typeface="Consolas"/>
            </a:endParaRPr>
          </a:p>
          <a:p>
            <a:pPr marL="902335" marR="1449705" indent="-445134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if </a:t>
            </a:r>
            <a:r>
              <a:rPr sz="1600" spc="-5" dirty="0">
                <a:latin typeface="Consolas"/>
                <a:cs typeface="Consolas"/>
              </a:rPr>
              <a:t>largest != i </a:t>
            </a:r>
            <a:r>
              <a:rPr sz="1600" b="1" spc="-10" dirty="0">
                <a:latin typeface="Consolas"/>
                <a:cs typeface="Consolas"/>
              </a:rPr>
              <a:t>then  </a:t>
            </a:r>
            <a:r>
              <a:rPr sz="1600" spc="-10" dirty="0">
                <a:solidFill>
                  <a:srgbClr val="006200"/>
                </a:solidFill>
                <a:latin typeface="Consolas"/>
                <a:cs typeface="Consolas"/>
              </a:rPr>
              <a:t>heap_swap</a:t>
            </a:r>
            <a:r>
              <a:rPr sz="1600" spc="-10" dirty="0">
                <a:latin typeface="Consolas"/>
                <a:cs typeface="Consolas"/>
              </a:rPr>
              <a:t>(A[i], </a:t>
            </a:r>
            <a:r>
              <a:rPr sz="1600" spc="-5" dirty="0">
                <a:latin typeface="Consolas"/>
                <a:cs typeface="Consolas"/>
              </a:rPr>
              <a:t>A[largest])  </a:t>
            </a:r>
            <a:r>
              <a:rPr sz="1600" spc="-10" dirty="0">
                <a:solidFill>
                  <a:srgbClr val="006200"/>
                </a:solidFill>
                <a:latin typeface="Consolas"/>
                <a:cs typeface="Consolas"/>
              </a:rPr>
              <a:t>MaxHeapify</a:t>
            </a:r>
            <a:r>
              <a:rPr sz="1600" spc="-10" dirty="0">
                <a:latin typeface="Consolas"/>
                <a:cs typeface="Consolas"/>
              </a:rPr>
              <a:t>(A, largest)</a:t>
            </a:r>
            <a:endParaRPr sz="1600" dirty="0">
              <a:latin typeface="Consolas"/>
              <a:cs typeface="Consolas"/>
            </a:endParaRPr>
          </a:p>
          <a:p>
            <a:pPr marL="12700" marR="4006215" indent="44450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end if  end</a:t>
            </a:r>
            <a:r>
              <a:rPr sz="1600" b="1" spc="-7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4948" y="5604459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974707"/>
                </a:solidFill>
                <a:latin typeface="Consolas"/>
                <a:cs typeface="Consolas"/>
              </a:rPr>
              <a:t>//</a:t>
            </a:r>
            <a:r>
              <a:rPr sz="1600" spc="-85" dirty="0">
                <a:solidFill>
                  <a:srgbClr val="974707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74707"/>
                </a:solidFill>
                <a:latin typeface="Consolas"/>
                <a:cs typeface="Consolas"/>
              </a:rPr>
              <a:t>O(1)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4948" y="6092138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974707"/>
                </a:solidFill>
                <a:latin typeface="Consolas"/>
                <a:cs typeface="Consolas"/>
              </a:rPr>
              <a:t>//</a:t>
            </a:r>
            <a:r>
              <a:rPr sz="1600" spc="-85" dirty="0">
                <a:solidFill>
                  <a:srgbClr val="974707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74707"/>
                </a:solidFill>
                <a:latin typeface="Consolas"/>
                <a:cs typeface="Consolas"/>
              </a:rPr>
              <a:t>O(h)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3592" y="5360670"/>
            <a:ext cx="3392804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0" marR="5080" indent="-445134">
              <a:lnSpc>
                <a:spcPct val="100299"/>
              </a:lnSpc>
              <a:spcBef>
                <a:spcPts val="90"/>
              </a:spcBef>
            </a:pPr>
            <a:r>
              <a:rPr sz="1600" b="1" spc="-10" dirty="0">
                <a:latin typeface="Consolas"/>
                <a:cs typeface="Consolas"/>
              </a:rPr>
              <a:t>function </a:t>
            </a:r>
            <a:r>
              <a:rPr sz="1600" b="1" spc="-10" dirty="0">
                <a:solidFill>
                  <a:srgbClr val="006200"/>
                </a:solidFill>
                <a:latin typeface="Consolas"/>
                <a:cs typeface="Consolas"/>
              </a:rPr>
              <a:t>BuildMaxHeap</a:t>
            </a:r>
            <a:r>
              <a:rPr sz="1600" spc="-10" dirty="0">
                <a:latin typeface="Consolas"/>
                <a:cs typeface="Consolas"/>
              </a:rPr>
              <a:t>(A[1:n])  </a:t>
            </a:r>
            <a:r>
              <a:rPr sz="1600" spc="-5" dirty="0">
                <a:latin typeface="Consolas"/>
                <a:cs typeface="Consolas"/>
              </a:rPr>
              <a:t>h = </a:t>
            </a:r>
            <a:r>
              <a:rPr sz="1600" spc="-5" dirty="0">
                <a:solidFill>
                  <a:srgbClr val="006200"/>
                </a:solidFill>
                <a:latin typeface="Consolas"/>
                <a:cs typeface="Consolas"/>
              </a:rPr>
              <a:t>CreateBinaryHeap</a:t>
            </a:r>
            <a:r>
              <a:rPr sz="1600" spc="-5" dirty="0">
                <a:latin typeface="Consolas"/>
                <a:cs typeface="Consolas"/>
              </a:rPr>
              <a:t>(n)  </a:t>
            </a:r>
            <a:r>
              <a:rPr sz="1600" spc="-10" dirty="0">
                <a:latin typeface="Consolas"/>
                <a:cs typeface="Consolas"/>
              </a:rPr>
              <a:t>for </a:t>
            </a:r>
            <a:r>
              <a:rPr sz="1600" spc="-5" dirty="0">
                <a:latin typeface="Consolas"/>
                <a:cs typeface="Consolas"/>
              </a:rPr>
              <a:t>i = </a:t>
            </a:r>
            <a:r>
              <a:rPr sz="1600" dirty="0">
                <a:latin typeface="Cambria Math"/>
                <a:cs typeface="Cambria Math"/>
              </a:rPr>
              <a:t>⌊</a:t>
            </a:r>
            <a:r>
              <a:rPr sz="1600" dirty="0">
                <a:latin typeface="Consolas"/>
                <a:cs typeface="Consolas"/>
              </a:rPr>
              <a:t>n </a:t>
            </a:r>
            <a:r>
              <a:rPr sz="1600" spc="-5" dirty="0">
                <a:latin typeface="Consolas"/>
                <a:cs typeface="Consolas"/>
              </a:rPr>
              <a:t>/ 2</a:t>
            </a:r>
            <a:r>
              <a:rPr sz="1600" spc="-5" dirty="0">
                <a:latin typeface="Cambria Math"/>
                <a:cs typeface="Cambria Math"/>
              </a:rPr>
              <a:t>⌋ </a:t>
            </a:r>
            <a:r>
              <a:rPr sz="1600" b="1" spc="-10" dirty="0">
                <a:latin typeface="Consolas"/>
                <a:cs typeface="Consolas"/>
              </a:rPr>
              <a:t>downto </a:t>
            </a:r>
            <a:r>
              <a:rPr sz="1600" spc="-5" dirty="0">
                <a:latin typeface="Consolas"/>
                <a:cs typeface="Consolas"/>
              </a:rPr>
              <a:t>1</a:t>
            </a:r>
            <a:r>
              <a:rPr sz="1600" spc="-25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do</a:t>
            </a:r>
            <a:endParaRPr sz="1600">
              <a:latin typeface="Consolas"/>
              <a:cs typeface="Consolas"/>
            </a:endParaRPr>
          </a:p>
          <a:p>
            <a:pPr marL="902335">
              <a:lnSpc>
                <a:spcPts val="1910"/>
              </a:lnSpc>
            </a:pPr>
            <a:r>
              <a:rPr sz="1600" spc="-10" dirty="0">
                <a:solidFill>
                  <a:srgbClr val="006200"/>
                </a:solidFill>
                <a:latin typeface="Consolas"/>
                <a:cs typeface="Consolas"/>
              </a:rPr>
              <a:t>MaxHeapify</a:t>
            </a:r>
            <a:r>
              <a:rPr sz="1600" spc="-10" dirty="0">
                <a:latin typeface="Consolas"/>
                <a:cs typeface="Consolas"/>
              </a:rPr>
              <a:t>(A,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end function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88835" y="5516879"/>
            <a:ext cx="1871980" cy="433452"/>
          </a:xfrm>
          <a:prstGeom prst="rect">
            <a:avLst/>
          </a:prstGeom>
          <a:solidFill>
            <a:srgbClr val="D6E3BC"/>
          </a:solidFill>
        </p:spPr>
        <p:txBody>
          <a:bodyPr vert="horz" wrap="square" lIns="0" tIns="12446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980"/>
              </a:spcBef>
            </a:pPr>
            <a:r>
              <a:rPr sz="3000" b="1" i="1" spc="15" baseline="13888" dirty="0">
                <a:latin typeface="Calibri"/>
                <a:cs typeface="Calibri"/>
              </a:rPr>
              <a:t>T</a:t>
            </a:r>
            <a:r>
              <a:rPr sz="1300" b="1" i="1" spc="10" dirty="0">
                <a:latin typeface="Calibri"/>
                <a:cs typeface="Calibri"/>
              </a:rPr>
              <a:t>BuildHeap </a:t>
            </a:r>
            <a:r>
              <a:rPr sz="3000" b="1" baseline="13888" dirty="0">
                <a:latin typeface="Calibri"/>
                <a:cs typeface="Calibri"/>
              </a:rPr>
              <a:t>=</a:t>
            </a:r>
            <a:r>
              <a:rPr sz="3000" b="1" spc="-322" baseline="13888" dirty="0">
                <a:latin typeface="Calibri"/>
                <a:cs typeface="Calibri"/>
              </a:rPr>
              <a:t> </a:t>
            </a:r>
            <a:r>
              <a:rPr sz="3000" b="1" i="1" spc="-7" baseline="13888" dirty="0">
                <a:latin typeface="Calibri"/>
                <a:cs typeface="Calibri"/>
              </a:rPr>
              <a:t>O</a:t>
            </a:r>
            <a:r>
              <a:rPr sz="3000" b="1" spc="-7" baseline="13888" dirty="0">
                <a:latin typeface="Calibri"/>
                <a:cs typeface="Calibri"/>
              </a:rPr>
              <a:t>(</a:t>
            </a:r>
            <a:r>
              <a:rPr sz="3000" b="1" i="1" spc="-7" baseline="13888" dirty="0">
                <a:latin typeface="Calibri"/>
                <a:cs typeface="Calibri"/>
              </a:rPr>
              <a:t>n</a:t>
            </a:r>
            <a:r>
              <a:rPr sz="3000" b="1" spc="-7" baseline="13888" dirty="0" smtClean="0">
                <a:latin typeface="Calibri"/>
                <a:cs typeface="Calibri"/>
              </a:rPr>
              <a:t>)</a:t>
            </a:r>
            <a:endParaRPr sz="3000" baseline="13888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987" y="1676400"/>
            <a:ext cx="8089798" cy="492443"/>
          </a:xfrm>
        </p:spPr>
        <p:txBody>
          <a:bodyPr/>
          <a:lstStyle/>
          <a:p>
            <a:r>
              <a:rPr lang="uk-UA" dirty="0" err="1" smtClean="0"/>
              <a:t>Использование</a:t>
            </a:r>
            <a:r>
              <a:rPr lang="uk-UA" dirty="0" smtClean="0"/>
              <a:t> </a:t>
            </a:r>
            <a:r>
              <a:rPr lang="uk-UA" dirty="0" err="1" smtClean="0"/>
              <a:t>двоичной</a:t>
            </a:r>
            <a:r>
              <a:rPr lang="uk-UA" dirty="0" smtClean="0"/>
              <a:t> </a:t>
            </a:r>
            <a:r>
              <a:rPr lang="uk-UA" dirty="0" err="1" smtClean="0"/>
              <a:t>кучи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5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73326" y="5111115"/>
          <a:ext cx="5544184" cy="1584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170"/>
                <a:gridCol w="3168014"/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Значение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(value)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Приоритет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(priority)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3962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Слон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Кит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Лев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40258" y="886205"/>
            <a:ext cx="8136890" cy="0"/>
          </a:xfrm>
          <a:custGeom>
            <a:avLst/>
            <a:gdLst/>
            <a:ahLst/>
            <a:cxnLst/>
            <a:rect l="l" t="t" r="r" b="b"/>
            <a:pathLst>
              <a:path w="8136890">
                <a:moveTo>
                  <a:pt x="0" y="0"/>
                </a:moveTo>
                <a:lnTo>
                  <a:pt x="813689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70218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Очередь </a:t>
            </a:r>
            <a:r>
              <a:rPr dirty="0"/>
              <a:t>с </a:t>
            </a:r>
            <a:r>
              <a:rPr spc="-10" dirty="0"/>
              <a:t>приоритетом </a:t>
            </a:r>
            <a:r>
              <a:rPr dirty="0"/>
              <a:t>(priority</a:t>
            </a:r>
            <a:r>
              <a:rPr spc="-10" dirty="0"/>
              <a:t> </a:t>
            </a:r>
            <a:r>
              <a:rPr spc="-5" dirty="0"/>
              <a:t>queue)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89771" y="6380327"/>
            <a:ext cx="1670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z="1800" dirty="0">
                <a:latin typeface="Calibri"/>
                <a:cs typeface="Calibri"/>
              </a:rPr>
              <a:t>25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100" y="1100455"/>
            <a:ext cx="7897495" cy="3761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indent="-26479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sz="2000" b="1" spc="-5" dirty="0">
                <a:latin typeface="Calibri"/>
                <a:cs typeface="Calibri"/>
              </a:rPr>
              <a:t>Очередь </a:t>
            </a:r>
            <a:r>
              <a:rPr sz="2000" b="1" dirty="0">
                <a:latin typeface="Calibri"/>
                <a:cs typeface="Calibri"/>
              </a:rPr>
              <a:t>с </a:t>
            </a:r>
            <a:r>
              <a:rPr sz="2000" b="1" spc="-5" dirty="0">
                <a:latin typeface="Calibri"/>
                <a:cs typeface="Calibri"/>
              </a:rPr>
              <a:t>приоритетом </a:t>
            </a:r>
            <a:r>
              <a:rPr sz="2000" b="1" dirty="0">
                <a:latin typeface="Calibri"/>
                <a:cs typeface="Calibri"/>
              </a:rPr>
              <a:t>(priority queue)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</a:p>
          <a:p>
            <a:pPr marL="27749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очередь, </a:t>
            </a:r>
            <a:r>
              <a:rPr sz="2000" dirty="0">
                <a:latin typeface="Calibri"/>
                <a:cs typeface="Calibri"/>
              </a:rPr>
              <a:t>в </a:t>
            </a:r>
            <a:r>
              <a:rPr sz="2000" spc="-10" dirty="0">
                <a:latin typeface="Calibri"/>
                <a:cs typeface="Calibri"/>
              </a:rPr>
              <a:t>которой элементы </a:t>
            </a:r>
            <a:r>
              <a:rPr sz="2000" spc="-5" dirty="0">
                <a:latin typeface="Calibri"/>
                <a:cs typeface="Calibri"/>
              </a:rPr>
              <a:t>имеют приоритет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(вес);</a:t>
            </a:r>
          </a:p>
          <a:p>
            <a:pPr marL="27749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первым </a:t>
            </a:r>
            <a:r>
              <a:rPr sz="2000" spc="-10" dirty="0">
                <a:latin typeface="Calibri"/>
                <a:cs typeface="Calibri"/>
              </a:rPr>
              <a:t>извлекается элемент </a:t>
            </a:r>
            <a:r>
              <a:rPr sz="2000" dirty="0">
                <a:latin typeface="Calibri"/>
                <a:cs typeface="Calibri"/>
              </a:rPr>
              <a:t>с </a:t>
            </a:r>
            <a:r>
              <a:rPr sz="2000" spc="-5" dirty="0">
                <a:latin typeface="Calibri"/>
                <a:cs typeface="Calibri"/>
              </a:rPr>
              <a:t>наибольшим приоритетом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(ключом)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77495" indent="-264795">
              <a:lnSpc>
                <a:spcPct val="100000"/>
              </a:lnSpc>
              <a:buFont typeface="Wingdings"/>
              <a:buChar char=""/>
              <a:tabLst>
                <a:tab pos="277495" algn="l"/>
                <a:tab pos="278130" algn="l"/>
              </a:tabLst>
            </a:pPr>
            <a:r>
              <a:rPr sz="2000" b="1" spc="-5" dirty="0">
                <a:latin typeface="Calibri"/>
                <a:cs typeface="Calibri"/>
              </a:rPr>
              <a:t>Поддерживаемые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операции:</a:t>
            </a:r>
            <a:endParaRPr sz="2000" dirty="0">
              <a:latin typeface="Calibri"/>
              <a:cs typeface="Calibri"/>
            </a:endParaRPr>
          </a:p>
          <a:p>
            <a:pPr marL="728980" lvl="1" indent="-347980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728980" algn="l"/>
              </a:tabLst>
            </a:pPr>
            <a:r>
              <a:rPr sz="2000" b="1" dirty="0">
                <a:latin typeface="Calibri"/>
                <a:cs typeface="Calibri"/>
              </a:rPr>
              <a:t>Insert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добавление элемента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очередь</a:t>
            </a:r>
            <a:endParaRPr sz="2000" dirty="0">
              <a:latin typeface="Calibri"/>
              <a:cs typeface="Calibri"/>
            </a:endParaRPr>
          </a:p>
          <a:p>
            <a:pPr marL="728980" lvl="1" indent="-347980">
              <a:lnSpc>
                <a:spcPct val="100000"/>
              </a:lnSpc>
              <a:spcBef>
                <a:spcPts val="605"/>
              </a:spcBef>
              <a:buFont typeface="Wingdings"/>
              <a:buChar char=""/>
              <a:tabLst>
                <a:tab pos="728980" algn="l"/>
              </a:tabLst>
            </a:pPr>
            <a:r>
              <a:rPr sz="2000" b="1" spc="-10" dirty="0">
                <a:latin typeface="Calibri"/>
                <a:cs typeface="Calibri"/>
              </a:rPr>
              <a:t>Max </a:t>
            </a:r>
            <a:r>
              <a:rPr sz="2000" dirty="0">
                <a:latin typeface="Calibri"/>
                <a:cs typeface="Calibri"/>
              </a:rPr>
              <a:t>– возвращает </a:t>
            </a:r>
            <a:r>
              <a:rPr sz="2000" spc="-10" dirty="0">
                <a:latin typeface="Calibri"/>
                <a:cs typeface="Calibri"/>
              </a:rPr>
              <a:t>элемент </a:t>
            </a:r>
            <a:r>
              <a:rPr sz="2000" dirty="0">
                <a:latin typeface="Calibri"/>
                <a:cs typeface="Calibri"/>
              </a:rPr>
              <a:t>с </a:t>
            </a:r>
            <a:r>
              <a:rPr sz="2000" spc="-5" dirty="0">
                <a:latin typeface="Calibri"/>
                <a:cs typeface="Calibri"/>
              </a:rPr>
              <a:t>максимальным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приоритетом</a:t>
            </a:r>
            <a:endParaRPr sz="2000" dirty="0">
              <a:latin typeface="Calibri"/>
              <a:cs typeface="Calibri"/>
            </a:endParaRPr>
          </a:p>
          <a:p>
            <a:pPr marL="728980" marR="755015" lvl="1" indent="-347980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728980" algn="l"/>
              </a:tabLst>
            </a:pPr>
            <a:r>
              <a:rPr sz="2000" b="1" spc="-10" dirty="0">
                <a:latin typeface="Calibri"/>
                <a:cs typeface="Calibri"/>
              </a:rPr>
              <a:t>ExtractMax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5" dirty="0">
                <a:latin typeface="Calibri"/>
                <a:cs typeface="Calibri"/>
              </a:rPr>
              <a:t>удаляет </a:t>
            </a:r>
            <a:r>
              <a:rPr sz="2000" dirty="0">
                <a:latin typeface="Calibri"/>
                <a:cs typeface="Calibri"/>
              </a:rPr>
              <a:t>из </a:t>
            </a:r>
            <a:r>
              <a:rPr sz="2000" spc="-10" dirty="0">
                <a:latin typeface="Calibri"/>
                <a:cs typeface="Calibri"/>
              </a:rPr>
              <a:t>очереди элемент </a:t>
            </a:r>
            <a:r>
              <a:rPr sz="2000" dirty="0">
                <a:latin typeface="Calibri"/>
                <a:cs typeface="Calibri"/>
              </a:rPr>
              <a:t>с </a:t>
            </a:r>
            <a:r>
              <a:rPr sz="2000" spc="-5" dirty="0">
                <a:latin typeface="Calibri"/>
                <a:cs typeface="Calibri"/>
              </a:rPr>
              <a:t>максимальным  приоритетом</a:t>
            </a:r>
            <a:endParaRPr sz="2000" dirty="0">
              <a:latin typeface="Calibri"/>
              <a:cs typeface="Calibri"/>
            </a:endParaRPr>
          </a:p>
          <a:p>
            <a:pPr marL="728980" lvl="1" indent="-347980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728980" algn="l"/>
              </a:tabLst>
            </a:pPr>
            <a:r>
              <a:rPr sz="2000" b="1" spc="-10" dirty="0">
                <a:latin typeface="Calibri"/>
                <a:cs typeface="Calibri"/>
              </a:rPr>
              <a:t>IncreaseKey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изменяет </a:t>
            </a:r>
            <a:r>
              <a:rPr sz="2000" dirty="0">
                <a:latin typeface="Calibri"/>
                <a:cs typeface="Calibri"/>
              </a:rPr>
              <a:t>значение </a:t>
            </a:r>
            <a:r>
              <a:rPr sz="2000" spc="-5" dirty="0">
                <a:latin typeface="Calibri"/>
                <a:cs typeface="Calibri"/>
              </a:rPr>
              <a:t>приоритета заданного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элемента</a:t>
            </a:r>
            <a:endParaRPr sz="2000" dirty="0">
              <a:latin typeface="Calibri"/>
              <a:cs typeface="Calibri"/>
            </a:endParaRPr>
          </a:p>
          <a:p>
            <a:pPr marL="728980" lvl="1" indent="-347980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728980" algn="l"/>
              </a:tabLst>
            </a:pPr>
            <a:r>
              <a:rPr sz="2000" b="1" spc="-10" dirty="0">
                <a:latin typeface="Calibri"/>
                <a:cs typeface="Calibri"/>
              </a:rPr>
              <a:t>Merge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сливает две </a:t>
            </a:r>
            <a:r>
              <a:rPr sz="2000" spc="-10" dirty="0">
                <a:latin typeface="Calibri"/>
                <a:cs typeface="Calibri"/>
              </a:rPr>
              <a:t>очереди </a:t>
            </a:r>
            <a:r>
              <a:rPr sz="2000" dirty="0">
                <a:latin typeface="Calibri"/>
                <a:cs typeface="Calibri"/>
              </a:rPr>
              <a:t>в </a:t>
            </a:r>
            <a:r>
              <a:rPr sz="2000" spc="-20" dirty="0">
                <a:latin typeface="Calibri"/>
                <a:cs typeface="Calibri"/>
              </a:rPr>
              <a:t>одну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70218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uk-UA" spc="-10" dirty="0" err="1" smtClean="0"/>
              <a:t>Сравнение</a:t>
            </a:r>
            <a:r>
              <a:rPr lang="uk-UA" spc="-10" dirty="0" smtClean="0"/>
              <a:t> </a:t>
            </a:r>
            <a:r>
              <a:rPr lang="uk-UA" spc="-10" dirty="0" err="1" smtClean="0"/>
              <a:t>оценки</a:t>
            </a:r>
            <a:r>
              <a:rPr lang="uk-UA" spc="-10" dirty="0" smtClean="0"/>
              <a:t> </a:t>
            </a:r>
            <a:r>
              <a:rPr lang="uk-UA" spc="-10" dirty="0" err="1" smtClean="0"/>
              <a:t>алгоритмов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7100" y="983742"/>
            <a:ext cx="8025130" cy="1107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7061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В </a:t>
            </a:r>
            <a:r>
              <a:rPr sz="2200" spc="-20" dirty="0">
                <a:latin typeface="Calibri"/>
                <a:cs typeface="Calibri"/>
              </a:rPr>
              <a:t>таблице </a:t>
            </a:r>
            <a:r>
              <a:rPr sz="2200" spc="-10" dirty="0">
                <a:latin typeface="Calibri"/>
                <a:cs typeface="Calibri"/>
              </a:rPr>
              <a:t>приведены </a:t>
            </a:r>
            <a:r>
              <a:rPr sz="2200" spc="-20" dirty="0">
                <a:latin typeface="Calibri"/>
                <a:cs typeface="Calibri"/>
              </a:rPr>
              <a:t>трудоемкости </a:t>
            </a:r>
            <a:r>
              <a:rPr sz="2200" spc="-5" dirty="0">
                <a:latin typeface="Calibri"/>
                <a:cs typeface="Calibri"/>
              </a:rPr>
              <a:t>операций </a:t>
            </a:r>
            <a:r>
              <a:rPr sz="2200" spc="-10" dirty="0">
                <a:latin typeface="Calibri"/>
                <a:cs typeface="Calibri"/>
              </a:rPr>
              <a:t>очереди  </a:t>
            </a:r>
            <a:r>
              <a:rPr sz="2200" spc="-5" dirty="0">
                <a:latin typeface="Calibri"/>
                <a:cs typeface="Calibri"/>
              </a:rPr>
              <a:t>с </a:t>
            </a:r>
            <a:r>
              <a:rPr sz="2200" spc="-10" dirty="0">
                <a:latin typeface="Calibri"/>
                <a:cs typeface="Calibri"/>
              </a:rPr>
              <a:t>приоритетом </a:t>
            </a:r>
            <a:r>
              <a:rPr sz="2200" spc="-5" dirty="0">
                <a:latin typeface="Calibri"/>
                <a:cs typeface="Calibri"/>
              </a:rPr>
              <a:t>(в </a:t>
            </a:r>
            <a:r>
              <a:rPr sz="2200" spc="-25" dirty="0">
                <a:latin typeface="Calibri"/>
                <a:cs typeface="Calibri"/>
              </a:rPr>
              <a:t>худшем </a:t>
            </a:r>
            <a:r>
              <a:rPr sz="2200" spc="-5" dirty="0">
                <a:latin typeface="Calibri"/>
                <a:cs typeface="Calibri"/>
              </a:rPr>
              <a:t>случае, </a:t>
            </a:r>
            <a:r>
              <a:rPr sz="2200" spc="-20" dirty="0">
                <a:latin typeface="Calibri"/>
                <a:cs typeface="Calibri"/>
              </a:rPr>
              <a:t>worst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case)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Символом </a:t>
            </a:r>
            <a:r>
              <a:rPr sz="2200" spc="-5" dirty="0">
                <a:latin typeface="Calibri"/>
                <a:cs typeface="Calibri"/>
              </a:rPr>
              <a:t>‘*’ </a:t>
            </a:r>
            <a:r>
              <a:rPr sz="2200" spc="-10" dirty="0">
                <a:latin typeface="Calibri"/>
                <a:cs typeface="Calibri"/>
              </a:rPr>
              <a:t>отмечена </a:t>
            </a:r>
            <a:r>
              <a:rPr sz="2200" spc="-5" dirty="0">
                <a:latin typeface="Calibri"/>
                <a:cs typeface="Calibri"/>
              </a:rPr>
              <a:t>амортизированная сложность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операций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8183" y="2414523"/>
          <a:ext cx="8277857" cy="3941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0689"/>
                <a:gridCol w="1384935"/>
                <a:gridCol w="1295400"/>
                <a:gridCol w="1367789"/>
                <a:gridCol w="1223644"/>
                <a:gridCol w="1295400"/>
              </a:tblGrid>
              <a:tr h="701039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Операция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Binary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heap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Binomial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heap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Fibonacci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heap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Pairing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heap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Brodal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heap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</a:tr>
              <a:tr h="648081">
                <a:tc>
                  <a:txBody>
                    <a:bodyPr/>
                    <a:lstStyle/>
                    <a:p>
                      <a:pPr marL="416559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FindMin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Θ(1)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i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(log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Θ(1)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Θ(1)*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Θ(1)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</a:tr>
              <a:tr h="648081"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DeleteMin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Θ(log</a:t>
                      </a:r>
                      <a:r>
                        <a:rPr sz="2000" i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Θ(log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i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(log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)*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i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(log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)*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i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(log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</a:tr>
              <a:tr h="648081">
                <a:tc>
                  <a:txBody>
                    <a:bodyPr/>
                    <a:lstStyle/>
                    <a:p>
                      <a:pPr marL="5473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Insert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Θ(log</a:t>
                      </a:r>
                      <a:r>
                        <a:rPr sz="2000" i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i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(log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Θ(1)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Θ(1)*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Θ(1)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</a:tr>
              <a:tr h="648055"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Dec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ease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Θ(log</a:t>
                      </a:r>
                      <a:r>
                        <a:rPr sz="2000" i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Θ(log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Θ(1)*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i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(log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)*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Θ(1)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</a:tr>
              <a:tr h="648081"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e/Uni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Θ(</a:t>
                      </a:r>
                      <a:r>
                        <a:rPr sz="2000" i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Ω(log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Θ(1)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Θ(1)*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Θ(1)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100" y="238125"/>
            <a:ext cx="8089798" cy="492443"/>
          </a:xfrm>
        </p:spPr>
        <p:txBody>
          <a:bodyPr/>
          <a:lstStyle/>
          <a:p>
            <a:r>
              <a:rPr lang="uk-UA" dirty="0" smtClean="0"/>
              <a:t>Алгоритм </a:t>
            </a:r>
            <a:r>
              <a:rPr lang="uk-UA" dirty="0" err="1" smtClean="0"/>
              <a:t>Дейкстр</a:t>
            </a:r>
            <a:r>
              <a:rPr lang="ru-RU" dirty="0" smtClean="0"/>
              <a:t>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4800" y="1564243"/>
            <a:ext cx="8136890" cy="5293757"/>
          </a:xfrm>
        </p:spPr>
        <p:txBody>
          <a:bodyPr/>
          <a:lstStyle/>
          <a:p>
            <a:r>
              <a:rPr lang="ru-RU" sz="2200" dirty="0">
                <a:latin typeface="Consolas" panose="020B0609020204030204" pitchFamily="49" charset="0"/>
              </a:rPr>
              <a:t>Обозначим через </a:t>
            </a:r>
            <a:r>
              <a:rPr lang="ru-RU" sz="2200" i="1" dirty="0">
                <a:latin typeface="Consolas" panose="020B0609020204030204" pitchFamily="49" charset="0"/>
              </a:rPr>
              <a:t>n</a:t>
            </a:r>
            <a:r>
              <a:rPr lang="ru-RU" sz="2200" dirty="0">
                <a:latin typeface="Consolas" panose="020B0609020204030204" pitchFamily="49" charset="0"/>
              </a:rPr>
              <a:t> количество вершин, а через </a:t>
            </a:r>
            <a:r>
              <a:rPr lang="ru-RU" sz="2200" i="1" dirty="0">
                <a:latin typeface="Consolas" panose="020B0609020204030204" pitchFamily="49" charset="0"/>
              </a:rPr>
              <a:t>m</a:t>
            </a:r>
            <a:r>
              <a:rPr lang="ru-RU" sz="2200" dirty="0">
                <a:latin typeface="Consolas" panose="020B0609020204030204" pitchFamily="49" charset="0"/>
              </a:rPr>
              <a:t> — количество рёбер в графе </a:t>
            </a:r>
            <a:r>
              <a:rPr lang="ru-RU" sz="2200" i="1" dirty="0">
                <a:latin typeface="Consolas" panose="020B0609020204030204" pitchFamily="49" charset="0"/>
              </a:rPr>
              <a:t>G</a:t>
            </a:r>
            <a:r>
              <a:rPr lang="ru-RU" sz="22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ru-RU" sz="2200" dirty="0" smtClean="0">
                <a:latin typeface="Consolas" panose="020B0609020204030204" pitchFamily="49" charset="0"/>
              </a:rPr>
              <a:t>В обычном простейшем случае получаем </a:t>
            </a:r>
            <a:r>
              <a:rPr lang="en-US" sz="2200" dirty="0" smtClean="0">
                <a:latin typeface="Consolas" panose="020B0609020204030204" pitchFamily="49" charset="0"/>
              </a:rPr>
              <a:t>O(n*n).</a:t>
            </a:r>
            <a:endParaRPr lang="uk-UA" sz="2200" dirty="0" smtClean="0">
              <a:latin typeface="Consolas" panose="020B0609020204030204" pitchFamily="49" charset="0"/>
            </a:endParaRPr>
          </a:p>
          <a:p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uk-UA" sz="2200" dirty="0" smtClean="0">
                <a:latin typeface="Consolas" panose="020B0609020204030204" pitchFamily="49" charset="0"/>
              </a:rPr>
              <a:t>С </a:t>
            </a:r>
            <a:r>
              <a:rPr lang="uk-UA" sz="2200" dirty="0" err="1" smtClean="0">
                <a:latin typeface="Consolas" panose="020B0609020204030204" pitchFamily="49" charset="0"/>
              </a:rPr>
              <a:t>помощью</a:t>
            </a:r>
            <a:r>
              <a:rPr lang="uk-UA" sz="2200" dirty="0" smtClean="0">
                <a:latin typeface="Consolas" panose="020B0609020204030204" pitchFamily="49" charset="0"/>
              </a:rPr>
              <a:t> </a:t>
            </a:r>
            <a:r>
              <a:rPr lang="uk-UA" sz="2200" dirty="0" err="1" smtClean="0">
                <a:latin typeface="Consolas" panose="020B0609020204030204" pitchFamily="49" charset="0"/>
              </a:rPr>
              <a:t>двоичной</a:t>
            </a:r>
            <a:r>
              <a:rPr lang="uk-UA" sz="2200" dirty="0" smtClean="0">
                <a:latin typeface="Consolas" panose="020B0609020204030204" pitchFamily="49" charset="0"/>
              </a:rPr>
              <a:t> </a:t>
            </a:r>
            <a:r>
              <a:rPr lang="uk-UA" sz="2200" dirty="0" err="1" smtClean="0">
                <a:latin typeface="Consolas" panose="020B0609020204030204" pitchFamily="49" charset="0"/>
              </a:rPr>
              <a:t>кучи</a:t>
            </a:r>
            <a:r>
              <a:rPr lang="uk-UA" sz="2200" dirty="0" smtClean="0">
                <a:latin typeface="Consolas" panose="020B0609020204030204" pitchFamily="49" charset="0"/>
              </a:rPr>
              <a:t> </a:t>
            </a:r>
            <a:r>
              <a:rPr lang="uk-UA" sz="2200" dirty="0" err="1" smtClean="0">
                <a:latin typeface="Consolas" panose="020B0609020204030204" pitchFamily="49" charset="0"/>
              </a:rPr>
              <a:t>сложность</a:t>
            </a:r>
            <a:r>
              <a:rPr lang="uk-UA" sz="2200" dirty="0" smtClean="0">
                <a:latin typeface="Consolas" panose="020B0609020204030204" pitchFamily="49" charset="0"/>
              </a:rPr>
              <a:t> </a:t>
            </a:r>
            <a:r>
              <a:rPr lang="uk-UA" sz="2200" dirty="0" err="1" smtClean="0">
                <a:latin typeface="Consolas" panose="020B0609020204030204" pitchFamily="49" charset="0"/>
              </a:rPr>
              <a:t>алгоритма</a:t>
            </a:r>
            <a:r>
              <a:rPr lang="uk-UA" sz="2200" dirty="0" smtClean="0">
                <a:latin typeface="Consolas" panose="020B0609020204030204" pitchFamily="49" charset="0"/>
              </a:rPr>
              <a:t> </a:t>
            </a:r>
            <a:r>
              <a:rPr lang="uk-UA" sz="2200" dirty="0" err="1" smtClean="0">
                <a:latin typeface="Consolas" panose="020B0609020204030204" pitchFamily="49" charset="0"/>
              </a:rPr>
              <a:t>получается</a:t>
            </a:r>
            <a:r>
              <a:rPr lang="uk-UA" sz="22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uk-UA" sz="2200" dirty="0" smtClean="0">
                <a:latin typeface="Consolas" panose="020B0609020204030204" pitchFamily="49" charset="0"/>
              </a:rPr>
              <a:t>О(</a:t>
            </a:r>
            <a:r>
              <a:rPr lang="en-US" sz="2200" dirty="0" smtClean="0">
                <a:latin typeface="Consolas" panose="020B0609020204030204" pitchFamily="49" charset="0"/>
              </a:rPr>
              <a:t>log n * (n + m)</a:t>
            </a:r>
            <a:r>
              <a:rPr lang="uk-UA" sz="2200" dirty="0" smtClean="0">
                <a:latin typeface="Consolas" panose="020B0609020204030204" pitchFamily="49" charset="0"/>
              </a:rPr>
              <a:t>)</a:t>
            </a:r>
            <a:r>
              <a:rPr lang="en-US" sz="2200" dirty="0" smtClean="0">
                <a:latin typeface="Consolas" panose="020B0609020204030204" pitchFamily="49" charset="0"/>
              </a:rPr>
              <a:t>.</a:t>
            </a:r>
          </a:p>
          <a:p>
            <a:pPr algn="l" rtl="0"/>
            <a:r>
              <a:rPr lang="uk-UA" altLang="ru-RU" sz="2200" dirty="0" smtClean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Так </a:t>
            </a:r>
            <a:r>
              <a:rPr lang="uk-UA" altLang="ru-RU" sz="2200" dirty="0" err="1" smtClean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как</a:t>
            </a:r>
            <a:r>
              <a:rPr lang="ru-RU" altLang="ru-RU" sz="2200" dirty="0" smtClean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ru-RU" altLang="ru-RU" sz="2200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время удаления вершины из  </a:t>
            </a:r>
            <a:r>
              <a:rPr lang="ru-RU" altLang="ru-RU" sz="2200" dirty="0" smtClean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станет</a:t>
            </a:r>
            <a:r>
              <a:rPr lang="en-US" sz="2200" dirty="0">
                <a:latin typeface="Consolas" panose="020B0609020204030204" pitchFamily="49" charset="0"/>
              </a:rPr>
              <a:t> log </a:t>
            </a:r>
            <a:r>
              <a:rPr lang="en-US" sz="2200" dirty="0" smtClean="0">
                <a:latin typeface="Consolas" panose="020B0609020204030204" pitchFamily="49" charset="0"/>
              </a:rPr>
              <a:t>n</a:t>
            </a:r>
            <a:r>
              <a:rPr lang="uk-UA" sz="2200" dirty="0" smtClean="0">
                <a:latin typeface="Consolas" panose="020B0609020204030204" pitchFamily="49" charset="0"/>
              </a:rPr>
              <a:t> п</a:t>
            </a:r>
            <a:r>
              <a:rPr lang="ru-RU" altLang="ru-RU" sz="2200" dirty="0" err="1" smtClean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ри</a:t>
            </a:r>
            <a:r>
              <a:rPr lang="ru-RU" altLang="ru-RU" sz="2200" dirty="0" smtClean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ru-RU" altLang="ru-RU" sz="2200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том, что время модификации </a:t>
            </a:r>
            <a:r>
              <a:rPr lang="ru-RU" altLang="ru-RU" sz="2200" dirty="0" smtClean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тоже возрастёт </a:t>
            </a:r>
            <a:r>
              <a:rPr lang="ru-RU" altLang="ru-RU" sz="2200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до  </a:t>
            </a:r>
            <a:r>
              <a:rPr lang="en-US" sz="2200" dirty="0">
                <a:latin typeface="Consolas" panose="020B0609020204030204" pitchFamily="49" charset="0"/>
              </a:rPr>
              <a:t>log n</a:t>
            </a:r>
            <a:r>
              <a:rPr lang="ru-RU" altLang="ru-RU" sz="2200" dirty="0" smtClean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 </a:t>
            </a:r>
            <a:r>
              <a:rPr lang="ru-RU" altLang="ru-RU" sz="2200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Так как цикл выполняется порядка </a:t>
            </a:r>
            <a:r>
              <a:rPr lang="ru-RU" altLang="ru-RU" sz="2200" i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r>
              <a:rPr lang="ru-RU" altLang="ru-RU" sz="2200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раз, а количество релаксаций (смен меток) не больше </a:t>
            </a:r>
            <a:r>
              <a:rPr lang="ru-RU" altLang="ru-RU" sz="2200" i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</a:t>
            </a:r>
            <a:r>
              <a:rPr lang="ru-RU" altLang="ru-RU" sz="2200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ru-RU" altLang="ru-RU" sz="2200" dirty="0">
                <a:latin typeface="Consolas" panose="020B0609020204030204" pitchFamily="49" charset="0"/>
              </a:rPr>
              <a:t> </a:t>
            </a:r>
            <a:r>
              <a:rPr lang="uk-UA" sz="2200" dirty="0">
                <a:latin typeface="Consolas" panose="020B0609020204030204" pitchFamily="49" charset="0"/>
              </a:rPr>
              <a:t>О(</a:t>
            </a:r>
            <a:r>
              <a:rPr lang="en-US" sz="2200" dirty="0">
                <a:latin typeface="Consolas" panose="020B0609020204030204" pitchFamily="49" charset="0"/>
              </a:rPr>
              <a:t>log n * (n + m)</a:t>
            </a:r>
            <a:r>
              <a:rPr lang="uk-UA" sz="2200" dirty="0">
                <a:latin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</a:rPr>
              <a:t>.</a:t>
            </a:r>
          </a:p>
          <a:p>
            <a:pPr algn="l" rtl="0"/>
            <a:endParaRPr lang="ru-RU" altLang="ru-RU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1" name="AutoShape 9" descr="\overline U"/>
          <p:cNvSpPr>
            <a:spLocks noChangeAspect="1" noChangeArrowheads="1"/>
          </p:cNvSpPr>
          <p:nvPr/>
        </p:nvSpPr>
        <p:spPr bwMode="auto">
          <a:xfrm>
            <a:off x="21605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0" descr="\log n"/>
          <p:cNvSpPr>
            <a:spLocks noChangeAspect="1" noChangeArrowheads="1"/>
          </p:cNvSpPr>
          <p:nvPr/>
        </p:nvSpPr>
        <p:spPr bwMode="auto">
          <a:xfrm>
            <a:off x="27225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11" descr="d[i]"/>
          <p:cNvSpPr>
            <a:spLocks noChangeAspect="1" noChangeArrowheads="1"/>
          </p:cNvSpPr>
          <p:nvPr/>
        </p:nvSpPr>
        <p:spPr bwMode="auto">
          <a:xfrm>
            <a:off x="48736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12" descr="\log n"/>
          <p:cNvSpPr>
            <a:spLocks noChangeAspect="1" noChangeArrowheads="1"/>
          </p:cNvSpPr>
          <p:nvPr/>
        </p:nvSpPr>
        <p:spPr bwMode="auto">
          <a:xfrm>
            <a:off x="58118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7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6251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Сортировка </a:t>
            </a:r>
            <a:r>
              <a:rPr spc="-5" dirty="0"/>
              <a:t>на базе </a:t>
            </a:r>
            <a:r>
              <a:rPr dirty="0"/>
              <a:t>бинарной</a:t>
            </a:r>
            <a:r>
              <a:rPr spc="-35" dirty="0"/>
              <a:t> </a:t>
            </a:r>
            <a:r>
              <a:rPr spc="-5" dirty="0"/>
              <a:t>кучи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994917"/>
            <a:ext cx="76327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На основе бинарной </a:t>
            </a:r>
            <a:r>
              <a:rPr sz="2400" dirty="0">
                <a:latin typeface="Calibri"/>
                <a:cs typeface="Calibri"/>
              </a:rPr>
              <a:t>кучи </a:t>
            </a:r>
            <a:r>
              <a:rPr sz="2400" spc="-10" dirty="0">
                <a:latin typeface="Calibri"/>
                <a:cs typeface="Calibri"/>
              </a:rPr>
              <a:t>можно </a:t>
            </a:r>
            <a:r>
              <a:rPr sz="2400" spc="-5" dirty="0">
                <a:latin typeface="Calibri"/>
                <a:cs typeface="Calibri"/>
              </a:rPr>
              <a:t>реализовать </a:t>
            </a:r>
            <a:r>
              <a:rPr sz="2400" spc="-10" dirty="0">
                <a:latin typeface="Calibri"/>
                <a:cs typeface="Calibri"/>
              </a:rPr>
              <a:t>алгоритм  </a:t>
            </a:r>
            <a:r>
              <a:rPr sz="2400" dirty="0">
                <a:latin typeface="Calibri"/>
                <a:cs typeface="Calibri"/>
              </a:rPr>
              <a:t>сортировки с </a:t>
            </a:r>
            <a:r>
              <a:rPr sz="2400" spc="-5" dirty="0">
                <a:latin typeface="Calibri"/>
                <a:cs typeface="Calibri"/>
              </a:rPr>
              <a:t>вычислительной сложностью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log</a:t>
            </a:r>
            <a:r>
              <a:rPr sz="2400" i="1" spc="-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в </a:t>
            </a:r>
            <a:r>
              <a:rPr sz="2400" spc="-15" dirty="0">
                <a:latin typeface="Calibri"/>
                <a:cs typeface="Calibri"/>
              </a:rPr>
              <a:t>худшем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случае</a:t>
            </a:r>
            <a:endParaRPr sz="2400">
              <a:latin typeface="Calibri"/>
              <a:cs typeface="Calibri"/>
            </a:endParaRPr>
          </a:p>
          <a:p>
            <a:pPr marL="833755" algn="ctr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Как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6251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Сортировка </a:t>
            </a:r>
            <a:r>
              <a:rPr spc="-5" dirty="0"/>
              <a:t>на базе </a:t>
            </a:r>
            <a:r>
              <a:rPr dirty="0"/>
              <a:t>бинарной</a:t>
            </a:r>
            <a:r>
              <a:rPr spc="-35" dirty="0"/>
              <a:t> </a:t>
            </a:r>
            <a:r>
              <a:rPr spc="-5" dirty="0"/>
              <a:t>кучи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994917"/>
            <a:ext cx="76327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На основе бинарной </a:t>
            </a:r>
            <a:r>
              <a:rPr sz="2400" dirty="0">
                <a:latin typeface="Calibri"/>
                <a:cs typeface="Calibri"/>
              </a:rPr>
              <a:t>кучи </a:t>
            </a:r>
            <a:r>
              <a:rPr sz="2400" spc="-10" dirty="0">
                <a:latin typeface="Calibri"/>
                <a:cs typeface="Calibri"/>
              </a:rPr>
              <a:t>можно </a:t>
            </a:r>
            <a:r>
              <a:rPr sz="2400" spc="-5" dirty="0">
                <a:latin typeface="Calibri"/>
                <a:cs typeface="Calibri"/>
              </a:rPr>
              <a:t>реализовать </a:t>
            </a:r>
            <a:r>
              <a:rPr sz="2400" spc="-10" dirty="0">
                <a:latin typeface="Calibri"/>
                <a:cs typeface="Calibri"/>
              </a:rPr>
              <a:t>алгоритм  </a:t>
            </a:r>
            <a:r>
              <a:rPr sz="2400" dirty="0">
                <a:latin typeface="Calibri"/>
                <a:cs typeface="Calibri"/>
              </a:rPr>
              <a:t>сортировки с </a:t>
            </a:r>
            <a:r>
              <a:rPr sz="2400" spc="-5" dirty="0">
                <a:latin typeface="Calibri"/>
                <a:cs typeface="Calibri"/>
              </a:rPr>
              <a:t>вычислительной сложностью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log</a:t>
            </a:r>
            <a:r>
              <a:rPr sz="2400" i="1" spc="-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в </a:t>
            </a:r>
            <a:r>
              <a:rPr sz="2400" spc="-15" dirty="0">
                <a:latin typeface="Calibri"/>
                <a:cs typeface="Calibri"/>
              </a:rPr>
              <a:t>худшем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случае</a:t>
            </a:r>
            <a:endParaRPr sz="2400">
              <a:latin typeface="Calibri"/>
              <a:cs typeface="Calibri"/>
            </a:endParaRPr>
          </a:p>
          <a:p>
            <a:pPr marL="833755" algn="ctr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Как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2782823"/>
            <a:ext cx="8136890" cy="3670300"/>
          </a:xfrm>
          <a:custGeom>
            <a:avLst/>
            <a:gdLst/>
            <a:ahLst/>
            <a:cxnLst/>
            <a:rect l="l" t="t" r="r" b="b"/>
            <a:pathLst>
              <a:path w="8136890" h="3670300">
                <a:moveTo>
                  <a:pt x="0" y="3669791"/>
                </a:moveTo>
                <a:lnTo>
                  <a:pt x="8136635" y="3669791"/>
                </a:lnTo>
                <a:lnTo>
                  <a:pt x="8136635" y="0"/>
                </a:lnTo>
                <a:lnTo>
                  <a:pt x="0" y="0"/>
                </a:lnTo>
                <a:lnTo>
                  <a:pt x="0" y="3669791"/>
                </a:lnTo>
                <a:close/>
              </a:path>
            </a:pathLst>
          </a:custGeom>
          <a:solidFill>
            <a:srgbClr val="F8E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0875" marR="4264660" indent="-559435">
              <a:lnSpc>
                <a:spcPct val="130100"/>
              </a:lnSpc>
              <a:spcBef>
                <a:spcPts val="95"/>
              </a:spcBef>
            </a:pPr>
            <a:r>
              <a:rPr b="1" dirty="0">
                <a:latin typeface="Consolas"/>
                <a:cs typeface="Consolas"/>
              </a:rPr>
              <a:t>function </a:t>
            </a:r>
            <a:r>
              <a:rPr b="1" spc="-5" dirty="0">
                <a:solidFill>
                  <a:srgbClr val="009900"/>
                </a:solidFill>
                <a:latin typeface="Consolas"/>
                <a:cs typeface="Consolas"/>
              </a:rPr>
              <a:t>HeapSort</a:t>
            </a:r>
            <a:r>
              <a:rPr spc="-5" dirty="0"/>
              <a:t>(v[1:n])  </a:t>
            </a:r>
            <a:r>
              <a:rPr dirty="0"/>
              <a:t>h = </a:t>
            </a:r>
            <a:r>
              <a:rPr spc="-5" dirty="0">
                <a:solidFill>
                  <a:srgbClr val="009900"/>
                </a:solidFill>
              </a:rPr>
              <a:t>CreateBinaryHeap</a:t>
            </a:r>
            <a:r>
              <a:rPr spc="-5" dirty="0"/>
              <a:t>(n)  </a:t>
            </a:r>
            <a:r>
              <a:rPr b="1" dirty="0">
                <a:latin typeface="Consolas"/>
                <a:cs typeface="Consolas"/>
              </a:rPr>
              <a:t>for </a:t>
            </a:r>
            <a:r>
              <a:rPr dirty="0"/>
              <a:t>i = 1 </a:t>
            </a:r>
            <a:r>
              <a:rPr b="1" spc="-5" dirty="0">
                <a:latin typeface="Consolas"/>
                <a:cs typeface="Consolas"/>
              </a:rPr>
              <a:t>to </a:t>
            </a:r>
            <a:r>
              <a:rPr dirty="0"/>
              <a:t>n</a:t>
            </a:r>
            <a:r>
              <a:rPr spc="-55" dirty="0"/>
              <a:t> </a:t>
            </a:r>
            <a:r>
              <a:rPr b="1" dirty="0">
                <a:latin typeface="Consolas"/>
                <a:cs typeface="Consolas"/>
              </a:rPr>
              <a:t>do</a:t>
            </a:r>
          </a:p>
          <a:p>
            <a:pPr marL="1210310">
              <a:lnSpc>
                <a:spcPct val="100000"/>
              </a:lnSpc>
              <a:spcBef>
                <a:spcPts val="720"/>
              </a:spcBef>
            </a:pPr>
            <a:r>
              <a:rPr spc="-5" dirty="0">
                <a:solidFill>
                  <a:srgbClr val="009900"/>
                </a:solidFill>
              </a:rPr>
              <a:t>HeapInsert</a:t>
            </a:r>
            <a:r>
              <a:rPr spc="-5" dirty="0"/>
              <a:t>(h, </a:t>
            </a:r>
            <a:r>
              <a:rPr dirty="0"/>
              <a:t>v[i],</a:t>
            </a:r>
            <a:r>
              <a:rPr spc="-15" dirty="0"/>
              <a:t> </a:t>
            </a:r>
            <a:r>
              <a:rPr spc="-5" dirty="0"/>
              <a:t>v[i])</a:t>
            </a:r>
          </a:p>
          <a:p>
            <a:pPr marL="650875">
              <a:lnSpc>
                <a:spcPct val="100000"/>
              </a:lnSpc>
              <a:spcBef>
                <a:spcPts val="720"/>
              </a:spcBef>
            </a:pPr>
            <a:r>
              <a:rPr b="1" dirty="0">
                <a:latin typeface="Consolas"/>
                <a:cs typeface="Consolas"/>
              </a:rPr>
              <a:t>end</a:t>
            </a:r>
            <a:r>
              <a:rPr b="1" spc="-10" dirty="0">
                <a:latin typeface="Consolas"/>
                <a:cs typeface="Consolas"/>
              </a:rPr>
              <a:t> </a:t>
            </a:r>
            <a:r>
              <a:rPr b="1" spc="-5" dirty="0">
                <a:latin typeface="Consolas"/>
                <a:cs typeface="Consolas"/>
              </a:rPr>
              <a:t>for</a:t>
            </a:r>
          </a:p>
          <a:p>
            <a:pPr marL="650875">
              <a:lnSpc>
                <a:spcPct val="100000"/>
              </a:lnSpc>
              <a:spcBef>
                <a:spcPts val="720"/>
              </a:spcBef>
            </a:pPr>
            <a:r>
              <a:rPr b="1" dirty="0">
                <a:latin typeface="Consolas"/>
                <a:cs typeface="Consolas"/>
              </a:rPr>
              <a:t>for </a:t>
            </a:r>
            <a:r>
              <a:rPr dirty="0"/>
              <a:t>i = 1 </a:t>
            </a:r>
            <a:r>
              <a:rPr b="1" spc="-5" dirty="0">
                <a:latin typeface="Consolas"/>
                <a:cs typeface="Consolas"/>
              </a:rPr>
              <a:t>to </a:t>
            </a:r>
            <a:r>
              <a:rPr dirty="0"/>
              <a:t>n</a:t>
            </a:r>
            <a:r>
              <a:rPr spc="-30" dirty="0"/>
              <a:t> </a:t>
            </a:r>
            <a:r>
              <a:rPr b="1" dirty="0">
                <a:latin typeface="Consolas"/>
                <a:cs typeface="Consolas"/>
              </a:rPr>
              <a:t>do</a:t>
            </a:r>
          </a:p>
          <a:p>
            <a:pPr marL="1210310">
              <a:lnSpc>
                <a:spcPct val="100000"/>
              </a:lnSpc>
              <a:spcBef>
                <a:spcPts val="720"/>
              </a:spcBef>
            </a:pPr>
            <a:r>
              <a:rPr spc="-5" dirty="0"/>
              <a:t>v[i] </a:t>
            </a:r>
            <a:r>
              <a:rPr dirty="0"/>
              <a:t>= </a:t>
            </a:r>
            <a:r>
              <a:rPr spc="-5" dirty="0">
                <a:solidFill>
                  <a:srgbClr val="009900"/>
                </a:solidFill>
              </a:rPr>
              <a:t>HeapRemoveMax</a:t>
            </a:r>
            <a:r>
              <a:rPr spc="-5" dirty="0"/>
              <a:t>(h)</a:t>
            </a:r>
          </a:p>
          <a:p>
            <a:pPr marL="91440" marR="6360795" indent="558800">
              <a:lnSpc>
                <a:spcPct val="130000"/>
              </a:lnSpc>
            </a:pPr>
            <a:r>
              <a:rPr b="1" dirty="0">
                <a:latin typeface="Consolas"/>
                <a:cs typeface="Consolas"/>
              </a:rPr>
              <a:t>end </a:t>
            </a:r>
            <a:r>
              <a:rPr b="1" spc="-5" dirty="0">
                <a:latin typeface="Consolas"/>
                <a:cs typeface="Consolas"/>
              </a:rPr>
              <a:t>for  </a:t>
            </a:r>
            <a:r>
              <a:rPr b="1" dirty="0">
                <a:latin typeface="Consolas"/>
                <a:cs typeface="Consolas"/>
              </a:rPr>
              <a:t>end</a:t>
            </a:r>
            <a:r>
              <a:rPr b="1" spc="-70" dirty="0">
                <a:latin typeface="Consolas"/>
                <a:cs typeface="Consolas"/>
              </a:rPr>
              <a:t> </a:t>
            </a:r>
            <a:r>
              <a:rPr b="1" spc="-5" dirty="0">
                <a:latin typeface="Consolas"/>
                <a:cs typeface="Consolas"/>
              </a:rPr>
              <a:t>function</a:t>
            </a:r>
          </a:p>
        </p:txBody>
      </p:sp>
      <p:sp>
        <p:nvSpPr>
          <p:cNvPr id="6" name="object 6"/>
          <p:cNvSpPr/>
          <p:nvPr/>
        </p:nvSpPr>
        <p:spPr>
          <a:xfrm>
            <a:off x="6901433" y="2958845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7516" y="3029711"/>
            <a:ext cx="2384425" cy="408940"/>
          </a:xfrm>
          <a:custGeom>
            <a:avLst/>
            <a:gdLst/>
            <a:ahLst/>
            <a:cxnLst/>
            <a:rect l="l" t="t" r="r" b="b"/>
            <a:pathLst>
              <a:path w="2384425" h="408939">
                <a:moveTo>
                  <a:pt x="2383916" y="0"/>
                </a:moveTo>
                <a:lnTo>
                  <a:pt x="2178939" y="23749"/>
                </a:lnTo>
                <a:lnTo>
                  <a:pt x="0" y="40868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8678" y="2958845"/>
            <a:ext cx="1513840" cy="504825"/>
          </a:xfrm>
          <a:prstGeom prst="rect">
            <a:avLst/>
          </a:prstGeom>
          <a:solidFill>
            <a:srgbClr val="EBF0DE"/>
          </a:solidFill>
          <a:ln w="25907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655"/>
              </a:spcBef>
            </a:pPr>
            <a:r>
              <a:rPr sz="2000" b="1" i="1" spc="10" dirty="0">
                <a:latin typeface="Calibri"/>
                <a:cs typeface="Calibri"/>
              </a:rPr>
              <a:t>T</a:t>
            </a:r>
            <a:r>
              <a:rPr sz="1950" b="1" spc="15" baseline="-21367" dirty="0">
                <a:latin typeface="Calibri"/>
                <a:cs typeface="Calibri"/>
              </a:rPr>
              <a:t>1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(1)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84669" y="3789426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23713" y="3860291"/>
            <a:ext cx="1561465" cy="349250"/>
          </a:xfrm>
          <a:custGeom>
            <a:avLst/>
            <a:gdLst/>
            <a:ahLst/>
            <a:cxnLst/>
            <a:rect l="l" t="t" r="r" b="b"/>
            <a:pathLst>
              <a:path w="1561465" h="349250">
                <a:moveTo>
                  <a:pt x="1560957" y="0"/>
                </a:moveTo>
                <a:lnTo>
                  <a:pt x="1356233" y="23748"/>
                </a:lnTo>
                <a:lnTo>
                  <a:pt x="0" y="34924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31914" y="3789426"/>
            <a:ext cx="1511935" cy="504825"/>
          </a:xfrm>
          <a:prstGeom prst="rect">
            <a:avLst/>
          </a:prstGeom>
          <a:solidFill>
            <a:srgbClr val="EBF0DE"/>
          </a:solidFill>
          <a:ln w="25907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660"/>
              </a:spcBef>
            </a:pPr>
            <a:r>
              <a:rPr sz="2000" b="1" i="1" spc="10" dirty="0">
                <a:latin typeface="Calibri"/>
                <a:cs typeface="Calibri"/>
              </a:rPr>
              <a:t>T</a:t>
            </a:r>
            <a:r>
              <a:rPr sz="1950" b="1" spc="15" baseline="-21367" dirty="0">
                <a:latin typeface="Calibri"/>
                <a:cs typeface="Calibri"/>
              </a:rPr>
              <a:t>2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(log</a:t>
            </a:r>
            <a:r>
              <a:rPr sz="2000" b="1" i="1" spc="-5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84669" y="4915661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2601" y="4986528"/>
            <a:ext cx="1822450" cy="408940"/>
          </a:xfrm>
          <a:custGeom>
            <a:avLst/>
            <a:gdLst/>
            <a:ahLst/>
            <a:cxnLst/>
            <a:rect l="l" t="t" r="r" b="b"/>
            <a:pathLst>
              <a:path w="1822450" h="408939">
                <a:moveTo>
                  <a:pt x="1822069" y="0"/>
                </a:moveTo>
                <a:lnTo>
                  <a:pt x="1617345" y="23749"/>
                </a:lnTo>
                <a:lnTo>
                  <a:pt x="0" y="40868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31914" y="4915661"/>
            <a:ext cx="1511935" cy="504825"/>
          </a:xfrm>
          <a:prstGeom prst="rect">
            <a:avLst/>
          </a:prstGeom>
          <a:solidFill>
            <a:srgbClr val="EBF0DE"/>
          </a:solidFill>
          <a:ln w="25907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660"/>
              </a:spcBef>
            </a:pPr>
            <a:r>
              <a:rPr sz="2000" b="1" i="1" spc="10" dirty="0">
                <a:latin typeface="Calibri"/>
                <a:cs typeface="Calibri"/>
              </a:rPr>
              <a:t>T</a:t>
            </a:r>
            <a:r>
              <a:rPr sz="1950" b="1" spc="15" baseline="-21367" dirty="0">
                <a:latin typeface="Calibri"/>
                <a:cs typeface="Calibri"/>
              </a:rPr>
              <a:t>3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(log</a:t>
            </a:r>
            <a:r>
              <a:rPr sz="2000" b="1" i="1" spc="-5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100" y="238125"/>
            <a:ext cx="8089798" cy="492443"/>
          </a:xfrm>
        </p:spPr>
        <p:txBody>
          <a:bodyPr/>
          <a:lstStyle/>
          <a:p>
            <a:r>
              <a:rPr lang="ru-RU" dirty="0" smtClean="0"/>
              <a:t>История появления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3"/>
          </p:nvPr>
        </p:nvSpPr>
        <p:spPr>
          <a:xfrm>
            <a:off x="685800" y="1447800"/>
            <a:ext cx="5486400" cy="4739759"/>
          </a:xfrm>
        </p:spPr>
        <p:txBody>
          <a:bodyPr/>
          <a:lstStyle/>
          <a:p>
            <a:pPr algn="l" rtl="0"/>
            <a:r>
              <a:rPr lang="ru-RU" altLang="ru-RU" sz="2200" dirty="0">
                <a:solidFill>
                  <a:srgbClr val="212121"/>
                </a:solidFill>
                <a:latin typeface="+mj-lt"/>
              </a:rPr>
              <a:t>Бинарная куча была </a:t>
            </a:r>
            <a:r>
              <a:rPr lang="ru-RU" altLang="ru-RU" sz="2200" dirty="0" smtClean="0">
                <a:solidFill>
                  <a:srgbClr val="212121"/>
                </a:solidFill>
                <a:latin typeface="+mj-lt"/>
              </a:rPr>
              <a:t>Джоном Уильямом Джозефом Уильямсом </a:t>
            </a:r>
            <a:r>
              <a:rPr lang="ru-RU" altLang="ru-RU" sz="2200" dirty="0">
                <a:solidFill>
                  <a:srgbClr val="212121"/>
                </a:solidFill>
                <a:latin typeface="+mj-lt"/>
              </a:rPr>
              <a:t>в 1964 году как структура данных для </a:t>
            </a:r>
            <a:r>
              <a:rPr lang="ru-RU" altLang="ru-RU" sz="2200" dirty="0" err="1" smtClean="0">
                <a:solidFill>
                  <a:srgbClr val="212121"/>
                </a:solidFill>
                <a:latin typeface="+mj-lt"/>
              </a:rPr>
              <a:t>heapsort</a:t>
            </a:r>
            <a:r>
              <a:rPr lang="ru-RU" altLang="ru-RU" sz="2200" dirty="0" smtClean="0">
                <a:solidFill>
                  <a:srgbClr val="212121"/>
                </a:solidFill>
                <a:latin typeface="+mj-lt"/>
              </a:rPr>
              <a:t>(пирамидальной </a:t>
            </a:r>
            <a:r>
              <a:rPr lang="ru-RU" altLang="ru-RU" sz="2200" dirty="0" err="1" smtClean="0">
                <a:solidFill>
                  <a:srgbClr val="212121"/>
                </a:solidFill>
                <a:latin typeface="+mj-lt"/>
              </a:rPr>
              <a:t>сортровки</a:t>
            </a:r>
            <a:r>
              <a:rPr lang="ru-RU" altLang="ru-RU" sz="2200" dirty="0" smtClean="0">
                <a:solidFill>
                  <a:srgbClr val="212121"/>
                </a:solidFill>
                <a:latin typeface="+mj-lt"/>
              </a:rPr>
              <a:t>).</a:t>
            </a:r>
            <a:endParaRPr lang="en-US" altLang="ru-RU" sz="2200" dirty="0" smtClean="0">
              <a:solidFill>
                <a:srgbClr val="212121"/>
              </a:solidFill>
              <a:latin typeface="+mj-lt"/>
            </a:endParaRPr>
          </a:p>
          <a:p>
            <a:pPr algn="l" rtl="0"/>
            <a:endParaRPr lang="ru-RU" altLang="ru-RU" sz="2200" dirty="0" smtClean="0">
              <a:solidFill>
                <a:srgbClr val="212121"/>
              </a:solidFill>
              <a:latin typeface="+mj-lt"/>
            </a:endParaRPr>
          </a:p>
          <a:p>
            <a:pPr algn="l" rtl="0"/>
            <a:r>
              <a:rPr lang="ru-RU" altLang="ru-RU" sz="2200" dirty="0" smtClean="0">
                <a:solidFill>
                  <a:srgbClr val="212121"/>
                </a:solidFill>
                <a:latin typeface="+mj-lt"/>
              </a:rPr>
              <a:t>Но наибольшего применения достигла лишь в 1990-х годах, в эпоху повсеместного использования компьютеров. </a:t>
            </a:r>
            <a:r>
              <a:rPr lang="ru-RU" altLang="ru-RU" sz="2200" dirty="0">
                <a:solidFill>
                  <a:srgbClr val="212121"/>
                </a:solidFill>
                <a:latin typeface="+mj-lt"/>
              </a:rPr>
              <a:t>В</a:t>
            </a:r>
            <a:r>
              <a:rPr lang="ru-RU" altLang="ru-RU" sz="2200" dirty="0" smtClean="0">
                <a:solidFill>
                  <a:srgbClr val="212121"/>
                </a:solidFill>
                <a:latin typeface="+mj-lt"/>
              </a:rPr>
              <a:t> том числе двоичную кучу существенно популяризировал </a:t>
            </a:r>
            <a:r>
              <a:rPr lang="ru-RU" sz="2200" dirty="0" smtClean="0">
                <a:latin typeface="+mj-lt"/>
              </a:rPr>
              <a:t>Чарльз </a:t>
            </a:r>
            <a:r>
              <a:rPr lang="ru-RU" sz="2200" dirty="0" err="1" smtClean="0">
                <a:latin typeface="+mj-lt"/>
              </a:rPr>
              <a:t>Лейзерсон</a:t>
            </a:r>
            <a:r>
              <a:rPr lang="ru-RU" sz="2200" dirty="0" smtClean="0">
                <a:latin typeface="+mj-lt"/>
              </a:rPr>
              <a:t>, который также использовал её в разработке собственного языка программирования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Clik</a:t>
            </a:r>
            <a:r>
              <a:rPr lang="en-US" sz="2200" dirty="0">
                <a:latin typeface="+mj-lt"/>
              </a:rPr>
              <a:t>.</a:t>
            </a:r>
            <a:endParaRPr lang="ru-RU" sz="2200" dirty="0">
              <a:latin typeface="+mj-lt"/>
            </a:endParaRPr>
          </a:p>
          <a:p>
            <a:pPr algn="l" rtl="0"/>
            <a:endParaRPr lang="ru-RU" altLang="ru-RU" sz="2200" dirty="0">
              <a:latin typeface="Arial" panose="020B0604020202020204" pitchFamily="34" charset="0"/>
            </a:endParaRPr>
          </a:p>
          <a:p>
            <a:pPr algn="l" rtl="0"/>
            <a:endParaRPr lang="ru-RU" altLang="ru-RU" sz="2200" dirty="0" smtClean="0">
              <a:solidFill>
                <a:srgbClr val="212121"/>
              </a:solidFill>
              <a:latin typeface="inherit"/>
            </a:endParaRPr>
          </a:p>
          <a:p>
            <a:pPr algn="l" rtl="0"/>
            <a:r>
              <a:rPr lang="ru-RU" altLang="ru-RU" sz="2200" dirty="0" smtClean="0"/>
              <a:t> </a:t>
            </a:r>
            <a:endParaRPr lang="ru-RU" altLang="ru-RU" sz="2200" dirty="0">
              <a:latin typeface="Arial" panose="020B0604020202020204" pitchFamily="34" charset="0"/>
            </a:endParaRPr>
          </a:p>
          <a:p>
            <a:endParaRPr lang="ru-RU" sz="2200" dirty="0"/>
          </a:p>
        </p:txBody>
      </p:sp>
      <p:pic>
        <p:nvPicPr>
          <p:cNvPr id="1034" name="Picture 10" descr="Charles E Leiserson 20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298" y="1295400"/>
            <a:ext cx="2235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7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6251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Сортировка </a:t>
            </a:r>
            <a:r>
              <a:rPr spc="-5" dirty="0"/>
              <a:t>на базе </a:t>
            </a:r>
            <a:r>
              <a:rPr dirty="0"/>
              <a:t>бинарной</a:t>
            </a:r>
            <a:r>
              <a:rPr spc="-35" dirty="0"/>
              <a:t> </a:t>
            </a:r>
            <a:r>
              <a:rPr spc="-5" dirty="0"/>
              <a:t>кучи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994917"/>
            <a:ext cx="76327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На основе бинарной </a:t>
            </a:r>
            <a:r>
              <a:rPr sz="2400" dirty="0">
                <a:latin typeface="Calibri"/>
                <a:cs typeface="Calibri"/>
              </a:rPr>
              <a:t>кучи </a:t>
            </a:r>
            <a:r>
              <a:rPr sz="2400" spc="-10" dirty="0">
                <a:latin typeface="Calibri"/>
                <a:cs typeface="Calibri"/>
              </a:rPr>
              <a:t>можно </a:t>
            </a:r>
            <a:r>
              <a:rPr sz="2400" spc="-5" dirty="0">
                <a:latin typeface="Calibri"/>
                <a:cs typeface="Calibri"/>
              </a:rPr>
              <a:t>реализовать </a:t>
            </a:r>
            <a:r>
              <a:rPr sz="2400" spc="-10" dirty="0">
                <a:latin typeface="Calibri"/>
                <a:cs typeface="Calibri"/>
              </a:rPr>
              <a:t>алгоритм  </a:t>
            </a:r>
            <a:r>
              <a:rPr sz="2400" dirty="0">
                <a:latin typeface="Calibri"/>
                <a:cs typeface="Calibri"/>
              </a:rPr>
              <a:t>сортировки с </a:t>
            </a:r>
            <a:r>
              <a:rPr sz="2400" spc="-5" dirty="0">
                <a:latin typeface="Calibri"/>
                <a:cs typeface="Calibri"/>
              </a:rPr>
              <a:t>вычислительной сложностью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log</a:t>
            </a:r>
            <a:r>
              <a:rPr sz="2400" i="1" spc="-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в </a:t>
            </a:r>
            <a:r>
              <a:rPr sz="2400" spc="-15" dirty="0">
                <a:latin typeface="Calibri"/>
                <a:cs typeface="Calibri"/>
              </a:rPr>
              <a:t>худшем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случае</a:t>
            </a:r>
            <a:endParaRPr sz="2400">
              <a:latin typeface="Calibri"/>
              <a:cs typeface="Calibri"/>
            </a:endParaRPr>
          </a:p>
          <a:p>
            <a:pPr marL="833755" algn="ctr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Как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2782823"/>
            <a:ext cx="8136890" cy="3670300"/>
          </a:xfrm>
          <a:custGeom>
            <a:avLst/>
            <a:gdLst/>
            <a:ahLst/>
            <a:cxnLst/>
            <a:rect l="l" t="t" r="r" b="b"/>
            <a:pathLst>
              <a:path w="8136890" h="3670300">
                <a:moveTo>
                  <a:pt x="0" y="3669791"/>
                </a:moveTo>
                <a:lnTo>
                  <a:pt x="8136635" y="3669791"/>
                </a:lnTo>
                <a:lnTo>
                  <a:pt x="8136635" y="0"/>
                </a:lnTo>
                <a:lnTo>
                  <a:pt x="0" y="0"/>
                </a:lnTo>
                <a:lnTo>
                  <a:pt x="0" y="3669791"/>
                </a:lnTo>
                <a:close/>
              </a:path>
            </a:pathLst>
          </a:custGeom>
          <a:solidFill>
            <a:srgbClr val="F8E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0875" marR="4264660" indent="-559435">
              <a:lnSpc>
                <a:spcPct val="130100"/>
              </a:lnSpc>
              <a:spcBef>
                <a:spcPts val="95"/>
              </a:spcBef>
            </a:pPr>
            <a:r>
              <a:rPr b="1" dirty="0">
                <a:latin typeface="Consolas"/>
                <a:cs typeface="Consolas"/>
              </a:rPr>
              <a:t>function </a:t>
            </a:r>
            <a:r>
              <a:rPr b="1" spc="-5" dirty="0">
                <a:solidFill>
                  <a:srgbClr val="009900"/>
                </a:solidFill>
                <a:latin typeface="Consolas"/>
                <a:cs typeface="Consolas"/>
              </a:rPr>
              <a:t>HeapSort</a:t>
            </a:r>
            <a:r>
              <a:rPr spc="-5" dirty="0"/>
              <a:t>(v[1:n])  </a:t>
            </a:r>
            <a:r>
              <a:rPr dirty="0"/>
              <a:t>h = </a:t>
            </a:r>
            <a:r>
              <a:rPr spc="-5" dirty="0">
                <a:solidFill>
                  <a:srgbClr val="009900"/>
                </a:solidFill>
              </a:rPr>
              <a:t>CreateBinaryHeap</a:t>
            </a:r>
            <a:r>
              <a:rPr spc="-5" dirty="0"/>
              <a:t>(n)  </a:t>
            </a:r>
            <a:r>
              <a:rPr b="1" dirty="0">
                <a:latin typeface="Consolas"/>
                <a:cs typeface="Consolas"/>
              </a:rPr>
              <a:t>for </a:t>
            </a:r>
            <a:r>
              <a:rPr dirty="0"/>
              <a:t>i = 1 </a:t>
            </a:r>
            <a:r>
              <a:rPr b="1" spc="-5" dirty="0">
                <a:latin typeface="Consolas"/>
                <a:cs typeface="Consolas"/>
              </a:rPr>
              <a:t>to </a:t>
            </a:r>
            <a:r>
              <a:rPr dirty="0"/>
              <a:t>n</a:t>
            </a:r>
            <a:r>
              <a:rPr spc="-55" dirty="0"/>
              <a:t> </a:t>
            </a:r>
            <a:r>
              <a:rPr b="1" dirty="0">
                <a:latin typeface="Consolas"/>
                <a:cs typeface="Consolas"/>
              </a:rPr>
              <a:t>do</a:t>
            </a:r>
          </a:p>
          <a:p>
            <a:pPr marL="1210310">
              <a:lnSpc>
                <a:spcPct val="100000"/>
              </a:lnSpc>
              <a:spcBef>
                <a:spcPts val="720"/>
              </a:spcBef>
            </a:pPr>
            <a:r>
              <a:rPr spc="-5" dirty="0">
                <a:solidFill>
                  <a:srgbClr val="009900"/>
                </a:solidFill>
              </a:rPr>
              <a:t>HeapInsert</a:t>
            </a:r>
            <a:r>
              <a:rPr spc="-5" dirty="0"/>
              <a:t>(h, </a:t>
            </a:r>
            <a:r>
              <a:rPr dirty="0"/>
              <a:t>v[i],</a:t>
            </a:r>
            <a:r>
              <a:rPr spc="-15" dirty="0"/>
              <a:t> </a:t>
            </a:r>
            <a:r>
              <a:rPr spc="-5" dirty="0"/>
              <a:t>v[i])</a:t>
            </a:r>
          </a:p>
          <a:p>
            <a:pPr marL="650875">
              <a:lnSpc>
                <a:spcPct val="100000"/>
              </a:lnSpc>
              <a:spcBef>
                <a:spcPts val="720"/>
              </a:spcBef>
            </a:pPr>
            <a:r>
              <a:rPr b="1" dirty="0">
                <a:latin typeface="Consolas"/>
                <a:cs typeface="Consolas"/>
              </a:rPr>
              <a:t>end</a:t>
            </a:r>
            <a:r>
              <a:rPr b="1" spc="-10" dirty="0">
                <a:latin typeface="Consolas"/>
                <a:cs typeface="Consolas"/>
              </a:rPr>
              <a:t> </a:t>
            </a:r>
            <a:r>
              <a:rPr b="1" spc="-5" dirty="0">
                <a:latin typeface="Consolas"/>
                <a:cs typeface="Consolas"/>
              </a:rPr>
              <a:t>for</a:t>
            </a:r>
          </a:p>
          <a:p>
            <a:pPr marL="650875">
              <a:lnSpc>
                <a:spcPct val="100000"/>
              </a:lnSpc>
              <a:spcBef>
                <a:spcPts val="720"/>
              </a:spcBef>
            </a:pPr>
            <a:r>
              <a:rPr b="1" dirty="0">
                <a:latin typeface="Consolas"/>
                <a:cs typeface="Consolas"/>
              </a:rPr>
              <a:t>for </a:t>
            </a:r>
            <a:r>
              <a:rPr dirty="0"/>
              <a:t>i = 1 </a:t>
            </a:r>
            <a:r>
              <a:rPr b="1" spc="-5" dirty="0">
                <a:latin typeface="Consolas"/>
                <a:cs typeface="Consolas"/>
              </a:rPr>
              <a:t>to </a:t>
            </a:r>
            <a:r>
              <a:rPr dirty="0"/>
              <a:t>n</a:t>
            </a:r>
            <a:r>
              <a:rPr spc="-30" dirty="0"/>
              <a:t> </a:t>
            </a:r>
            <a:r>
              <a:rPr b="1" dirty="0">
                <a:latin typeface="Consolas"/>
                <a:cs typeface="Consolas"/>
              </a:rPr>
              <a:t>do</a:t>
            </a:r>
          </a:p>
          <a:p>
            <a:pPr marL="1210310">
              <a:lnSpc>
                <a:spcPct val="100000"/>
              </a:lnSpc>
              <a:spcBef>
                <a:spcPts val="720"/>
              </a:spcBef>
            </a:pPr>
            <a:r>
              <a:rPr spc="-5" dirty="0"/>
              <a:t>v[i] </a:t>
            </a:r>
            <a:r>
              <a:rPr dirty="0"/>
              <a:t>= </a:t>
            </a:r>
            <a:r>
              <a:rPr spc="-5" dirty="0">
                <a:solidFill>
                  <a:srgbClr val="009900"/>
                </a:solidFill>
              </a:rPr>
              <a:t>HeapRemoveMax</a:t>
            </a:r>
            <a:r>
              <a:rPr spc="-5" dirty="0"/>
              <a:t>(h)</a:t>
            </a:r>
          </a:p>
          <a:p>
            <a:pPr marL="91440" marR="6360795" indent="558800">
              <a:lnSpc>
                <a:spcPct val="130000"/>
              </a:lnSpc>
            </a:pPr>
            <a:r>
              <a:rPr b="1" dirty="0">
                <a:latin typeface="Consolas"/>
                <a:cs typeface="Consolas"/>
              </a:rPr>
              <a:t>end </a:t>
            </a:r>
            <a:r>
              <a:rPr b="1" spc="-5" dirty="0">
                <a:latin typeface="Consolas"/>
                <a:cs typeface="Consolas"/>
              </a:rPr>
              <a:t>for  </a:t>
            </a:r>
            <a:r>
              <a:rPr b="1" dirty="0">
                <a:latin typeface="Consolas"/>
                <a:cs typeface="Consolas"/>
              </a:rPr>
              <a:t>end</a:t>
            </a:r>
            <a:r>
              <a:rPr b="1" spc="-70" dirty="0">
                <a:latin typeface="Consolas"/>
                <a:cs typeface="Consolas"/>
              </a:rPr>
              <a:t> </a:t>
            </a:r>
            <a:r>
              <a:rPr b="1" spc="-5" dirty="0">
                <a:latin typeface="Consolas"/>
                <a:cs typeface="Consolas"/>
              </a:rPr>
              <a:t>function</a:t>
            </a:r>
          </a:p>
        </p:txBody>
      </p:sp>
      <p:sp>
        <p:nvSpPr>
          <p:cNvPr id="6" name="object 6"/>
          <p:cNvSpPr/>
          <p:nvPr/>
        </p:nvSpPr>
        <p:spPr>
          <a:xfrm>
            <a:off x="6901433" y="2958845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7516" y="3029711"/>
            <a:ext cx="2384425" cy="408940"/>
          </a:xfrm>
          <a:custGeom>
            <a:avLst/>
            <a:gdLst/>
            <a:ahLst/>
            <a:cxnLst/>
            <a:rect l="l" t="t" r="r" b="b"/>
            <a:pathLst>
              <a:path w="2384425" h="408939">
                <a:moveTo>
                  <a:pt x="2383916" y="0"/>
                </a:moveTo>
                <a:lnTo>
                  <a:pt x="2178939" y="23749"/>
                </a:lnTo>
                <a:lnTo>
                  <a:pt x="0" y="40868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8678" y="2958845"/>
            <a:ext cx="1513840" cy="504825"/>
          </a:xfrm>
          <a:prstGeom prst="rect">
            <a:avLst/>
          </a:prstGeom>
          <a:solidFill>
            <a:srgbClr val="EBF0DE"/>
          </a:solidFill>
          <a:ln w="25907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655"/>
              </a:spcBef>
            </a:pPr>
            <a:r>
              <a:rPr sz="2000" b="1" i="1" spc="10" dirty="0">
                <a:latin typeface="Calibri"/>
                <a:cs typeface="Calibri"/>
              </a:rPr>
              <a:t>T</a:t>
            </a:r>
            <a:r>
              <a:rPr sz="1950" b="1" spc="15" baseline="-21367" dirty="0">
                <a:latin typeface="Calibri"/>
                <a:cs typeface="Calibri"/>
              </a:rPr>
              <a:t>1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(1)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84669" y="3789426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23713" y="3860291"/>
            <a:ext cx="1561465" cy="349250"/>
          </a:xfrm>
          <a:custGeom>
            <a:avLst/>
            <a:gdLst/>
            <a:ahLst/>
            <a:cxnLst/>
            <a:rect l="l" t="t" r="r" b="b"/>
            <a:pathLst>
              <a:path w="1561465" h="349250">
                <a:moveTo>
                  <a:pt x="1560957" y="0"/>
                </a:moveTo>
                <a:lnTo>
                  <a:pt x="1356233" y="23748"/>
                </a:lnTo>
                <a:lnTo>
                  <a:pt x="0" y="34924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31914" y="3789426"/>
            <a:ext cx="1511935" cy="504825"/>
          </a:xfrm>
          <a:prstGeom prst="rect">
            <a:avLst/>
          </a:prstGeom>
          <a:solidFill>
            <a:srgbClr val="EBF0DE"/>
          </a:solidFill>
          <a:ln w="25907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660"/>
              </a:spcBef>
            </a:pPr>
            <a:r>
              <a:rPr sz="2000" b="1" i="1" spc="10" dirty="0">
                <a:latin typeface="Calibri"/>
                <a:cs typeface="Calibri"/>
              </a:rPr>
              <a:t>T</a:t>
            </a:r>
            <a:r>
              <a:rPr sz="1950" b="1" spc="15" baseline="-21367" dirty="0">
                <a:latin typeface="Calibri"/>
                <a:cs typeface="Calibri"/>
              </a:rPr>
              <a:t>2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(log</a:t>
            </a:r>
            <a:r>
              <a:rPr sz="2000" b="1" i="1" spc="-5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84669" y="4915661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2601" y="4986528"/>
            <a:ext cx="1822450" cy="408940"/>
          </a:xfrm>
          <a:custGeom>
            <a:avLst/>
            <a:gdLst/>
            <a:ahLst/>
            <a:cxnLst/>
            <a:rect l="l" t="t" r="r" b="b"/>
            <a:pathLst>
              <a:path w="1822450" h="408939">
                <a:moveTo>
                  <a:pt x="1822069" y="0"/>
                </a:moveTo>
                <a:lnTo>
                  <a:pt x="1617345" y="23749"/>
                </a:lnTo>
                <a:lnTo>
                  <a:pt x="0" y="40868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31914" y="4915661"/>
            <a:ext cx="1511935" cy="504825"/>
          </a:xfrm>
          <a:prstGeom prst="rect">
            <a:avLst/>
          </a:prstGeom>
          <a:solidFill>
            <a:srgbClr val="EBF0DE"/>
          </a:solidFill>
          <a:ln w="25907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660"/>
              </a:spcBef>
            </a:pPr>
            <a:r>
              <a:rPr sz="2000" b="1" i="1" spc="10" dirty="0">
                <a:latin typeface="Calibri"/>
                <a:cs typeface="Calibri"/>
              </a:rPr>
              <a:t>T</a:t>
            </a:r>
            <a:r>
              <a:rPr sz="1950" b="1" spc="15" baseline="-21367" dirty="0">
                <a:latin typeface="Calibri"/>
                <a:cs typeface="Calibri"/>
              </a:rPr>
              <a:t>3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(log</a:t>
            </a:r>
            <a:r>
              <a:rPr sz="2000" b="1" i="1" spc="-5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2988564" y="5737859"/>
            <a:ext cx="5473065" cy="643255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754380">
              <a:lnSpc>
                <a:spcPct val="100000"/>
              </a:lnSpc>
              <a:spcBef>
                <a:spcPts val="1215"/>
              </a:spcBef>
            </a:pPr>
            <a:r>
              <a:rPr sz="2000" b="1" i="1" spc="10" dirty="0">
                <a:latin typeface="Calibri"/>
                <a:cs typeface="Calibri"/>
              </a:rPr>
              <a:t>T</a:t>
            </a:r>
            <a:r>
              <a:rPr sz="1950" b="1" i="1" spc="15" baseline="-21367" dirty="0">
                <a:latin typeface="Calibri"/>
                <a:cs typeface="Calibri"/>
              </a:rPr>
              <a:t>HeapSort </a:t>
            </a:r>
            <a:r>
              <a:rPr sz="2000" b="1" dirty="0">
                <a:latin typeface="Calibri"/>
                <a:cs typeface="Calibri"/>
              </a:rPr>
              <a:t>= 1 + </a:t>
            </a:r>
            <a:r>
              <a:rPr sz="2000" b="1" i="1" spc="-5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log</a:t>
            </a:r>
            <a:r>
              <a:rPr sz="2000" b="1" i="1" spc="-5" dirty="0">
                <a:latin typeface="Calibri"/>
                <a:cs typeface="Calibri"/>
              </a:rPr>
              <a:t>n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log</a:t>
            </a:r>
            <a:r>
              <a:rPr sz="2000" b="1" i="1" dirty="0">
                <a:latin typeface="Calibri"/>
                <a:cs typeface="Calibri"/>
              </a:rPr>
              <a:t>n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245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(</a:t>
            </a:r>
            <a:r>
              <a:rPr sz="2000" b="1" i="1" spc="-5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log</a:t>
            </a:r>
            <a:r>
              <a:rPr sz="2000" b="1" i="1" spc="-5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100" y="238125"/>
            <a:ext cx="8089798" cy="492443"/>
          </a:xfrm>
        </p:spPr>
        <p:txBody>
          <a:bodyPr/>
          <a:lstStyle/>
          <a:p>
            <a:r>
              <a:rPr lang="uk-UA" dirty="0" err="1" smtClean="0"/>
              <a:t>Оценки</a:t>
            </a:r>
            <a:r>
              <a:rPr lang="uk-UA" dirty="0" smtClean="0"/>
              <a:t> </a:t>
            </a:r>
            <a:r>
              <a:rPr lang="uk-UA" dirty="0" err="1" smtClean="0"/>
              <a:t>работ</a:t>
            </a:r>
            <a:r>
              <a:rPr lang="ru-RU" dirty="0" smtClean="0"/>
              <a:t>ы алгоритма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100" y="238125"/>
            <a:ext cx="8089798" cy="492443"/>
          </a:xfrm>
        </p:spPr>
        <p:txBody>
          <a:bodyPr/>
          <a:lstStyle/>
          <a:p>
            <a:r>
              <a:rPr lang="ru-RU" dirty="0" smtClean="0"/>
              <a:t>Скорость работы программы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331154996"/>
              </p:ext>
            </p:extLst>
          </p:nvPr>
        </p:nvGraphicFramePr>
        <p:xfrm>
          <a:off x="609600" y="1066800"/>
          <a:ext cx="7620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78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2400"/>
            <a:ext cx="9296400" cy="492443"/>
          </a:xfrm>
        </p:spPr>
        <p:txBody>
          <a:bodyPr/>
          <a:lstStyle/>
          <a:p>
            <a:r>
              <a:rPr lang="ru-RU" dirty="0" smtClean="0"/>
              <a:t>Скорость работы программы с выводом данных </a:t>
            </a:r>
            <a:endParaRPr lang="ru-RU" dirty="0"/>
          </a:p>
        </p:txBody>
      </p:sp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1957793402"/>
              </p:ext>
            </p:extLst>
          </p:nvPr>
        </p:nvGraphicFramePr>
        <p:xfrm>
          <a:off x="609600" y="1066800"/>
          <a:ext cx="7620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3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100" y="238125"/>
            <a:ext cx="8089798" cy="492443"/>
          </a:xfrm>
        </p:spPr>
        <p:txBody>
          <a:bodyPr/>
          <a:lstStyle/>
          <a:p>
            <a:r>
              <a:rPr lang="uk-UA" dirty="0" err="1" smtClean="0"/>
              <a:t>Отношение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2714036070"/>
              </p:ext>
            </p:extLst>
          </p:nvPr>
        </p:nvGraphicFramePr>
        <p:xfrm>
          <a:off x="539495" y="990599"/>
          <a:ext cx="7842505" cy="537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70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100" y="238125"/>
            <a:ext cx="8089798" cy="492443"/>
          </a:xfrm>
        </p:spPr>
        <p:txBody>
          <a:bodyPr/>
          <a:lstStyle/>
          <a:p>
            <a:r>
              <a:rPr lang="ru-RU" dirty="0" smtClean="0"/>
              <a:t>Отношение теоретического к практическому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944094621"/>
              </p:ext>
            </p:extLst>
          </p:nvPr>
        </p:nvGraphicFramePr>
        <p:xfrm>
          <a:off x="539495" y="990599"/>
          <a:ext cx="7842505" cy="537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1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895600"/>
            <a:ext cx="5029200" cy="49244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9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100" y="238125"/>
            <a:ext cx="8089798" cy="492443"/>
          </a:xfrm>
        </p:spPr>
        <p:txBody>
          <a:bodyPr/>
          <a:lstStyle/>
          <a:p>
            <a:r>
              <a:rPr lang="ru-RU" dirty="0" smtClean="0"/>
              <a:t>Двоичная куча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5200" y="1219200"/>
            <a:ext cx="8136890" cy="24622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+mj-lt"/>
              </a:rPr>
              <a:t>Приоритет </a:t>
            </a:r>
            <a:r>
              <a:rPr lang="ru-RU" sz="2400" dirty="0">
                <a:latin typeface="+mj-lt"/>
              </a:rPr>
              <a:t>в любой вершине не меньше, чем </a:t>
            </a:r>
            <a:r>
              <a:rPr lang="ru-RU" sz="2400" dirty="0" smtClean="0">
                <a:latin typeface="+mj-lt"/>
              </a:rPr>
              <a:t>приоритет </a:t>
            </a:r>
            <a:r>
              <a:rPr lang="ru-RU" sz="2400" dirty="0">
                <a:latin typeface="+mj-lt"/>
              </a:rPr>
              <a:t>её </a:t>
            </a:r>
            <a:r>
              <a:rPr lang="ru-RU" sz="2400" dirty="0" smtClean="0">
                <a:latin typeface="+mj-lt"/>
              </a:rPr>
              <a:t>потомков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>
                <a:latin typeface="+mj-lt"/>
              </a:rPr>
              <a:t>Глубина всех листьев (расстояние до корня) отличается не более чем на 1 слой.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>
                <a:latin typeface="+mj-lt"/>
              </a:rPr>
              <a:t>Последний слой заполняется слева направо без «дырок».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b="1" dirty="0">
              <a:latin typeface="+mn-lt"/>
            </a:endParaRPr>
          </a:p>
          <a:p>
            <a:endParaRPr lang="ru-RU" b="1" dirty="0">
              <a:latin typeface="+mn-lt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1295400" y="3581400"/>
            <a:ext cx="3733800" cy="2596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23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7185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Бинарная </a:t>
            </a:r>
            <a:r>
              <a:rPr spc="-5" dirty="0"/>
              <a:t>куча </a:t>
            </a:r>
            <a:r>
              <a:rPr dirty="0"/>
              <a:t>– </a:t>
            </a:r>
            <a:r>
              <a:rPr spc="-5" dirty="0"/>
              <a:t>пирамида </a:t>
            </a:r>
            <a:r>
              <a:rPr dirty="0"/>
              <a:t>(binary</a:t>
            </a:r>
            <a:r>
              <a:rPr spc="-55" dirty="0"/>
              <a:t> </a:t>
            </a:r>
            <a:r>
              <a:rPr spc="-5" dirty="0"/>
              <a:t>heap)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2471" y="632317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1863" y="1444801"/>
            <a:ext cx="4199845" cy="2810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8111" y="4451984"/>
            <a:ext cx="40106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14668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Невозрастающая</a:t>
            </a:r>
            <a:r>
              <a:rPr sz="24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пирамида 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max-heap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Приоритет </a:t>
            </a:r>
            <a:r>
              <a:rPr sz="2400" spc="-5" dirty="0">
                <a:latin typeface="Calibri"/>
                <a:cs typeface="Calibri"/>
              </a:rPr>
              <a:t>любой </a:t>
            </a:r>
            <a:r>
              <a:rPr sz="2400" dirty="0">
                <a:latin typeface="Calibri"/>
                <a:cs typeface="Calibri"/>
              </a:rPr>
              <a:t>вершины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не  меньше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(≥)</a:t>
            </a:r>
            <a:r>
              <a:rPr sz="2400" spc="-5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приоритета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потомков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2816" y="4451984"/>
            <a:ext cx="36207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116839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Неубывающая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пирамида 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min-heap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Приоритет </a:t>
            </a:r>
            <a:r>
              <a:rPr sz="2400" spc="-5" dirty="0">
                <a:latin typeface="Calibri"/>
                <a:cs typeface="Calibri"/>
              </a:rPr>
              <a:t>любой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вершины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не </a:t>
            </a:r>
            <a:r>
              <a:rPr sz="2400" b="1" spc="-10" dirty="0">
                <a:latin typeface="Calibri"/>
                <a:cs typeface="Calibri"/>
              </a:rPr>
              <a:t>больше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(≤)</a:t>
            </a:r>
            <a:r>
              <a:rPr sz="2400" spc="-5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6009" y="6281115"/>
            <a:ext cx="283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приоритета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потомков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42008" y="1404168"/>
            <a:ext cx="4128836" cy="276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95041" y="1503045"/>
            <a:ext cx="4229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00FF"/>
                </a:solidFill>
                <a:latin typeface="Calibri"/>
                <a:cs typeface="Calibri"/>
              </a:rPr>
              <a:t>max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3393" y="1474978"/>
            <a:ext cx="376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00FF"/>
                </a:solidFill>
                <a:latin typeface="Calibri"/>
                <a:cs typeface="Calibri"/>
              </a:rPr>
              <a:t>min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6601"/>
            <a:ext cx="7743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Реализация </a:t>
            </a:r>
            <a:r>
              <a:rPr sz="3000" spc="-10" dirty="0"/>
              <a:t>бинарной </a:t>
            </a:r>
            <a:r>
              <a:rPr sz="3000" dirty="0"/>
              <a:t>кучи </a:t>
            </a:r>
            <a:r>
              <a:rPr sz="3000" spc="-5" dirty="0"/>
              <a:t>на </a:t>
            </a:r>
            <a:r>
              <a:rPr sz="3000" dirty="0"/>
              <a:t>основе</a:t>
            </a:r>
            <a:r>
              <a:rPr sz="3000" spc="10" dirty="0"/>
              <a:t> </a:t>
            </a:r>
            <a:r>
              <a:rPr sz="3000" spc="-10" dirty="0"/>
              <a:t>массива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602471" y="632317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1297" y="1962150"/>
            <a:ext cx="714375" cy="667385"/>
          </a:xfrm>
          <a:custGeom>
            <a:avLst/>
            <a:gdLst/>
            <a:ahLst/>
            <a:cxnLst/>
            <a:rect l="l" t="t" r="r" b="b"/>
            <a:pathLst>
              <a:path w="714375" h="667385">
                <a:moveTo>
                  <a:pt x="714247" y="0"/>
                </a:moveTo>
                <a:lnTo>
                  <a:pt x="0" y="66700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6054" y="1962150"/>
            <a:ext cx="708660" cy="667385"/>
          </a:xfrm>
          <a:custGeom>
            <a:avLst/>
            <a:gdLst/>
            <a:ahLst/>
            <a:cxnLst/>
            <a:rect l="l" t="t" r="r" b="b"/>
            <a:pathLst>
              <a:path w="708660" h="667385">
                <a:moveTo>
                  <a:pt x="0" y="0"/>
                </a:moveTo>
                <a:lnTo>
                  <a:pt x="708659" y="66700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9622" y="2593085"/>
            <a:ext cx="354330" cy="568960"/>
          </a:xfrm>
          <a:custGeom>
            <a:avLst/>
            <a:gdLst/>
            <a:ahLst/>
            <a:cxnLst/>
            <a:rect l="l" t="t" r="r" b="b"/>
            <a:pathLst>
              <a:path w="354330" h="568960">
                <a:moveTo>
                  <a:pt x="354329" y="0"/>
                </a:moveTo>
                <a:lnTo>
                  <a:pt x="0" y="56857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1297" y="2593085"/>
            <a:ext cx="407034" cy="568960"/>
          </a:xfrm>
          <a:custGeom>
            <a:avLst/>
            <a:gdLst/>
            <a:ahLst/>
            <a:cxnLst/>
            <a:rect l="l" t="t" r="r" b="b"/>
            <a:pathLst>
              <a:path w="407035" h="568960">
                <a:moveTo>
                  <a:pt x="0" y="0"/>
                </a:moveTo>
                <a:lnTo>
                  <a:pt x="406527" y="56857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4389" y="2593085"/>
            <a:ext cx="407034" cy="568960"/>
          </a:xfrm>
          <a:custGeom>
            <a:avLst/>
            <a:gdLst/>
            <a:ahLst/>
            <a:cxnLst/>
            <a:rect l="l" t="t" r="r" b="b"/>
            <a:pathLst>
              <a:path w="407034" h="568960">
                <a:moveTo>
                  <a:pt x="406526" y="0"/>
                </a:moveTo>
                <a:lnTo>
                  <a:pt x="0" y="56857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0936" y="2971800"/>
            <a:ext cx="407034" cy="379730"/>
          </a:xfrm>
          <a:custGeom>
            <a:avLst/>
            <a:gdLst/>
            <a:ahLst/>
            <a:cxnLst/>
            <a:rect l="l" t="t" r="r" b="b"/>
            <a:pathLst>
              <a:path w="407034" h="379729">
                <a:moveTo>
                  <a:pt x="203454" y="0"/>
                </a:moveTo>
                <a:lnTo>
                  <a:pt x="156802" y="5011"/>
                </a:lnTo>
                <a:lnTo>
                  <a:pt x="113977" y="19287"/>
                </a:lnTo>
                <a:lnTo>
                  <a:pt x="76201" y="41687"/>
                </a:lnTo>
                <a:lnTo>
                  <a:pt x="44694" y="71072"/>
                </a:lnTo>
                <a:lnTo>
                  <a:pt x="20678" y="106302"/>
                </a:lnTo>
                <a:lnTo>
                  <a:pt x="5373" y="146237"/>
                </a:lnTo>
                <a:lnTo>
                  <a:pt x="0" y="189737"/>
                </a:lnTo>
                <a:lnTo>
                  <a:pt x="5373" y="233238"/>
                </a:lnTo>
                <a:lnTo>
                  <a:pt x="20678" y="273173"/>
                </a:lnTo>
                <a:lnTo>
                  <a:pt x="44694" y="308403"/>
                </a:lnTo>
                <a:lnTo>
                  <a:pt x="76201" y="337788"/>
                </a:lnTo>
                <a:lnTo>
                  <a:pt x="113977" y="360188"/>
                </a:lnTo>
                <a:lnTo>
                  <a:pt x="156802" y="374464"/>
                </a:lnTo>
                <a:lnTo>
                  <a:pt x="203454" y="379475"/>
                </a:lnTo>
                <a:lnTo>
                  <a:pt x="250105" y="374464"/>
                </a:lnTo>
                <a:lnTo>
                  <a:pt x="292930" y="360188"/>
                </a:lnTo>
                <a:lnTo>
                  <a:pt x="330706" y="337788"/>
                </a:lnTo>
                <a:lnTo>
                  <a:pt x="362213" y="308403"/>
                </a:lnTo>
                <a:lnTo>
                  <a:pt x="386229" y="273173"/>
                </a:lnTo>
                <a:lnTo>
                  <a:pt x="401534" y="233238"/>
                </a:lnTo>
                <a:lnTo>
                  <a:pt x="406908" y="189737"/>
                </a:lnTo>
                <a:lnTo>
                  <a:pt x="401534" y="146237"/>
                </a:lnTo>
                <a:lnTo>
                  <a:pt x="386229" y="106302"/>
                </a:lnTo>
                <a:lnTo>
                  <a:pt x="362213" y="71072"/>
                </a:lnTo>
                <a:lnTo>
                  <a:pt x="330706" y="41687"/>
                </a:lnTo>
                <a:lnTo>
                  <a:pt x="292930" y="19287"/>
                </a:lnTo>
                <a:lnTo>
                  <a:pt x="250105" y="5011"/>
                </a:lnTo>
                <a:lnTo>
                  <a:pt x="203454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0936" y="2971800"/>
            <a:ext cx="407034" cy="379730"/>
          </a:xfrm>
          <a:custGeom>
            <a:avLst/>
            <a:gdLst/>
            <a:ahLst/>
            <a:cxnLst/>
            <a:rect l="l" t="t" r="r" b="b"/>
            <a:pathLst>
              <a:path w="407034" h="379729">
                <a:moveTo>
                  <a:pt x="0" y="189737"/>
                </a:moveTo>
                <a:lnTo>
                  <a:pt x="5373" y="146237"/>
                </a:lnTo>
                <a:lnTo>
                  <a:pt x="20678" y="106302"/>
                </a:lnTo>
                <a:lnTo>
                  <a:pt x="44694" y="71072"/>
                </a:lnTo>
                <a:lnTo>
                  <a:pt x="76201" y="41687"/>
                </a:lnTo>
                <a:lnTo>
                  <a:pt x="113977" y="19287"/>
                </a:lnTo>
                <a:lnTo>
                  <a:pt x="156802" y="5011"/>
                </a:lnTo>
                <a:lnTo>
                  <a:pt x="203454" y="0"/>
                </a:lnTo>
                <a:lnTo>
                  <a:pt x="250105" y="5011"/>
                </a:lnTo>
                <a:lnTo>
                  <a:pt x="292930" y="19287"/>
                </a:lnTo>
                <a:lnTo>
                  <a:pt x="330706" y="41687"/>
                </a:lnTo>
                <a:lnTo>
                  <a:pt x="362213" y="71072"/>
                </a:lnTo>
                <a:lnTo>
                  <a:pt x="386229" y="106302"/>
                </a:lnTo>
                <a:lnTo>
                  <a:pt x="401534" y="146237"/>
                </a:lnTo>
                <a:lnTo>
                  <a:pt x="406908" y="189737"/>
                </a:lnTo>
                <a:lnTo>
                  <a:pt x="401534" y="233238"/>
                </a:lnTo>
                <a:lnTo>
                  <a:pt x="386229" y="273173"/>
                </a:lnTo>
                <a:lnTo>
                  <a:pt x="362213" y="308403"/>
                </a:lnTo>
                <a:lnTo>
                  <a:pt x="330706" y="337788"/>
                </a:lnTo>
                <a:lnTo>
                  <a:pt x="292930" y="360188"/>
                </a:lnTo>
                <a:lnTo>
                  <a:pt x="250105" y="374464"/>
                </a:lnTo>
                <a:lnTo>
                  <a:pt x="203454" y="379475"/>
                </a:lnTo>
                <a:lnTo>
                  <a:pt x="156802" y="374464"/>
                </a:lnTo>
                <a:lnTo>
                  <a:pt x="113977" y="360188"/>
                </a:lnTo>
                <a:lnTo>
                  <a:pt x="76201" y="337788"/>
                </a:lnTo>
                <a:lnTo>
                  <a:pt x="44694" y="308403"/>
                </a:lnTo>
                <a:lnTo>
                  <a:pt x="20678" y="273173"/>
                </a:lnTo>
                <a:lnTo>
                  <a:pt x="5373" y="233238"/>
                </a:lnTo>
                <a:lnTo>
                  <a:pt x="0" y="18973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4752" y="2968751"/>
            <a:ext cx="405765" cy="379730"/>
          </a:xfrm>
          <a:custGeom>
            <a:avLst/>
            <a:gdLst/>
            <a:ahLst/>
            <a:cxnLst/>
            <a:rect l="l" t="t" r="r" b="b"/>
            <a:pathLst>
              <a:path w="405764" h="379729">
                <a:moveTo>
                  <a:pt x="202691" y="0"/>
                </a:moveTo>
                <a:lnTo>
                  <a:pt x="156234" y="5011"/>
                </a:lnTo>
                <a:lnTo>
                  <a:pt x="113577" y="19287"/>
                </a:lnTo>
                <a:lnTo>
                  <a:pt x="75942" y="41687"/>
                </a:lnTo>
                <a:lnTo>
                  <a:pt x="44547" y="71072"/>
                </a:lnTo>
                <a:lnTo>
                  <a:pt x="20611" y="106302"/>
                </a:lnTo>
                <a:lnTo>
                  <a:pt x="5356" y="146237"/>
                </a:lnTo>
                <a:lnTo>
                  <a:pt x="0" y="189737"/>
                </a:lnTo>
                <a:lnTo>
                  <a:pt x="5356" y="233238"/>
                </a:lnTo>
                <a:lnTo>
                  <a:pt x="20611" y="273173"/>
                </a:lnTo>
                <a:lnTo>
                  <a:pt x="44547" y="308403"/>
                </a:lnTo>
                <a:lnTo>
                  <a:pt x="75942" y="337788"/>
                </a:lnTo>
                <a:lnTo>
                  <a:pt x="113577" y="360188"/>
                </a:lnTo>
                <a:lnTo>
                  <a:pt x="156234" y="374464"/>
                </a:lnTo>
                <a:lnTo>
                  <a:pt x="202691" y="379475"/>
                </a:lnTo>
                <a:lnTo>
                  <a:pt x="249149" y="374464"/>
                </a:lnTo>
                <a:lnTo>
                  <a:pt x="291806" y="360188"/>
                </a:lnTo>
                <a:lnTo>
                  <a:pt x="329441" y="337788"/>
                </a:lnTo>
                <a:lnTo>
                  <a:pt x="360836" y="308403"/>
                </a:lnTo>
                <a:lnTo>
                  <a:pt x="384772" y="273173"/>
                </a:lnTo>
                <a:lnTo>
                  <a:pt x="400027" y="233238"/>
                </a:lnTo>
                <a:lnTo>
                  <a:pt x="405384" y="189737"/>
                </a:lnTo>
                <a:lnTo>
                  <a:pt x="400027" y="146237"/>
                </a:lnTo>
                <a:lnTo>
                  <a:pt x="384772" y="106302"/>
                </a:lnTo>
                <a:lnTo>
                  <a:pt x="360836" y="71072"/>
                </a:lnTo>
                <a:lnTo>
                  <a:pt x="329441" y="41687"/>
                </a:lnTo>
                <a:lnTo>
                  <a:pt x="291806" y="19287"/>
                </a:lnTo>
                <a:lnTo>
                  <a:pt x="249149" y="5011"/>
                </a:lnTo>
                <a:lnTo>
                  <a:pt x="202691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4752" y="2968751"/>
            <a:ext cx="405765" cy="379730"/>
          </a:xfrm>
          <a:custGeom>
            <a:avLst/>
            <a:gdLst/>
            <a:ahLst/>
            <a:cxnLst/>
            <a:rect l="l" t="t" r="r" b="b"/>
            <a:pathLst>
              <a:path w="405764" h="379729">
                <a:moveTo>
                  <a:pt x="0" y="189737"/>
                </a:moveTo>
                <a:lnTo>
                  <a:pt x="5356" y="146237"/>
                </a:lnTo>
                <a:lnTo>
                  <a:pt x="20611" y="106302"/>
                </a:lnTo>
                <a:lnTo>
                  <a:pt x="44547" y="71072"/>
                </a:lnTo>
                <a:lnTo>
                  <a:pt x="75942" y="41687"/>
                </a:lnTo>
                <a:lnTo>
                  <a:pt x="113577" y="19287"/>
                </a:lnTo>
                <a:lnTo>
                  <a:pt x="156234" y="5011"/>
                </a:lnTo>
                <a:lnTo>
                  <a:pt x="202691" y="0"/>
                </a:lnTo>
                <a:lnTo>
                  <a:pt x="249149" y="5011"/>
                </a:lnTo>
                <a:lnTo>
                  <a:pt x="291806" y="19287"/>
                </a:lnTo>
                <a:lnTo>
                  <a:pt x="329441" y="41687"/>
                </a:lnTo>
                <a:lnTo>
                  <a:pt x="360836" y="71072"/>
                </a:lnTo>
                <a:lnTo>
                  <a:pt x="384772" y="106302"/>
                </a:lnTo>
                <a:lnTo>
                  <a:pt x="400027" y="146237"/>
                </a:lnTo>
                <a:lnTo>
                  <a:pt x="405384" y="189737"/>
                </a:lnTo>
                <a:lnTo>
                  <a:pt x="400027" y="233238"/>
                </a:lnTo>
                <a:lnTo>
                  <a:pt x="384772" y="273173"/>
                </a:lnTo>
                <a:lnTo>
                  <a:pt x="360836" y="308403"/>
                </a:lnTo>
                <a:lnTo>
                  <a:pt x="329441" y="337788"/>
                </a:lnTo>
                <a:lnTo>
                  <a:pt x="291806" y="360188"/>
                </a:lnTo>
                <a:lnTo>
                  <a:pt x="249149" y="374464"/>
                </a:lnTo>
                <a:lnTo>
                  <a:pt x="202691" y="379475"/>
                </a:lnTo>
                <a:lnTo>
                  <a:pt x="156234" y="374464"/>
                </a:lnTo>
                <a:lnTo>
                  <a:pt x="113577" y="360188"/>
                </a:lnTo>
                <a:lnTo>
                  <a:pt x="75942" y="337788"/>
                </a:lnTo>
                <a:lnTo>
                  <a:pt x="44547" y="308403"/>
                </a:lnTo>
                <a:lnTo>
                  <a:pt x="20611" y="273173"/>
                </a:lnTo>
                <a:lnTo>
                  <a:pt x="5356" y="233238"/>
                </a:lnTo>
                <a:lnTo>
                  <a:pt x="0" y="18973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7844" y="2403348"/>
            <a:ext cx="407034" cy="379730"/>
          </a:xfrm>
          <a:custGeom>
            <a:avLst/>
            <a:gdLst/>
            <a:ahLst/>
            <a:cxnLst/>
            <a:rect l="l" t="t" r="r" b="b"/>
            <a:pathLst>
              <a:path w="407034" h="379730">
                <a:moveTo>
                  <a:pt x="203453" y="0"/>
                </a:moveTo>
                <a:lnTo>
                  <a:pt x="156802" y="5011"/>
                </a:lnTo>
                <a:lnTo>
                  <a:pt x="113977" y="19287"/>
                </a:lnTo>
                <a:lnTo>
                  <a:pt x="76201" y="41687"/>
                </a:lnTo>
                <a:lnTo>
                  <a:pt x="44694" y="71072"/>
                </a:lnTo>
                <a:lnTo>
                  <a:pt x="20678" y="106302"/>
                </a:lnTo>
                <a:lnTo>
                  <a:pt x="5373" y="146237"/>
                </a:lnTo>
                <a:lnTo>
                  <a:pt x="0" y="189737"/>
                </a:lnTo>
                <a:lnTo>
                  <a:pt x="5373" y="233238"/>
                </a:lnTo>
                <a:lnTo>
                  <a:pt x="20678" y="273173"/>
                </a:lnTo>
                <a:lnTo>
                  <a:pt x="44694" y="308403"/>
                </a:lnTo>
                <a:lnTo>
                  <a:pt x="76201" y="337788"/>
                </a:lnTo>
                <a:lnTo>
                  <a:pt x="113977" y="360188"/>
                </a:lnTo>
                <a:lnTo>
                  <a:pt x="156802" y="374464"/>
                </a:lnTo>
                <a:lnTo>
                  <a:pt x="203453" y="379475"/>
                </a:lnTo>
                <a:lnTo>
                  <a:pt x="250113" y="374464"/>
                </a:lnTo>
                <a:lnTo>
                  <a:pt x="292941" y="360188"/>
                </a:lnTo>
                <a:lnTo>
                  <a:pt x="330716" y="337788"/>
                </a:lnTo>
                <a:lnTo>
                  <a:pt x="362221" y="308403"/>
                </a:lnTo>
                <a:lnTo>
                  <a:pt x="386234" y="273173"/>
                </a:lnTo>
                <a:lnTo>
                  <a:pt x="401536" y="233238"/>
                </a:lnTo>
                <a:lnTo>
                  <a:pt x="406908" y="189737"/>
                </a:lnTo>
                <a:lnTo>
                  <a:pt x="401536" y="146237"/>
                </a:lnTo>
                <a:lnTo>
                  <a:pt x="386234" y="106302"/>
                </a:lnTo>
                <a:lnTo>
                  <a:pt x="362221" y="71072"/>
                </a:lnTo>
                <a:lnTo>
                  <a:pt x="330716" y="41687"/>
                </a:lnTo>
                <a:lnTo>
                  <a:pt x="292941" y="19287"/>
                </a:lnTo>
                <a:lnTo>
                  <a:pt x="250113" y="5011"/>
                </a:lnTo>
                <a:lnTo>
                  <a:pt x="203453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7844" y="2403348"/>
            <a:ext cx="407034" cy="379730"/>
          </a:xfrm>
          <a:custGeom>
            <a:avLst/>
            <a:gdLst/>
            <a:ahLst/>
            <a:cxnLst/>
            <a:rect l="l" t="t" r="r" b="b"/>
            <a:pathLst>
              <a:path w="407034" h="379730">
                <a:moveTo>
                  <a:pt x="0" y="189737"/>
                </a:moveTo>
                <a:lnTo>
                  <a:pt x="5373" y="146237"/>
                </a:lnTo>
                <a:lnTo>
                  <a:pt x="20678" y="106302"/>
                </a:lnTo>
                <a:lnTo>
                  <a:pt x="44694" y="71072"/>
                </a:lnTo>
                <a:lnTo>
                  <a:pt x="76201" y="41687"/>
                </a:lnTo>
                <a:lnTo>
                  <a:pt x="113977" y="19287"/>
                </a:lnTo>
                <a:lnTo>
                  <a:pt x="156802" y="5011"/>
                </a:lnTo>
                <a:lnTo>
                  <a:pt x="203453" y="0"/>
                </a:lnTo>
                <a:lnTo>
                  <a:pt x="250113" y="5011"/>
                </a:lnTo>
                <a:lnTo>
                  <a:pt x="292941" y="19287"/>
                </a:lnTo>
                <a:lnTo>
                  <a:pt x="330716" y="41687"/>
                </a:lnTo>
                <a:lnTo>
                  <a:pt x="362221" y="71072"/>
                </a:lnTo>
                <a:lnTo>
                  <a:pt x="386234" y="106302"/>
                </a:lnTo>
                <a:lnTo>
                  <a:pt x="401536" y="146237"/>
                </a:lnTo>
                <a:lnTo>
                  <a:pt x="406908" y="189737"/>
                </a:lnTo>
                <a:lnTo>
                  <a:pt x="401536" y="233238"/>
                </a:lnTo>
                <a:lnTo>
                  <a:pt x="386234" y="273173"/>
                </a:lnTo>
                <a:lnTo>
                  <a:pt x="362221" y="308403"/>
                </a:lnTo>
                <a:lnTo>
                  <a:pt x="330716" y="337788"/>
                </a:lnTo>
                <a:lnTo>
                  <a:pt x="292941" y="360188"/>
                </a:lnTo>
                <a:lnTo>
                  <a:pt x="250113" y="374464"/>
                </a:lnTo>
                <a:lnTo>
                  <a:pt x="203453" y="379475"/>
                </a:lnTo>
                <a:lnTo>
                  <a:pt x="156802" y="374464"/>
                </a:lnTo>
                <a:lnTo>
                  <a:pt x="113977" y="360188"/>
                </a:lnTo>
                <a:lnTo>
                  <a:pt x="76201" y="337788"/>
                </a:lnTo>
                <a:lnTo>
                  <a:pt x="44694" y="308403"/>
                </a:lnTo>
                <a:lnTo>
                  <a:pt x="20678" y="273173"/>
                </a:lnTo>
                <a:lnTo>
                  <a:pt x="5373" y="233238"/>
                </a:lnTo>
                <a:lnTo>
                  <a:pt x="0" y="18973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9735" y="2403348"/>
            <a:ext cx="407034" cy="379730"/>
          </a:xfrm>
          <a:custGeom>
            <a:avLst/>
            <a:gdLst/>
            <a:ahLst/>
            <a:cxnLst/>
            <a:rect l="l" t="t" r="r" b="b"/>
            <a:pathLst>
              <a:path w="407035" h="379730">
                <a:moveTo>
                  <a:pt x="203453" y="0"/>
                </a:moveTo>
                <a:lnTo>
                  <a:pt x="156794" y="5011"/>
                </a:lnTo>
                <a:lnTo>
                  <a:pt x="113966" y="19287"/>
                </a:lnTo>
                <a:lnTo>
                  <a:pt x="76191" y="41687"/>
                </a:lnTo>
                <a:lnTo>
                  <a:pt x="44686" y="71072"/>
                </a:lnTo>
                <a:lnTo>
                  <a:pt x="20673" y="106302"/>
                </a:lnTo>
                <a:lnTo>
                  <a:pt x="5371" y="146237"/>
                </a:lnTo>
                <a:lnTo>
                  <a:pt x="0" y="189737"/>
                </a:lnTo>
                <a:lnTo>
                  <a:pt x="5371" y="233238"/>
                </a:lnTo>
                <a:lnTo>
                  <a:pt x="20673" y="273173"/>
                </a:lnTo>
                <a:lnTo>
                  <a:pt x="44686" y="308403"/>
                </a:lnTo>
                <a:lnTo>
                  <a:pt x="76191" y="337788"/>
                </a:lnTo>
                <a:lnTo>
                  <a:pt x="113966" y="360188"/>
                </a:lnTo>
                <a:lnTo>
                  <a:pt x="156794" y="374464"/>
                </a:lnTo>
                <a:lnTo>
                  <a:pt x="203453" y="379475"/>
                </a:lnTo>
                <a:lnTo>
                  <a:pt x="250113" y="374464"/>
                </a:lnTo>
                <a:lnTo>
                  <a:pt x="292941" y="360188"/>
                </a:lnTo>
                <a:lnTo>
                  <a:pt x="330716" y="337788"/>
                </a:lnTo>
                <a:lnTo>
                  <a:pt x="362221" y="308403"/>
                </a:lnTo>
                <a:lnTo>
                  <a:pt x="386234" y="273173"/>
                </a:lnTo>
                <a:lnTo>
                  <a:pt x="401536" y="233238"/>
                </a:lnTo>
                <a:lnTo>
                  <a:pt x="406907" y="189737"/>
                </a:lnTo>
                <a:lnTo>
                  <a:pt x="401536" y="146237"/>
                </a:lnTo>
                <a:lnTo>
                  <a:pt x="386234" y="106302"/>
                </a:lnTo>
                <a:lnTo>
                  <a:pt x="362221" y="71072"/>
                </a:lnTo>
                <a:lnTo>
                  <a:pt x="330716" y="41687"/>
                </a:lnTo>
                <a:lnTo>
                  <a:pt x="292941" y="19287"/>
                </a:lnTo>
                <a:lnTo>
                  <a:pt x="250113" y="5011"/>
                </a:lnTo>
                <a:lnTo>
                  <a:pt x="203453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9735" y="2403348"/>
            <a:ext cx="407034" cy="379730"/>
          </a:xfrm>
          <a:custGeom>
            <a:avLst/>
            <a:gdLst/>
            <a:ahLst/>
            <a:cxnLst/>
            <a:rect l="l" t="t" r="r" b="b"/>
            <a:pathLst>
              <a:path w="407035" h="379730">
                <a:moveTo>
                  <a:pt x="0" y="189737"/>
                </a:moveTo>
                <a:lnTo>
                  <a:pt x="5371" y="146237"/>
                </a:lnTo>
                <a:lnTo>
                  <a:pt x="20673" y="106302"/>
                </a:lnTo>
                <a:lnTo>
                  <a:pt x="44686" y="71072"/>
                </a:lnTo>
                <a:lnTo>
                  <a:pt x="76191" y="41687"/>
                </a:lnTo>
                <a:lnTo>
                  <a:pt x="113966" y="19287"/>
                </a:lnTo>
                <a:lnTo>
                  <a:pt x="156794" y="5011"/>
                </a:lnTo>
                <a:lnTo>
                  <a:pt x="203453" y="0"/>
                </a:lnTo>
                <a:lnTo>
                  <a:pt x="250113" y="5011"/>
                </a:lnTo>
                <a:lnTo>
                  <a:pt x="292941" y="19287"/>
                </a:lnTo>
                <a:lnTo>
                  <a:pt x="330716" y="41687"/>
                </a:lnTo>
                <a:lnTo>
                  <a:pt x="362221" y="71072"/>
                </a:lnTo>
                <a:lnTo>
                  <a:pt x="386234" y="106302"/>
                </a:lnTo>
                <a:lnTo>
                  <a:pt x="401536" y="146237"/>
                </a:lnTo>
                <a:lnTo>
                  <a:pt x="406907" y="189737"/>
                </a:lnTo>
                <a:lnTo>
                  <a:pt x="401536" y="233238"/>
                </a:lnTo>
                <a:lnTo>
                  <a:pt x="386234" y="273173"/>
                </a:lnTo>
                <a:lnTo>
                  <a:pt x="362221" y="308403"/>
                </a:lnTo>
                <a:lnTo>
                  <a:pt x="330716" y="337788"/>
                </a:lnTo>
                <a:lnTo>
                  <a:pt x="292941" y="360188"/>
                </a:lnTo>
                <a:lnTo>
                  <a:pt x="250113" y="374464"/>
                </a:lnTo>
                <a:lnTo>
                  <a:pt x="203453" y="379475"/>
                </a:lnTo>
                <a:lnTo>
                  <a:pt x="156794" y="374464"/>
                </a:lnTo>
                <a:lnTo>
                  <a:pt x="113966" y="360188"/>
                </a:lnTo>
                <a:lnTo>
                  <a:pt x="76191" y="337788"/>
                </a:lnTo>
                <a:lnTo>
                  <a:pt x="44686" y="308403"/>
                </a:lnTo>
                <a:lnTo>
                  <a:pt x="20673" y="273173"/>
                </a:lnTo>
                <a:lnTo>
                  <a:pt x="5371" y="233238"/>
                </a:lnTo>
                <a:lnTo>
                  <a:pt x="0" y="18973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93085" y="242780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06167" y="2971800"/>
            <a:ext cx="407034" cy="379730"/>
          </a:xfrm>
          <a:custGeom>
            <a:avLst/>
            <a:gdLst/>
            <a:ahLst/>
            <a:cxnLst/>
            <a:rect l="l" t="t" r="r" b="b"/>
            <a:pathLst>
              <a:path w="407035" h="379729">
                <a:moveTo>
                  <a:pt x="203454" y="0"/>
                </a:moveTo>
                <a:lnTo>
                  <a:pt x="156794" y="5011"/>
                </a:lnTo>
                <a:lnTo>
                  <a:pt x="113966" y="19287"/>
                </a:lnTo>
                <a:lnTo>
                  <a:pt x="76191" y="41687"/>
                </a:lnTo>
                <a:lnTo>
                  <a:pt x="44686" y="71072"/>
                </a:lnTo>
                <a:lnTo>
                  <a:pt x="20673" y="106302"/>
                </a:lnTo>
                <a:lnTo>
                  <a:pt x="5371" y="146237"/>
                </a:lnTo>
                <a:lnTo>
                  <a:pt x="0" y="189737"/>
                </a:lnTo>
                <a:lnTo>
                  <a:pt x="5371" y="233238"/>
                </a:lnTo>
                <a:lnTo>
                  <a:pt x="20673" y="273173"/>
                </a:lnTo>
                <a:lnTo>
                  <a:pt x="44686" y="308403"/>
                </a:lnTo>
                <a:lnTo>
                  <a:pt x="76191" y="337788"/>
                </a:lnTo>
                <a:lnTo>
                  <a:pt x="113966" y="360188"/>
                </a:lnTo>
                <a:lnTo>
                  <a:pt x="156794" y="374464"/>
                </a:lnTo>
                <a:lnTo>
                  <a:pt x="203454" y="379475"/>
                </a:lnTo>
                <a:lnTo>
                  <a:pt x="250113" y="374464"/>
                </a:lnTo>
                <a:lnTo>
                  <a:pt x="292941" y="360188"/>
                </a:lnTo>
                <a:lnTo>
                  <a:pt x="330716" y="337788"/>
                </a:lnTo>
                <a:lnTo>
                  <a:pt x="362221" y="308403"/>
                </a:lnTo>
                <a:lnTo>
                  <a:pt x="386234" y="273173"/>
                </a:lnTo>
                <a:lnTo>
                  <a:pt x="401536" y="233238"/>
                </a:lnTo>
                <a:lnTo>
                  <a:pt x="406907" y="189737"/>
                </a:lnTo>
                <a:lnTo>
                  <a:pt x="401536" y="146237"/>
                </a:lnTo>
                <a:lnTo>
                  <a:pt x="386234" y="106302"/>
                </a:lnTo>
                <a:lnTo>
                  <a:pt x="362221" y="71072"/>
                </a:lnTo>
                <a:lnTo>
                  <a:pt x="330716" y="41687"/>
                </a:lnTo>
                <a:lnTo>
                  <a:pt x="292941" y="19287"/>
                </a:lnTo>
                <a:lnTo>
                  <a:pt x="250113" y="5011"/>
                </a:lnTo>
                <a:lnTo>
                  <a:pt x="203454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6167" y="2971800"/>
            <a:ext cx="407034" cy="379730"/>
          </a:xfrm>
          <a:custGeom>
            <a:avLst/>
            <a:gdLst/>
            <a:ahLst/>
            <a:cxnLst/>
            <a:rect l="l" t="t" r="r" b="b"/>
            <a:pathLst>
              <a:path w="407035" h="379729">
                <a:moveTo>
                  <a:pt x="0" y="189737"/>
                </a:moveTo>
                <a:lnTo>
                  <a:pt x="5371" y="146237"/>
                </a:lnTo>
                <a:lnTo>
                  <a:pt x="20673" y="106302"/>
                </a:lnTo>
                <a:lnTo>
                  <a:pt x="44686" y="71072"/>
                </a:lnTo>
                <a:lnTo>
                  <a:pt x="76191" y="41687"/>
                </a:lnTo>
                <a:lnTo>
                  <a:pt x="113966" y="19287"/>
                </a:lnTo>
                <a:lnTo>
                  <a:pt x="156794" y="5011"/>
                </a:lnTo>
                <a:lnTo>
                  <a:pt x="203454" y="0"/>
                </a:lnTo>
                <a:lnTo>
                  <a:pt x="250113" y="5011"/>
                </a:lnTo>
                <a:lnTo>
                  <a:pt x="292941" y="19287"/>
                </a:lnTo>
                <a:lnTo>
                  <a:pt x="330716" y="41687"/>
                </a:lnTo>
                <a:lnTo>
                  <a:pt x="362221" y="71072"/>
                </a:lnTo>
                <a:lnTo>
                  <a:pt x="386234" y="106302"/>
                </a:lnTo>
                <a:lnTo>
                  <a:pt x="401536" y="146237"/>
                </a:lnTo>
                <a:lnTo>
                  <a:pt x="406907" y="189737"/>
                </a:lnTo>
                <a:lnTo>
                  <a:pt x="401536" y="233238"/>
                </a:lnTo>
                <a:lnTo>
                  <a:pt x="386234" y="273173"/>
                </a:lnTo>
                <a:lnTo>
                  <a:pt x="362221" y="308403"/>
                </a:lnTo>
                <a:lnTo>
                  <a:pt x="330716" y="337788"/>
                </a:lnTo>
                <a:lnTo>
                  <a:pt x="292941" y="360188"/>
                </a:lnTo>
                <a:lnTo>
                  <a:pt x="250113" y="374464"/>
                </a:lnTo>
                <a:lnTo>
                  <a:pt x="203454" y="379475"/>
                </a:lnTo>
                <a:lnTo>
                  <a:pt x="156794" y="374464"/>
                </a:lnTo>
                <a:lnTo>
                  <a:pt x="113966" y="360188"/>
                </a:lnTo>
                <a:lnTo>
                  <a:pt x="76191" y="337788"/>
                </a:lnTo>
                <a:lnTo>
                  <a:pt x="44686" y="308403"/>
                </a:lnTo>
                <a:lnTo>
                  <a:pt x="20673" y="273173"/>
                </a:lnTo>
                <a:lnTo>
                  <a:pt x="5371" y="233238"/>
                </a:lnTo>
                <a:lnTo>
                  <a:pt x="0" y="18973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3625" y="2427808"/>
            <a:ext cx="1616710" cy="86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25500" algn="l"/>
                <a:tab pos="1487805" algn="l"/>
              </a:tabLst>
            </a:pPr>
            <a:r>
              <a:rPr sz="1800" b="1" dirty="0">
                <a:latin typeface="Calibri"/>
                <a:cs typeface="Calibri"/>
              </a:rPr>
              <a:t>2	</a:t>
            </a:r>
            <a:r>
              <a:rPr sz="2700" b="1" baseline="1543" dirty="0">
                <a:latin typeface="Calibri"/>
                <a:cs typeface="Calibri"/>
              </a:rPr>
              <a:t>4	</a:t>
            </a: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94353" y="1962150"/>
            <a:ext cx="714375" cy="667385"/>
          </a:xfrm>
          <a:custGeom>
            <a:avLst/>
            <a:gdLst/>
            <a:ahLst/>
            <a:cxnLst/>
            <a:rect l="l" t="t" r="r" b="b"/>
            <a:pathLst>
              <a:path w="714375" h="667385">
                <a:moveTo>
                  <a:pt x="714248" y="0"/>
                </a:moveTo>
                <a:lnTo>
                  <a:pt x="0" y="66700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9109" y="1962150"/>
            <a:ext cx="708660" cy="667385"/>
          </a:xfrm>
          <a:custGeom>
            <a:avLst/>
            <a:gdLst/>
            <a:ahLst/>
            <a:cxnLst/>
            <a:rect l="l" t="t" r="r" b="b"/>
            <a:pathLst>
              <a:path w="708660" h="667385">
                <a:moveTo>
                  <a:pt x="0" y="0"/>
                </a:moveTo>
                <a:lnTo>
                  <a:pt x="708660" y="66700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90900" y="2403348"/>
            <a:ext cx="407034" cy="379730"/>
          </a:xfrm>
          <a:custGeom>
            <a:avLst/>
            <a:gdLst/>
            <a:ahLst/>
            <a:cxnLst/>
            <a:rect l="l" t="t" r="r" b="b"/>
            <a:pathLst>
              <a:path w="407035" h="379730">
                <a:moveTo>
                  <a:pt x="203453" y="0"/>
                </a:moveTo>
                <a:lnTo>
                  <a:pt x="156794" y="5011"/>
                </a:lnTo>
                <a:lnTo>
                  <a:pt x="113966" y="19287"/>
                </a:lnTo>
                <a:lnTo>
                  <a:pt x="76191" y="41687"/>
                </a:lnTo>
                <a:lnTo>
                  <a:pt x="44686" y="71072"/>
                </a:lnTo>
                <a:lnTo>
                  <a:pt x="20673" y="106302"/>
                </a:lnTo>
                <a:lnTo>
                  <a:pt x="5371" y="146237"/>
                </a:lnTo>
                <a:lnTo>
                  <a:pt x="0" y="189737"/>
                </a:lnTo>
                <a:lnTo>
                  <a:pt x="5371" y="233238"/>
                </a:lnTo>
                <a:lnTo>
                  <a:pt x="20673" y="273173"/>
                </a:lnTo>
                <a:lnTo>
                  <a:pt x="44686" y="308403"/>
                </a:lnTo>
                <a:lnTo>
                  <a:pt x="76191" y="337788"/>
                </a:lnTo>
                <a:lnTo>
                  <a:pt x="113966" y="360188"/>
                </a:lnTo>
                <a:lnTo>
                  <a:pt x="156794" y="374464"/>
                </a:lnTo>
                <a:lnTo>
                  <a:pt x="203453" y="379475"/>
                </a:lnTo>
                <a:lnTo>
                  <a:pt x="250113" y="374464"/>
                </a:lnTo>
                <a:lnTo>
                  <a:pt x="292941" y="360188"/>
                </a:lnTo>
                <a:lnTo>
                  <a:pt x="330716" y="337788"/>
                </a:lnTo>
                <a:lnTo>
                  <a:pt x="362221" y="308403"/>
                </a:lnTo>
                <a:lnTo>
                  <a:pt x="386234" y="273173"/>
                </a:lnTo>
                <a:lnTo>
                  <a:pt x="401536" y="233238"/>
                </a:lnTo>
                <a:lnTo>
                  <a:pt x="406908" y="189737"/>
                </a:lnTo>
                <a:lnTo>
                  <a:pt x="401536" y="146237"/>
                </a:lnTo>
                <a:lnTo>
                  <a:pt x="386234" y="106302"/>
                </a:lnTo>
                <a:lnTo>
                  <a:pt x="362221" y="71072"/>
                </a:lnTo>
                <a:lnTo>
                  <a:pt x="330716" y="41687"/>
                </a:lnTo>
                <a:lnTo>
                  <a:pt x="292941" y="19287"/>
                </a:lnTo>
                <a:lnTo>
                  <a:pt x="250113" y="5011"/>
                </a:lnTo>
                <a:lnTo>
                  <a:pt x="203453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90900" y="2403348"/>
            <a:ext cx="407034" cy="379730"/>
          </a:xfrm>
          <a:custGeom>
            <a:avLst/>
            <a:gdLst/>
            <a:ahLst/>
            <a:cxnLst/>
            <a:rect l="l" t="t" r="r" b="b"/>
            <a:pathLst>
              <a:path w="407035" h="379730">
                <a:moveTo>
                  <a:pt x="0" y="189737"/>
                </a:moveTo>
                <a:lnTo>
                  <a:pt x="5371" y="146237"/>
                </a:lnTo>
                <a:lnTo>
                  <a:pt x="20673" y="106302"/>
                </a:lnTo>
                <a:lnTo>
                  <a:pt x="44686" y="71072"/>
                </a:lnTo>
                <a:lnTo>
                  <a:pt x="76191" y="41687"/>
                </a:lnTo>
                <a:lnTo>
                  <a:pt x="113966" y="19287"/>
                </a:lnTo>
                <a:lnTo>
                  <a:pt x="156794" y="5011"/>
                </a:lnTo>
                <a:lnTo>
                  <a:pt x="203453" y="0"/>
                </a:lnTo>
                <a:lnTo>
                  <a:pt x="250113" y="5011"/>
                </a:lnTo>
                <a:lnTo>
                  <a:pt x="292941" y="19287"/>
                </a:lnTo>
                <a:lnTo>
                  <a:pt x="330716" y="41687"/>
                </a:lnTo>
                <a:lnTo>
                  <a:pt x="362221" y="71072"/>
                </a:lnTo>
                <a:lnTo>
                  <a:pt x="386234" y="106302"/>
                </a:lnTo>
                <a:lnTo>
                  <a:pt x="401536" y="146237"/>
                </a:lnTo>
                <a:lnTo>
                  <a:pt x="406908" y="189737"/>
                </a:lnTo>
                <a:lnTo>
                  <a:pt x="401536" y="233238"/>
                </a:lnTo>
                <a:lnTo>
                  <a:pt x="386234" y="273173"/>
                </a:lnTo>
                <a:lnTo>
                  <a:pt x="362221" y="308403"/>
                </a:lnTo>
                <a:lnTo>
                  <a:pt x="330716" y="337788"/>
                </a:lnTo>
                <a:lnTo>
                  <a:pt x="292941" y="360188"/>
                </a:lnTo>
                <a:lnTo>
                  <a:pt x="250113" y="374464"/>
                </a:lnTo>
                <a:lnTo>
                  <a:pt x="203453" y="379475"/>
                </a:lnTo>
                <a:lnTo>
                  <a:pt x="156794" y="374464"/>
                </a:lnTo>
                <a:lnTo>
                  <a:pt x="113966" y="360188"/>
                </a:lnTo>
                <a:lnTo>
                  <a:pt x="76191" y="337788"/>
                </a:lnTo>
                <a:lnTo>
                  <a:pt x="44686" y="308403"/>
                </a:lnTo>
                <a:lnTo>
                  <a:pt x="20673" y="273173"/>
                </a:lnTo>
                <a:lnTo>
                  <a:pt x="5371" y="233238"/>
                </a:lnTo>
                <a:lnTo>
                  <a:pt x="0" y="18973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23615" y="242780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12791" y="2403348"/>
            <a:ext cx="407034" cy="379730"/>
          </a:xfrm>
          <a:custGeom>
            <a:avLst/>
            <a:gdLst/>
            <a:ahLst/>
            <a:cxnLst/>
            <a:rect l="l" t="t" r="r" b="b"/>
            <a:pathLst>
              <a:path w="407035" h="379730">
                <a:moveTo>
                  <a:pt x="203454" y="0"/>
                </a:moveTo>
                <a:lnTo>
                  <a:pt x="156794" y="5011"/>
                </a:lnTo>
                <a:lnTo>
                  <a:pt x="113966" y="19287"/>
                </a:lnTo>
                <a:lnTo>
                  <a:pt x="76191" y="41687"/>
                </a:lnTo>
                <a:lnTo>
                  <a:pt x="44686" y="71072"/>
                </a:lnTo>
                <a:lnTo>
                  <a:pt x="20673" y="106302"/>
                </a:lnTo>
                <a:lnTo>
                  <a:pt x="5371" y="146237"/>
                </a:lnTo>
                <a:lnTo>
                  <a:pt x="0" y="189737"/>
                </a:lnTo>
                <a:lnTo>
                  <a:pt x="5371" y="233238"/>
                </a:lnTo>
                <a:lnTo>
                  <a:pt x="20673" y="273173"/>
                </a:lnTo>
                <a:lnTo>
                  <a:pt x="44686" y="308403"/>
                </a:lnTo>
                <a:lnTo>
                  <a:pt x="76191" y="337788"/>
                </a:lnTo>
                <a:lnTo>
                  <a:pt x="113966" y="360188"/>
                </a:lnTo>
                <a:lnTo>
                  <a:pt x="156794" y="374464"/>
                </a:lnTo>
                <a:lnTo>
                  <a:pt x="203454" y="379475"/>
                </a:lnTo>
                <a:lnTo>
                  <a:pt x="250113" y="374464"/>
                </a:lnTo>
                <a:lnTo>
                  <a:pt x="292941" y="360188"/>
                </a:lnTo>
                <a:lnTo>
                  <a:pt x="330716" y="337788"/>
                </a:lnTo>
                <a:lnTo>
                  <a:pt x="362221" y="308403"/>
                </a:lnTo>
                <a:lnTo>
                  <a:pt x="386234" y="273173"/>
                </a:lnTo>
                <a:lnTo>
                  <a:pt x="401536" y="233238"/>
                </a:lnTo>
                <a:lnTo>
                  <a:pt x="406908" y="189737"/>
                </a:lnTo>
                <a:lnTo>
                  <a:pt x="401536" y="146237"/>
                </a:lnTo>
                <a:lnTo>
                  <a:pt x="386234" y="106302"/>
                </a:lnTo>
                <a:lnTo>
                  <a:pt x="362221" y="71072"/>
                </a:lnTo>
                <a:lnTo>
                  <a:pt x="330716" y="41687"/>
                </a:lnTo>
                <a:lnTo>
                  <a:pt x="292941" y="19287"/>
                </a:lnTo>
                <a:lnTo>
                  <a:pt x="250113" y="5011"/>
                </a:lnTo>
                <a:lnTo>
                  <a:pt x="203454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12791" y="2403348"/>
            <a:ext cx="407034" cy="379730"/>
          </a:xfrm>
          <a:custGeom>
            <a:avLst/>
            <a:gdLst/>
            <a:ahLst/>
            <a:cxnLst/>
            <a:rect l="l" t="t" r="r" b="b"/>
            <a:pathLst>
              <a:path w="407035" h="379730">
                <a:moveTo>
                  <a:pt x="0" y="189737"/>
                </a:moveTo>
                <a:lnTo>
                  <a:pt x="5371" y="146237"/>
                </a:lnTo>
                <a:lnTo>
                  <a:pt x="20673" y="106302"/>
                </a:lnTo>
                <a:lnTo>
                  <a:pt x="44686" y="71072"/>
                </a:lnTo>
                <a:lnTo>
                  <a:pt x="76191" y="41687"/>
                </a:lnTo>
                <a:lnTo>
                  <a:pt x="113966" y="19287"/>
                </a:lnTo>
                <a:lnTo>
                  <a:pt x="156794" y="5011"/>
                </a:lnTo>
                <a:lnTo>
                  <a:pt x="203454" y="0"/>
                </a:lnTo>
                <a:lnTo>
                  <a:pt x="250113" y="5011"/>
                </a:lnTo>
                <a:lnTo>
                  <a:pt x="292941" y="19287"/>
                </a:lnTo>
                <a:lnTo>
                  <a:pt x="330716" y="41687"/>
                </a:lnTo>
                <a:lnTo>
                  <a:pt x="362221" y="71072"/>
                </a:lnTo>
                <a:lnTo>
                  <a:pt x="386234" y="106302"/>
                </a:lnTo>
                <a:lnTo>
                  <a:pt x="401536" y="146237"/>
                </a:lnTo>
                <a:lnTo>
                  <a:pt x="406908" y="189737"/>
                </a:lnTo>
                <a:lnTo>
                  <a:pt x="401536" y="233238"/>
                </a:lnTo>
                <a:lnTo>
                  <a:pt x="386234" y="273173"/>
                </a:lnTo>
                <a:lnTo>
                  <a:pt x="362221" y="308403"/>
                </a:lnTo>
                <a:lnTo>
                  <a:pt x="330716" y="337788"/>
                </a:lnTo>
                <a:lnTo>
                  <a:pt x="292941" y="360188"/>
                </a:lnTo>
                <a:lnTo>
                  <a:pt x="250113" y="374464"/>
                </a:lnTo>
                <a:lnTo>
                  <a:pt x="203454" y="379475"/>
                </a:lnTo>
                <a:lnTo>
                  <a:pt x="156794" y="374464"/>
                </a:lnTo>
                <a:lnTo>
                  <a:pt x="113966" y="360188"/>
                </a:lnTo>
                <a:lnTo>
                  <a:pt x="76191" y="337788"/>
                </a:lnTo>
                <a:lnTo>
                  <a:pt x="44686" y="308403"/>
                </a:lnTo>
                <a:lnTo>
                  <a:pt x="20673" y="273173"/>
                </a:lnTo>
                <a:lnTo>
                  <a:pt x="5371" y="233238"/>
                </a:lnTo>
                <a:lnTo>
                  <a:pt x="0" y="18973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46650" y="242780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56054" y="1261110"/>
            <a:ext cx="1172210" cy="701675"/>
          </a:xfrm>
          <a:custGeom>
            <a:avLst/>
            <a:gdLst/>
            <a:ahLst/>
            <a:cxnLst/>
            <a:rect l="l" t="t" r="r" b="b"/>
            <a:pathLst>
              <a:path w="1172210" h="701675">
                <a:moveTo>
                  <a:pt x="1172209" y="0"/>
                </a:moveTo>
                <a:lnTo>
                  <a:pt x="0" y="70129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28010" y="1261110"/>
            <a:ext cx="1181100" cy="701675"/>
          </a:xfrm>
          <a:custGeom>
            <a:avLst/>
            <a:gdLst/>
            <a:ahLst/>
            <a:cxnLst/>
            <a:rect l="l" t="t" r="r" b="b"/>
            <a:pathLst>
              <a:path w="1181100" h="701675">
                <a:moveTo>
                  <a:pt x="0" y="0"/>
                </a:moveTo>
                <a:lnTo>
                  <a:pt x="1180973" y="70129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1076" y="1770888"/>
            <a:ext cx="407034" cy="379730"/>
          </a:xfrm>
          <a:custGeom>
            <a:avLst/>
            <a:gdLst/>
            <a:ahLst/>
            <a:cxnLst/>
            <a:rect l="l" t="t" r="r" b="b"/>
            <a:pathLst>
              <a:path w="407035" h="379730">
                <a:moveTo>
                  <a:pt x="203454" y="0"/>
                </a:moveTo>
                <a:lnTo>
                  <a:pt x="156794" y="5011"/>
                </a:lnTo>
                <a:lnTo>
                  <a:pt x="113966" y="19287"/>
                </a:lnTo>
                <a:lnTo>
                  <a:pt x="76191" y="41687"/>
                </a:lnTo>
                <a:lnTo>
                  <a:pt x="44686" y="71072"/>
                </a:lnTo>
                <a:lnTo>
                  <a:pt x="20673" y="106302"/>
                </a:lnTo>
                <a:lnTo>
                  <a:pt x="5371" y="146237"/>
                </a:lnTo>
                <a:lnTo>
                  <a:pt x="0" y="189737"/>
                </a:lnTo>
                <a:lnTo>
                  <a:pt x="5371" y="233238"/>
                </a:lnTo>
                <a:lnTo>
                  <a:pt x="20673" y="273173"/>
                </a:lnTo>
                <a:lnTo>
                  <a:pt x="44686" y="308403"/>
                </a:lnTo>
                <a:lnTo>
                  <a:pt x="76191" y="337788"/>
                </a:lnTo>
                <a:lnTo>
                  <a:pt x="113966" y="360188"/>
                </a:lnTo>
                <a:lnTo>
                  <a:pt x="156794" y="374464"/>
                </a:lnTo>
                <a:lnTo>
                  <a:pt x="203454" y="379475"/>
                </a:lnTo>
                <a:lnTo>
                  <a:pt x="250113" y="374464"/>
                </a:lnTo>
                <a:lnTo>
                  <a:pt x="292941" y="360188"/>
                </a:lnTo>
                <a:lnTo>
                  <a:pt x="330716" y="337788"/>
                </a:lnTo>
                <a:lnTo>
                  <a:pt x="362221" y="308403"/>
                </a:lnTo>
                <a:lnTo>
                  <a:pt x="386234" y="273173"/>
                </a:lnTo>
                <a:lnTo>
                  <a:pt x="401536" y="233238"/>
                </a:lnTo>
                <a:lnTo>
                  <a:pt x="406907" y="189737"/>
                </a:lnTo>
                <a:lnTo>
                  <a:pt x="401536" y="146237"/>
                </a:lnTo>
                <a:lnTo>
                  <a:pt x="386234" y="106302"/>
                </a:lnTo>
                <a:lnTo>
                  <a:pt x="362221" y="71072"/>
                </a:lnTo>
                <a:lnTo>
                  <a:pt x="330716" y="41687"/>
                </a:lnTo>
                <a:lnTo>
                  <a:pt x="292941" y="19287"/>
                </a:lnTo>
                <a:lnTo>
                  <a:pt x="250113" y="5011"/>
                </a:lnTo>
                <a:lnTo>
                  <a:pt x="203454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51076" y="1770888"/>
            <a:ext cx="407034" cy="379730"/>
          </a:xfrm>
          <a:custGeom>
            <a:avLst/>
            <a:gdLst/>
            <a:ahLst/>
            <a:cxnLst/>
            <a:rect l="l" t="t" r="r" b="b"/>
            <a:pathLst>
              <a:path w="407035" h="379730">
                <a:moveTo>
                  <a:pt x="0" y="189737"/>
                </a:moveTo>
                <a:lnTo>
                  <a:pt x="5371" y="146237"/>
                </a:lnTo>
                <a:lnTo>
                  <a:pt x="20673" y="106302"/>
                </a:lnTo>
                <a:lnTo>
                  <a:pt x="44686" y="71072"/>
                </a:lnTo>
                <a:lnTo>
                  <a:pt x="76191" y="41687"/>
                </a:lnTo>
                <a:lnTo>
                  <a:pt x="113966" y="19287"/>
                </a:lnTo>
                <a:lnTo>
                  <a:pt x="156794" y="5011"/>
                </a:lnTo>
                <a:lnTo>
                  <a:pt x="203454" y="0"/>
                </a:lnTo>
                <a:lnTo>
                  <a:pt x="250113" y="5011"/>
                </a:lnTo>
                <a:lnTo>
                  <a:pt x="292941" y="19287"/>
                </a:lnTo>
                <a:lnTo>
                  <a:pt x="330716" y="41687"/>
                </a:lnTo>
                <a:lnTo>
                  <a:pt x="362221" y="71072"/>
                </a:lnTo>
                <a:lnTo>
                  <a:pt x="386234" y="106302"/>
                </a:lnTo>
                <a:lnTo>
                  <a:pt x="401536" y="146237"/>
                </a:lnTo>
                <a:lnTo>
                  <a:pt x="406907" y="189737"/>
                </a:lnTo>
                <a:lnTo>
                  <a:pt x="401536" y="233238"/>
                </a:lnTo>
                <a:lnTo>
                  <a:pt x="386234" y="273173"/>
                </a:lnTo>
                <a:lnTo>
                  <a:pt x="362221" y="308403"/>
                </a:lnTo>
                <a:lnTo>
                  <a:pt x="330716" y="337788"/>
                </a:lnTo>
                <a:lnTo>
                  <a:pt x="292941" y="360188"/>
                </a:lnTo>
                <a:lnTo>
                  <a:pt x="250113" y="374464"/>
                </a:lnTo>
                <a:lnTo>
                  <a:pt x="203454" y="379475"/>
                </a:lnTo>
                <a:lnTo>
                  <a:pt x="156794" y="374464"/>
                </a:lnTo>
                <a:lnTo>
                  <a:pt x="113966" y="360188"/>
                </a:lnTo>
                <a:lnTo>
                  <a:pt x="76191" y="337788"/>
                </a:lnTo>
                <a:lnTo>
                  <a:pt x="44686" y="308403"/>
                </a:lnTo>
                <a:lnTo>
                  <a:pt x="20673" y="273173"/>
                </a:lnTo>
                <a:lnTo>
                  <a:pt x="5371" y="233238"/>
                </a:lnTo>
                <a:lnTo>
                  <a:pt x="0" y="18973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826514" y="179628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05655" y="1770888"/>
            <a:ext cx="405765" cy="379730"/>
          </a:xfrm>
          <a:custGeom>
            <a:avLst/>
            <a:gdLst/>
            <a:ahLst/>
            <a:cxnLst/>
            <a:rect l="l" t="t" r="r" b="b"/>
            <a:pathLst>
              <a:path w="405764" h="379730">
                <a:moveTo>
                  <a:pt x="202692" y="0"/>
                </a:moveTo>
                <a:lnTo>
                  <a:pt x="156234" y="5011"/>
                </a:lnTo>
                <a:lnTo>
                  <a:pt x="113577" y="19287"/>
                </a:lnTo>
                <a:lnTo>
                  <a:pt x="75942" y="41687"/>
                </a:lnTo>
                <a:lnTo>
                  <a:pt x="44547" y="71072"/>
                </a:lnTo>
                <a:lnTo>
                  <a:pt x="20611" y="106302"/>
                </a:lnTo>
                <a:lnTo>
                  <a:pt x="5356" y="146237"/>
                </a:lnTo>
                <a:lnTo>
                  <a:pt x="0" y="189737"/>
                </a:lnTo>
                <a:lnTo>
                  <a:pt x="5356" y="233238"/>
                </a:lnTo>
                <a:lnTo>
                  <a:pt x="20611" y="273173"/>
                </a:lnTo>
                <a:lnTo>
                  <a:pt x="44547" y="308403"/>
                </a:lnTo>
                <a:lnTo>
                  <a:pt x="75942" y="337788"/>
                </a:lnTo>
                <a:lnTo>
                  <a:pt x="113577" y="360188"/>
                </a:lnTo>
                <a:lnTo>
                  <a:pt x="156234" y="374464"/>
                </a:lnTo>
                <a:lnTo>
                  <a:pt x="202692" y="379475"/>
                </a:lnTo>
                <a:lnTo>
                  <a:pt x="249149" y="374464"/>
                </a:lnTo>
                <a:lnTo>
                  <a:pt x="291806" y="360188"/>
                </a:lnTo>
                <a:lnTo>
                  <a:pt x="329441" y="337788"/>
                </a:lnTo>
                <a:lnTo>
                  <a:pt x="360836" y="308403"/>
                </a:lnTo>
                <a:lnTo>
                  <a:pt x="384772" y="273173"/>
                </a:lnTo>
                <a:lnTo>
                  <a:pt x="400027" y="233238"/>
                </a:lnTo>
                <a:lnTo>
                  <a:pt x="405384" y="189737"/>
                </a:lnTo>
                <a:lnTo>
                  <a:pt x="400027" y="146237"/>
                </a:lnTo>
                <a:lnTo>
                  <a:pt x="384772" y="106302"/>
                </a:lnTo>
                <a:lnTo>
                  <a:pt x="360836" y="71072"/>
                </a:lnTo>
                <a:lnTo>
                  <a:pt x="329441" y="41687"/>
                </a:lnTo>
                <a:lnTo>
                  <a:pt x="291806" y="19287"/>
                </a:lnTo>
                <a:lnTo>
                  <a:pt x="249149" y="5011"/>
                </a:lnTo>
                <a:lnTo>
                  <a:pt x="202692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05655" y="1770888"/>
            <a:ext cx="405765" cy="379730"/>
          </a:xfrm>
          <a:custGeom>
            <a:avLst/>
            <a:gdLst/>
            <a:ahLst/>
            <a:cxnLst/>
            <a:rect l="l" t="t" r="r" b="b"/>
            <a:pathLst>
              <a:path w="405764" h="379730">
                <a:moveTo>
                  <a:pt x="0" y="189737"/>
                </a:moveTo>
                <a:lnTo>
                  <a:pt x="5356" y="146237"/>
                </a:lnTo>
                <a:lnTo>
                  <a:pt x="20611" y="106302"/>
                </a:lnTo>
                <a:lnTo>
                  <a:pt x="44547" y="71072"/>
                </a:lnTo>
                <a:lnTo>
                  <a:pt x="75942" y="41687"/>
                </a:lnTo>
                <a:lnTo>
                  <a:pt x="113577" y="19287"/>
                </a:lnTo>
                <a:lnTo>
                  <a:pt x="156234" y="5011"/>
                </a:lnTo>
                <a:lnTo>
                  <a:pt x="202692" y="0"/>
                </a:lnTo>
                <a:lnTo>
                  <a:pt x="249149" y="5011"/>
                </a:lnTo>
                <a:lnTo>
                  <a:pt x="291806" y="19287"/>
                </a:lnTo>
                <a:lnTo>
                  <a:pt x="329441" y="41687"/>
                </a:lnTo>
                <a:lnTo>
                  <a:pt x="360836" y="71072"/>
                </a:lnTo>
                <a:lnTo>
                  <a:pt x="384772" y="106302"/>
                </a:lnTo>
                <a:lnTo>
                  <a:pt x="400027" y="146237"/>
                </a:lnTo>
                <a:lnTo>
                  <a:pt x="405384" y="189737"/>
                </a:lnTo>
                <a:lnTo>
                  <a:pt x="400027" y="233238"/>
                </a:lnTo>
                <a:lnTo>
                  <a:pt x="384772" y="273173"/>
                </a:lnTo>
                <a:lnTo>
                  <a:pt x="360836" y="308403"/>
                </a:lnTo>
                <a:lnTo>
                  <a:pt x="329441" y="337788"/>
                </a:lnTo>
                <a:lnTo>
                  <a:pt x="291806" y="360188"/>
                </a:lnTo>
                <a:lnTo>
                  <a:pt x="249149" y="374464"/>
                </a:lnTo>
                <a:lnTo>
                  <a:pt x="202692" y="379475"/>
                </a:lnTo>
                <a:lnTo>
                  <a:pt x="156234" y="374464"/>
                </a:lnTo>
                <a:lnTo>
                  <a:pt x="113577" y="360188"/>
                </a:lnTo>
                <a:lnTo>
                  <a:pt x="75942" y="337788"/>
                </a:lnTo>
                <a:lnTo>
                  <a:pt x="44547" y="308403"/>
                </a:lnTo>
                <a:lnTo>
                  <a:pt x="20611" y="273173"/>
                </a:lnTo>
                <a:lnTo>
                  <a:pt x="5356" y="233238"/>
                </a:lnTo>
                <a:lnTo>
                  <a:pt x="0" y="18973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180078" y="179628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24555" y="1069847"/>
            <a:ext cx="405765" cy="379730"/>
          </a:xfrm>
          <a:custGeom>
            <a:avLst/>
            <a:gdLst/>
            <a:ahLst/>
            <a:cxnLst/>
            <a:rect l="l" t="t" r="r" b="b"/>
            <a:pathLst>
              <a:path w="405764" h="379730">
                <a:moveTo>
                  <a:pt x="202692" y="0"/>
                </a:moveTo>
                <a:lnTo>
                  <a:pt x="156234" y="5011"/>
                </a:lnTo>
                <a:lnTo>
                  <a:pt x="113577" y="19287"/>
                </a:lnTo>
                <a:lnTo>
                  <a:pt x="75942" y="41687"/>
                </a:lnTo>
                <a:lnTo>
                  <a:pt x="44547" y="71072"/>
                </a:lnTo>
                <a:lnTo>
                  <a:pt x="20611" y="106302"/>
                </a:lnTo>
                <a:lnTo>
                  <a:pt x="5356" y="146237"/>
                </a:lnTo>
                <a:lnTo>
                  <a:pt x="0" y="189737"/>
                </a:lnTo>
                <a:lnTo>
                  <a:pt x="5356" y="233238"/>
                </a:lnTo>
                <a:lnTo>
                  <a:pt x="20611" y="273173"/>
                </a:lnTo>
                <a:lnTo>
                  <a:pt x="44547" y="308403"/>
                </a:lnTo>
                <a:lnTo>
                  <a:pt x="75942" y="337788"/>
                </a:lnTo>
                <a:lnTo>
                  <a:pt x="113577" y="360188"/>
                </a:lnTo>
                <a:lnTo>
                  <a:pt x="156234" y="374464"/>
                </a:lnTo>
                <a:lnTo>
                  <a:pt x="202692" y="379475"/>
                </a:lnTo>
                <a:lnTo>
                  <a:pt x="249149" y="374464"/>
                </a:lnTo>
                <a:lnTo>
                  <a:pt x="291806" y="360188"/>
                </a:lnTo>
                <a:lnTo>
                  <a:pt x="329441" y="337788"/>
                </a:lnTo>
                <a:lnTo>
                  <a:pt x="360836" y="308403"/>
                </a:lnTo>
                <a:lnTo>
                  <a:pt x="384772" y="273173"/>
                </a:lnTo>
                <a:lnTo>
                  <a:pt x="400027" y="233238"/>
                </a:lnTo>
                <a:lnTo>
                  <a:pt x="405383" y="189737"/>
                </a:lnTo>
                <a:lnTo>
                  <a:pt x="400027" y="146237"/>
                </a:lnTo>
                <a:lnTo>
                  <a:pt x="384772" y="106302"/>
                </a:lnTo>
                <a:lnTo>
                  <a:pt x="360836" y="71072"/>
                </a:lnTo>
                <a:lnTo>
                  <a:pt x="329441" y="41687"/>
                </a:lnTo>
                <a:lnTo>
                  <a:pt x="291806" y="19287"/>
                </a:lnTo>
                <a:lnTo>
                  <a:pt x="249149" y="5011"/>
                </a:lnTo>
                <a:lnTo>
                  <a:pt x="202692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24555" y="1069847"/>
            <a:ext cx="405765" cy="379730"/>
          </a:xfrm>
          <a:custGeom>
            <a:avLst/>
            <a:gdLst/>
            <a:ahLst/>
            <a:cxnLst/>
            <a:rect l="l" t="t" r="r" b="b"/>
            <a:pathLst>
              <a:path w="405764" h="379730">
                <a:moveTo>
                  <a:pt x="0" y="189737"/>
                </a:moveTo>
                <a:lnTo>
                  <a:pt x="5356" y="146237"/>
                </a:lnTo>
                <a:lnTo>
                  <a:pt x="20611" y="106302"/>
                </a:lnTo>
                <a:lnTo>
                  <a:pt x="44547" y="71072"/>
                </a:lnTo>
                <a:lnTo>
                  <a:pt x="75942" y="41687"/>
                </a:lnTo>
                <a:lnTo>
                  <a:pt x="113577" y="19287"/>
                </a:lnTo>
                <a:lnTo>
                  <a:pt x="156234" y="5011"/>
                </a:lnTo>
                <a:lnTo>
                  <a:pt x="202692" y="0"/>
                </a:lnTo>
                <a:lnTo>
                  <a:pt x="249149" y="5011"/>
                </a:lnTo>
                <a:lnTo>
                  <a:pt x="291806" y="19287"/>
                </a:lnTo>
                <a:lnTo>
                  <a:pt x="329441" y="41687"/>
                </a:lnTo>
                <a:lnTo>
                  <a:pt x="360836" y="71072"/>
                </a:lnTo>
                <a:lnTo>
                  <a:pt x="384772" y="106302"/>
                </a:lnTo>
                <a:lnTo>
                  <a:pt x="400027" y="146237"/>
                </a:lnTo>
                <a:lnTo>
                  <a:pt x="405383" y="189737"/>
                </a:lnTo>
                <a:lnTo>
                  <a:pt x="400027" y="233238"/>
                </a:lnTo>
                <a:lnTo>
                  <a:pt x="384772" y="273173"/>
                </a:lnTo>
                <a:lnTo>
                  <a:pt x="360836" y="308403"/>
                </a:lnTo>
                <a:lnTo>
                  <a:pt x="329441" y="337788"/>
                </a:lnTo>
                <a:lnTo>
                  <a:pt x="291806" y="360188"/>
                </a:lnTo>
                <a:lnTo>
                  <a:pt x="249149" y="374464"/>
                </a:lnTo>
                <a:lnTo>
                  <a:pt x="202692" y="379475"/>
                </a:lnTo>
                <a:lnTo>
                  <a:pt x="156234" y="374464"/>
                </a:lnTo>
                <a:lnTo>
                  <a:pt x="113577" y="360188"/>
                </a:lnTo>
                <a:lnTo>
                  <a:pt x="75942" y="337788"/>
                </a:lnTo>
                <a:lnTo>
                  <a:pt x="44547" y="308403"/>
                </a:lnTo>
                <a:lnTo>
                  <a:pt x="20611" y="273173"/>
                </a:lnTo>
                <a:lnTo>
                  <a:pt x="5356" y="233238"/>
                </a:lnTo>
                <a:lnTo>
                  <a:pt x="0" y="18973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98723" y="109499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21300" y="1187958"/>
            <a:ext cx="3291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max-heap </a:t>
            </a:r>
            <a:r>
              <a:rPr sz="2400" spc="-5" dirty="0">
                <a:latin typeface="Calibri"/>
                <a:cs typeface="Calibri"/>
              </a:rPr>
              <a:t>(10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элементов)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503974" y="4066921"/>
          <a:ext cx="7245350" cy="504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525"/>
                <a:gridCol w="517525"/>
                <a:gridCol w="517525"/>
                <a:gridCol w="517525"/>
                <a:gridCol w="517525"/>
                <a:gridCol w="517525"/>
                <a:gridCol w="517525"/>
                <a:gridCol w="517525"/>
                <a:gridCol w="517525"/>
                <a:gridCol w="517525"/>
                <a:gridCol w="517525"/>
                <a:gridCol w="517525"/>
                <a:gridCol w="517525"/>
                <a:gridCol w="517525"/>
              </a:tblGrid>
              <a:tr h="504063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474370" y="3595573"/>
            <a:ext cx="5215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Массив </a:t>
            </a:r>
            <a:r>
              <a:rPr sz="2400" b="1" i="1" spc="-5" dirty="0">
                <a:latin typeface="Calibri"/>
                <a:cs typeface="Calibri"/>
              </a:rPr>
              <a:t>H</a:t>
            </a:r>
            <a:r>
              <a:rPr sz="2400" b="1" spc="-5" dirty="0">
                <a:latin typeface="Calibri"/>
                <a:cs typeface="Calibri"/>
              </a:rPr>
              <a:t>[1..14] </a:t>
            </a:r>
            <a:r>
              <a:rPr sz="2400" b="1" spc="-10" dirty="0">
                <a:latin typeface="Calibri"/>
                <a:cs typeface="Calibri"/>
              </a:rPr>
              <a:t>приоритетов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(ключей):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28388" y="5196840"/>
            <a:ext cx="280035" cy="258445"/>
          </a:xfrm>
          <a:custGeom>
            <a:avLst/>
            <a:gdLst/>
            <a:ahLst/>
            <a:cxnLst/>
            <a:rect l="l" t="t" r="r" b="b"/>
            <a:pathLst>
              <a:path w="280035" h="258445">
                <a:moveTo>
                  <a:pt x="197612" y="0"/>
                </a:moveTo>
                <a:lnTo>
                  <a:pt x="193928" y="10541"/>
                </a:lnTo>
                <a:lnTo>
                  <a:pt x="208883" y="17019"/>
                </a:lnTo>
                <a:lnTo>
                  <a:pt x="221741" y="25987"/>
                </a:lnTo>
                <a:lnTo>
                  <a:pt x="247860" y="67631"/>
                </a:lnTo>
                <a:lnTo>
                  <a:pt x="255567" y="105834"/>
                </a:lnTo>
                <a:lnTo>
                  <a:pt x="256539" y="127889"/>
                </a:lnTo>
                <a:lnTo>
                  <a:pt x="255567" y="150673"/>
                </a:lnTo>
                <a:lnTo>
                  <a:pt x="247860" y="190003"/>
                </a:lnTo>
                <a:lnTo>
                  <a:pt x="221805" y="232298"/>
                </a:lnTo>
                <a:lnTo>
                  <a:pt x="194437" y="247904"/>
                </a:lnTo>
                <a:lnTo>
                  <a:pt x="197612" y="258318"/>
                </a:lnTo>
                <a:lnTo>
                  <a:pt x="232886" y="241823"/>
                </a:lnTo>
                <a:lnTo>
                  <a:pt x="258825" y="213233"/>
                </a:lnTo>
                <a:lnTo>
                  <a:pt x="274716" y="174926"/>
                </a:lnTo>
                <a:lnTo>
                  <a:pt x="280035" y="129286"/>
                </a:lnTo>
                <a:lnTo>
                  <a:pt x="278701" y="105596"/>
                </a:lnTo>
                <a:lnTo>
                  <a:pt x="268033" y="63599"/>
                </a:lnTo>
                <a:lnTo>
                  <a:pt x="246886" y="29432"/>
                </a:lnTo>
                <a:lnTo>
                  <a:pt x="216354" y="6762"/>
                </a:lnTo>
                <a:lnTo>
                  <a:pt x="197612" y="0"/>
                </a:lnTo>
                <a:close/>
              </a:path>
              <a:path w="280035" h="258445">
                <a:moveTo>
                  <a:pt x="82296" y="0"/>
                </a:moveTo>
                <a:lnTo>
                  <a:pt x="47180" y="16573"/>
                </a:lnTo>
                <a:lnTo>
                  <a:pt x="21209" y="45339"/>
                </a:lnTo>
                <a:lnTo>
                  <a:pt x="5318" y="83693"/>
                </a:lnTo>
                <a:lnTo>
                  <a:pt x="0" y="129286"/>
                </a:lnTo>
                <a:lnTo>
                  <a:pt x="1313" y="153029"/>
                </a:lnTo>
                <a:lnTo>
                  <a:pt x="11894" y="194990"/>
                </a:lnTo>
                <a:lnTo>
                  <a:pt x="32968" y="229046"/>
                </a:lnTo>
                <a:lnTo>
                  <a:pt x="82296" y="258318"/>
                </a:lnTo>
                <a:lnTo>
                  <a:pt x="85598" y="247904"/>
                </a:lnTo>
                <a:lnTo>
                  <a:pt x="70883" y="241381"/>
                </a:lnTo>
                <a:lnTo>
                  <a:pt x="58181" y="232298"/>
                </a:lnTo>
                <a:lnTo>
                  <a:pt x="32121" y="190003"/>
                </a:lnTo>
                <a:lnTo>
                  <a:pt x="24449" y="150673"/>
                </a:lnTo>
                <a:lnTo>
                  <a:pt x="23495" y="127889"/>
                </a:lnTo>
                <a:lnTo>
                  <a:pt x="24449" y="105834"/>
                </a:lnTo>
                <a:lnTo>
                  <a:pt x="32121" y="67631"/>
                </a:lnTo>
                <a:lnTo>
                  <a:pt x="58277" y="25987"/>
                </a:lnTo>
                <a:lnTo>
                  <a:pt x="85978" y="10541"/>
                </a:lnTo>
                <a:lnTo>
                  <a:pt x="8229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89295" y="5440679"/>
            <a:ext cx="60960" cy="11430"/>
          </a:xfrm>
          <a:custGeom>
            <a:avLst/>
            <a:gdLst/>
            <a:ahLst/>
            <a:cxnLst/>
            <a:rect l="l" t="t" r="r" b="b"/>
            <a:pathLst>
              <a:path w="60960" h="11429">
                <a:moveTo>
                  <a:pt x="0" y="11430"/>
                </a:moveTo>
                <a:lnTo>
                  <a:pt x="60705" y="11430"/>
                </a:lnTo>
                <a:lnTo>
                  <a:pt x="6070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37999" y="5199379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240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28284" y="5440679"/>
            <a:ext cx="60960" cy="11430"/>
          </a:xfrm>
          <a:custGeom>
            <a:avLst/>
            <a:gdLst/>
            <a:ahLst/>
            <a:cxnLst/>
            <a:rect l="l" t="t" r="r" b="b"/>
            <a:pathLst>
              <a:path w="60960" h="11429">
                <a:moveTo>
                  <a:pt x="0" y="11430"/>
                </a:moveTo>
                <a:lnTo>
                  <a:pt x="60705" y="11430"/>
                </a:lnTo>
                <a:lnTo>
                  <a:pt x="6070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0286" y="5199379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240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92267" y="5583935"/>
            <a:ext cx="280035" cy="258445"/>
          </a:xfrm>
          <a:custGeom>
            <a:avLst/>
            <a:gdLst/>
            <a:ahLst/>
            <a:cxnLst/>
            <a:rect l="l" t="t" r="r" b="b"/>
            <a:pathLst>
              <a:path w="280035" h="258445">
                <a:moveTo>
                  <a:pt x="197612" y="0"/>
                </a:moveTo>
                <a:lnTo>
                  <a:pt x="193929" y="10515"/>
                </a:lnTo>
                <a:lnTo>
                  <a:pt x="208883" y="17009"/>
                </a:lnTo>
                <a:lnTo>
                  <a:pt x="221742" y="25993"/>
                </a:lnTo>
                <a:lnTo>
                  <a:pt x="247860" y="67629"/>
                </a:lnTo>
                <a:lnTo>
                  <a:pt x="255567" y="105863"/>
                </a:lnTo>
                <a:lnTo>
                  <a:pt x="256540" y="127901"/>
                </a:lnTo>
                <a:lnTo>
                  <a:pt x="255567" y="150685"/>
                </a:lnTo>
                <a:lnTo>
                  <a:pt x="247860" y="189971"/>
                </a:lnTo>
                <a:lnTo>
                  <a:pt x="221805" y="232282"/>
                </a:lnTo>
                <a:lnTo>
                  <a:pt x="194437" y="247878"/>
                </a:lnTo>
                <a:lnTo>
                  <a:pt x="197612" y="258356"/>
                </a:lnTo>
                <a:lnTo>
                  <a:pt x="232886" y="241831"/>
                </a:lnTo>
                <a:lnTo>
                  <a:pt x="258826" y="213220"/>
                </a:lnTo>
                <a:lnTo>
                  <a:pt x="274716" y="174902"/>
                </a:lnTo>
                <a:lnTo>
                  <a:pt x="280035" y="129260"/>
                </a:lnTo>
                <a:lnTo>
                  <a:pt x="278701" y="105581"/>
                </a:lnTo>
                <a:lnTo>
                  <a:pt x="268033" y="63605"/>
                </a:lnTo>
                <a:lnTo>
                  <a:pt x="246886" y="29432"/>
                </a:lnTo>
                <a:lnTo>
                  <a:pt x="216354" y="6780"/>
                </a:lnTo>
                <a:lnTo>
                  <a:pt x="197612" y="0"/>
                </a:lnTo>
                <a:close/>
              </a:path>
              <a:path w="280035" h="258445">
                <a:moveTo>
                  <a:pt x="82296" y="0"/>
                </a:moveTo>
                <a:lnTo>
                  <a:pt x="47180" y="16589"/>
                </a:lnTo>
                <a:lnTo>
                  <a:pt x="21209" y="45313"/>
                </a:lnTo>
                <a:lnTo>
                  <a:pt x="5318" y="83696"/>
                </a:lnTo>
                <a:lnTo>
                  <a:pt x="0" y="129260"/>
                </a:lnTo>
                <a:lnTo>
                  <a:pt x="1313" y="152996"/>
                </a:lnTo>
                <a:lnTo>
                  <a:pt x="11894" y="194977"/>
                </a:lnTo>
                <a:lnTo>
                  <a:pt x="32968" y="229036"/>
                </a:lnTo>
                <a:lnTo>
                  <a:pt x="82296" y="258356"/>
                </a:lnTo>
                <a:lnTo>
                  <a:pt x="85598" y="247878"/>
                </a:lnTo>
                <a:lnTo>
                  <a:pt x="70883" y="241355"/>
                </a:lnTo>
                <a:lnTo>
                  <a:pt x="58181" y="232283"/>
                </a:lnTo>
                <a:lnTo>
                  <a:pt x="32121" y="189971"/>
                </a:lnTo>
                <a:lnTo>
                  <a:pt x="24449" y="150685"/>
                </a:lnTo>
                <a:lnTo>
                  <a:pt x="23495" y="127901"/>
                </a:lnTo>
                <a:lnTo>
                  <a:pt x="24449" y="105863"/>
                </a:lnTo>
                <a:lnTo>
                  <a:pt x="32121" y="67629"/>
                </a:lnTo>
                <a:lnTo>
                  <a:pt x="58277" y="25993"/>
                </a:lnTo>
                <a:lnTo>
                  <a:pt x="85979" y="10515"/>
                </a:lnTo>
                <a:lnTo>
                  <a:pt x="8229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82895" y="5061102"/>
            <a:ext cx="734060" cy="8001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200" spc="20" dirty="0">
                <a:solidFill>
                  <a:srgbClr val="0000FF"/>
                </a:solidFill>
                <a:latin typeface="Cambria Math"/>
                <a:cs typeface="Cambria Math"/>
              </a:rPr>
              <a:t>𝑖/2</a:t>
            </a:r>
            <a:endParaRPr sz="2200">
              <a:latin typeface="Cambria Math"/>
              <a:cs typeface="Cambria Math"/>
            </a:endParaRPr>
          </a:p>
          <a:p>
            <a:pPr marL="192405">
              <a:lnSpc>
                <a:spcPct val="100000"/>
              </a:lnSpc>
              <a:spcBef>
                <a:spcPts val="409"/>
              </a:spcBef>
            </a:pPr>
            <a:r>
              <a:rPr sz="2200" spc="-5" dirty="0">
                <a:solidFill>
                  <a:srgbClr val="0000FF"/>
                </a:solidFill>
                <a:latin typeface="Cambria Math"/>
                <a:cs typeface="Cambria Math"/>
              </a:rPr>
              <a:t>=</a:t>
            </a:r>
            <a:r>
              <a:rPr sz="2200" spc="5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mbria Math"/>
                <a:cs typeface="Cambria Math"/>
              </a:rPr>
              <a:t>2𝑖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487923" y="5969533"/>
            <a:ext cx="280035" cy="258445"/>
          </a:xfrm>
          <a:custGeom>
            <a:avLst/>
            <a:gdLst/>
            <a:ahLst/>
            <a:cxnLst/>
            <a:rect l="l" t="t" r="r" b="b"/>
            <a:pathLst>
              <a:path w="280035" h="258445">
                <a:moveTo>
                  <a:pt x="197612" y="0"/>
                </a:moveTo>
                <a:lnTo>
                  <a:pt x="193928" y="10490"/>
                </a:lnTo>
                <a:lnTo>
                  <a:pt x="208883" y="16983"/>
                </a:lnTo>
                <a:lnTo>
                  <a:pt x="221741" y="25968"/>
                </a:lnTo>
                <a:lnTo>
                  <a:pt x="247860" y="67604"/>
                </a:lnTo>
                <a:lnTo>
                  <a:pt x="255567" y="105837"/>
                </a:lnTo>
                <a:lnTo>
                  <a:pt x="256539" y="127876"/>
                </a:lnTo>
                <a:lnTo>
                  <a:pt x="255567" y="150660"/>
                </a:lnTo>
                <a:lnTo>
                  <a:pt x="247860" y="189946"/>
                </a:lnTo>
                <a:lnTo>
                  <a:pt x="221805" y="232257"/>
                </a:lnTo>
                <a:lnTo>
                  <a:pt x="194437" y="247853"/>
                </a:lnTo>
                <a:lnTo>
                  <a:pt x="197612" y="258330"/>
                </a:lnTo>
                <a:lnTo>
                  <a:pt x="232886" y="241806"/>
                </a:lnTo>
                <a:lnTo>
                  <a:pt x="258825" y="213194"/>
                </a:lnTo>
                <a:lnTo>
                  <a:pt x="274716" y="174877"/>
                </a:lnTo>
                <a:lnTo>
                  <a:pt x="280035" y="129235"/>
                </a:lnTo>
                <a:lnTo>
                  <a:pt x="278701" y="105556"/>
                </a:lnTo>
                <a:lnTo>
                  <a:pt x="268033" y="63580"/>
                </a:lnTo>
                <a:lnTo>
                  <a:pt x="246886" y="29407"/>
                </a:lnTo>
                <a:lnTo>
                  <a:pt x="216354" y="6765"/>
                </a:lnTo>
                <a:lnTo>
                  <a:pt x="197612" y="0"/>
                </a:lnTo>
                <a:close/>
              </a:path>
              <a:path w="280035" h="258445">
                <a:moveTo>
                  <a:pt x="82296" y="0"/>
                </a:moveTo>
                <a:lnTo>
                  <a:pt x="47180" y="16567"/>
                </a:lnTo>
                <a:lnTo>
                  <a:pt x="21209" y="45288"/>
                </a:lnTo>
                <a:lnTo>
                  <a:pt x="5318" y="83670"/>
                </a:lnTo>
                <a:lnTo>
                  <a:pt x="0" y="129235"/>
                </a:lnTo>
                <a:lnTo>
                  <a:pt x="1313" y="152971"/>
                </a:lnTo>
                <a:lnTo>
                  <a:pt x="11894" y="194952"/>
                </a:lnTo>
                <a:lnTo>
                  <a:pt x="32968" y="229010"/>
                </a:lnTo>
                <a:lnTo>
                  <a:pt x="82296" y="258330"/>
                </a:lnTo>
                <a:lnTo>
                  <a:pt x="85598" y="247853"/>
                </a:lnTo>
                <a:lnTo>
                  <a:pt x="70883" y="241330"/>
                </a:lnTo>
                <a:lnTo>
                  <a:pt x="58181" y="232257"/>
                </a:lnTo>
                <a:lnTo>
                  <a:pt x="32121" y="189946"/>
                </a:lnTo>
                <a:lnTo>
                  <a:pt x="24449" y="150660"/>
                </a:lnTo>
                <a:lnTo>
                  <a:pt x="23495" y="127876"/>
                </a:lnTo>
                <a:lnTo>
                  <a:pt x="24449" y="105837"/>
                </a:lnTo>
                <a:lnTo>
                  <a:pt x="32121" y="67604"/>
                </a:lnTo>
                <a:lnTo>
                  <a:pt x="58277" y="25968"/>
                </a:lnTo>
                <a:lnTo>
                  <a:pt x="85978" y="10490"/>
                </a:lnTo>
                <a:lnTo>
                  <a:pt x="8229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37608" y="6686550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60" h="10159">
                <a:moveTo>
                  <a:pt x="0" y="10159"/>
                </a:moveTo>
                <a:lnTo>
                  <a:pt x="60705" y="10159"/>
                </a:lnTo>
                <a:lnTo>
                  <a:pt x="6070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87010" y="6447790"/>
            <a:ext cx="0" cy="238760"/>
          </a:xfrm>
          <a:custGeom>
            <a:avLst/>
            <a:gdLst/>
            <a:ahLst/>
            <a:cxnLst/>
            <a:rect l="l" t="t" r="r" b="b"/>
            <a:pathLst>
              <a:path h="238759">
                <a:moveTo>
                  <a:pt x="0" y="0"/>
                </a:moveTo>
                <a:lnTo>
                  <a:pt x="0" y="238760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37608" y="6437629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60" h="10160">
                <a:moveTo>
                  <a:pt x="0" y="10160"/>
                </a:moveTo>
                <a:lnTo>
                  <a:pt x="60705" y="10160"/>
                </a:lnTo>
                <a:lnTo>
                  <a:pt x="60705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58209" y="6686550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60" h="10159">
                <a:moveTo>
                  <a:pt x="0" y="10159"/>
                </a:moveTo>
                <a:lnTo>
                  <a:pt x="60832" y="10159"/>
                </a:lnTo>
                <a:lnTo>
                  <a:pt x="6083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69513" y="6447790"/>
            <a:ext cx="0" cy="238760"/>
          </a:xfrm>
          <a:custGeom>
            <a:avLst/>
            <a:gdLst/>
            <a:ahLst/>
            <a:cxnLst/>
            <a:rect l="l" t="t" r="r" b="b"/>
            <a:pathLst>
              <a:path h="238759">
                <a:moveTo>
                  <a:pt x="0" y="0"/>
                </a:moveTo>
                <a:lnTo>
                  <a:pt x="0" y="238760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58209" y="6437629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60" h="10160">
                <a:moveTo>
                  <a:pt x="0" y="10160"/>
                </a:moveTo>
                <a:lnTo>
                  <a:pt x="60832" y="10160"/>
                </a:lnTo>
                <a:lnTo>
                  <a:pt x="6083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25569" y="6439712"/>
            <a:ext cx="280035" cy="258445"/>
          </a:xfrm>
          <a:custGeom>
            <a:avLst/>
            <a:gdLst/>
            <a:ahLst/>
            <a:cxnLst/>
            <a:rect l="l" t="t" r="r" b="b"/>
            <a:pathLst>
              <a:path w="280035" h="258445">
                <a:moveTo>
                  <a:pt x="197738" y="0"/>
                </a:moveTo>
                <a:lnTo>
                  <a:pt x="194055" y="10490"/>
                </a:lnTo>
                <a:lnTo>
                  <a:pt x="209010" y="16976"/>
                </a:lnTo>
                <a:lnTo>
                  <a:pt x="221868" y="25958"/>
                </a:lnTo>
                <a:lnTo>
                  <a:pt x="247967" y="67602"/>
                </a:lnTo>
                <a:lnTo>
                  <a:pt x="255587" y="105832"/>
                </a:lnTo>
                <a:lnTo>
                  <a:pt x="256539" y="127876"/>
                </a:lnTo>
                <a:lnTo>
                  <a:pt x="255585" y="150660"/>
                </a:lnTo>
                <a:lnTo>
                  <a:pt x="247913" y="189946"/>
                </a:lnTo>
                <a:lnTo>
                  <a:pt x="221853" y="232251"/>
                </a:lnTo>
                <a:lnTo>
                  <a:pt x="194436" y="247840"/>
                </a:lnTo>
                <a:lnTo>
                  <a:pt x="197738" y="258330"/>
                </a:lnTo>
                <a:lnTo>
                  <a:pt x="232949" y="241804"/>
                </a:lnTo>
                <a:lnTo>
                  <a:pt x="258825" y="213182"/>
                </a:lnTo>
                <a:lnTo>
                  <a:pt x="274764" y="174871"/>
                </a:lnTo>
                <a:lnTo>
                  <a:pt x="280034" y="129235"/>
                </a:lnTo>
                <a:lnTo>
                  <a:pt x="278703" y="105550"/>
                </a:lnTo>
                <a:lnTo>
                  <a:pt x="268087" y="63573"/>
                </a:lnTo>
                <a:lnTo>
                  <a:pt x="246995" y="29401"/>
                </a:lnTo>
                <a:lnTo>
                  <a:pt x="216427" y="6765"/>
                </a:lnTo>
                <a:lnTo>
                  <a:pt x="197738" y="0"/>
                </a:lnTo>
                <a:close/>
              </a:path>
              <a:path w="280035" h="258445">
                <a:moveTo>
                  <a:pt x="82422" y="0"/>
                </a:moveTo>
                <a:lnTo>
                  <a:pt x="47259" y="16565"/>
                </a:lnTo>
                <a:lnTo>
                  <a:pt x="21335" y="45275"/>
                </a:lnTo>
                <a:lnTo>
                  <a:pt x="5334" y="83664"/>
                </a:lnTo>
                <a:lnTo>
                  <a:pt x="0" y="129235"/>
                </a:lnTo>
                <a:lnTo>
                  <a:pt x="1331" y="152969"/>
                </a:lnTo>
                <a:lnTo>
                  <a:pt x="11947" y="194941"/>
                </a:lnTo>
                <a:lnTo>
                  <a:pt x="33023" y="229005"/>
                </a:lnTo>
                <a:lnTo>
                  <a:pt x="82422" y="258330"/>
                </a:lnTo>
                <a:lnTo>
                  <a:pt x="85597" y="247840"/>
                </a:lnTo>
                <a:lnTo>
                  <a:pt x="70901" y="241323"/>
                </a:lnTo>
                <a:lnTo>
                  <a:pt x="58229" y="232251"/>
                </a:lnTo>
                <a:lnTo>
                  <a:pt x="32174" y="189946"/>
                </a:lnTo>
                <a:lnTo>
                  <a:pt x="24467" y="150660"/>
                </a:lnTo>
                <a:lnTo>
                  <a:pt x="23494" y="127876"/>
                </a:lnTo>
                <a:lnTo>
                  <a:pt x="24467" y="105832"/>
                </a:lnTo>
                <a:lnTo>
                  <a:pt x="32174" y="67602"/>
                </a:lnTo>
                <a:lnTo>
                  <a:pt x="58340" y="25958"/>
                </a:lnTo>
                <a:lnTo>
                  <a:pt x="86105" y="10490"/>
                </a:lnTo>
                <a:lnTo>
                  <a:pt x="82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90219" y="4677308"/>
            <a:ext cx="8211820" cy="20402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Корень </a:t>
            </a:r>
            <a:r>
              <a:rPr sz="2200" spc="-10" dirty="0">
                <a:latin typeface="Calibri"/>
                <a:cs typeface="Calibri"/>
              </a:rPr>
              <a:t>дерева храниться </a:t>
            </a:r>
            <a:r>
              <a:rPr sz="2200" spc="-5" dirty="0">
                <a:latin typeface="Calibri"/>
                <a:cs typeface="Calibri"/>
              </a:rPr>
              <a:t>в </a:t>
            </a:r>
            <a:r>
              <a:rPr sz="2200" spc="-10" dirty="0">
                <a:latin typeface="Calibri"/>
                <a:cs typeface="Calibri"/>
              </a:rPr>
              <a:t>ячейке </a:t>
            </a:r>
            <a:r>
              <a:rPr sz="2200" spc="15" dirty="0">
                <a:solidFill>
                  <a:srgbClr val="0000FF"/>
                </a:solidFill>
                <a:latin typeface="Cambria Math"/>
                <a:cs typeface="Cambria Math"/>
              </a:rPr>
              <a:t>𝐻[1] </a:t>
            </a:r>
            <a:r>
              <a:rPr sz="2200" spc="-5" dirty="0">
                <a:latin typeface="Calibri"/>
                <a:cs typeface="Calibri"/>
              </a:rPr>
              <a:t>– максимальный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элемент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354965" algn="l"/>
                <a:tab pos="355600" algn="l"/>
                <a:tab pos="4522470" algn="l"/>
              </a:tabLst>
            </a:pPr>
            <a:r>
              <a:rPr sz="2200" spc="-15" dirty="0">
                <a:latin typeface="Calibri"/>
                <a:cs typeface="Calibri"/>
              </a:rPr>
              <a:t>Индекс </a:t>
            </a:r>
            <a:r>
              <a:rPr sz="2200" spc="-25" dirty="0">
                <a:latin typeface="Calibri"/>
                <a:cs typeface="Calibri"/>
              </a:rPr>
              <a:t>родителя </a:t>
            </a:r>
            <a:r>
              <a:rPr sz="2200" spc="-15" dirty="0">
                <a:latin typeface="Calibri"/>
                <a:cs typeface="Calibri"/>
              </a:rPr>
              <a:t>узла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mbria Math"/>
                <a:cs typeface="Cambria Math"/>
              </a:rPr>
              <a:t>𝑃𝑎𝑟𝑒𝑛𝑡 </a:t>
            </a:r>
            <a:r>
              <a:rPr sz="2200" spc="1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mbria Math"/>
                <a:cs typeface="Cambria Math"/>
              </a:rPr>
              <a:t>𝑖	=</a:t>
            </a:r>
            <a:endParaRPr sz="22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Индекс </a:t>
            </a:r>
            <a:r>
              <a:rPr sz="2200" spc="-10" dirty="0">
                <a:latin typeface="Calibri"/>
                <a:cs typeface="Calibri"/>
              </a:rPr>
              <a:t>левого дочернего узла: </a:t>
            </a:r>
            <a:r>
              <a:rPr sz="2200" spc="-5" dirty="0">
                <a:solidFill>
                  <a:srgbClr val="0000FF"/>
                </a:solidFill>
                <a:latin typeface="Cambria Math"/>
                <a:cs typeface="Cambria Math"/>
              </a:rPr>
              <a:t>𝐿𝑒𝑓𝑡</a:t>
            </a:r>
            <a:r>
              <a:rPr sz="2200" spc="12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mbria Math"/>
                <a:cs typeface="Cambria Math"/>
              </a:rPr>
              <a:t>𝑖</a:t>
            </a:r>
            <a:endParaRPr sz="22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354965" algn="l"/>
                <a:tab pos="355600" algn="l"/>
                <a:tab pos="5380990" algn="l"/>
              </a:tabLst>
            </a:pPr>
            <a:r>
              <a:rPr sz="2200" spc="-15" dirty="0">
                <a:latin typeface="Calibri"/>
                <a:cs typeface="Calibri"/>
              </a:rPr>
              <a:t>Индекс </a:t>
            </a:r>
            <a:r>
              <a:rPr sz="2200" spc="-10" dirty="0">
                <a:latin typeface="Calibri"/>
                <a:cs typeface="Calibri"/>
              </a:rPr>
              <a:t>правого дочернего </a:t>
            </a:r>
            <a:r>
              <a:rPr sz="2200" spc="-15" dirty="0">
                <a:latin typeface="Calibri"/>
                <a:cs typeface="Calibri"/>
              </a:rPr>
              <a:t>узла: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mbria Math"/>
                <a:cs typeface="Cambria Math"/>
              </a:rPr>
              <a:t>𝑅𝑖𝑔ℎ𝑡 </a:t>
            </a:r>
            <a:r>
              <a:rPr sz="2200" spc="2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mbria Math"/>
                <a:cs typeface="Cambria Math"/>
              </a:rPr>
              <a:t>𝑖	= 2𝑖 +</a:t>
            </a:r>
            <a:r>
              <a:rPr sz="2200" spc="19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2200">
              <a:latin typeface="Cambria Math"/>
              <a:cs typeface="Cambria Math"/>
            </a:endParaRPr>
          </a:p>
          <a:p>
            <a:pPr marL="2725420">
              <a:lnSpc>
                <a:spcPct val="100000"/>
              </a:lnSpc>
              <a:spcBef>
                <a:spcPts val="1065"/>
              </a:spcBef>
              <a:tabLst>
                <a:tab pos="4417060" algn="l"/>
              </a:tabLst>
            </a:pPr>
            <a:r>
              <a:rPr sz="2200" spc="-5" dirty="0">
                <a:latin typeface="Cambria Math"/>
                <a:cs typeface="Cambria Math"/>
              </a:rPr>
              <a:t>𝐻</a:t>
            </a:r>
            <a:r>
              <a:rPr sz="2200" spc="35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𝑃𝑎𝑟𝑒𝑛𝑡 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𝑖	≥</a:t>
            </a:r>
            <a:r>
              <a:rPr sz="2200" spc="120" dirty="0">
                <a:latin typeface="Cambria Math"/>
                <a:cs typeface="Cambria Math"/>
              </a:rPr>
              <a:t> </a:t>
            </a:r>
            <a:r>
              <a:rPr sz="2200" spc="30" dirty="0">
                <a:latin typeface="Cambria Math"/>
                <a:cs typeface="Cambria Math"/>
              </a:rPr>
              <a:t>𝐻[𝑖]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5077"/>
            <a:ext cx="72269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Реализация бинарной кучи </a:t>
            </a:r>
            <a:r>
              <a:rPr sz="2800" spc="-5" dirty="0"/>
              <a:t>на основе</a:t>
            </a:r>
            <a:r>
              <a:rPr sz="2800" spc="120" dirty="0"/>
              <a:t> </a:t>
            </a:r>
            <a:r>
              <a:rPr sz="2800" spc="-10" dirty="0"/>
              <a:t>массива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7214" y="5510910"/>
          <a:ext cx="7994644" cy="64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9465"/>
                <a:gridCol w="799465"/>
                <a:gridCol w="799465"/>
                <a:gridCol w="799464"/>
                <a:gridCol w="799464"/>
                <a:gridCol w="799464"/>
                <a:gridCol w="799464"/>
                <a:gridCol w="799464"/>
                <a:gridCol w="799464"/>
                <a:gridCol w="799465"/>
              </a:tblGrid>
              <a:tr h="6480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39495" y="1053083"/>
            <a:ext cx="8136890" cy="3415665"/>
          </a:xfrm>
          <a:custGeom>
            <a:avLst/>
            <a:gdLst/>
            <a:ahLst/>
            <a:cxnLst/>
            <a:rect l="l" t="t" r="r" b="b"/>
            <a:pathLst>
              <a:path w="8136890" h="3415665">
                <a:moveTo>
                  <a:pt x="0" y="3415284"/>
                </a:moveTo>
                <a:lnTo>
                  <a:pt x="8136635" y="3415284"/>
                </a:lnTo>
                <a:lnTo>
                  <a:pt x="8136635" y="0"/>
                </a:lnTo>
                <a:lnTo>
                  <a:pt x="0" y="0"/>
                </a:lnTo>
                <a:lnTo>
                  <a:pt x="0" y="3415284"/>
                </a:lnTo>
                <a:close/>
              </a:path>
            </a:pathLst>
          </a:custGeom>
          <a:solidFill>
            <a:srgbClr val="F8E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26586" y="1375663"/>
            <a:ext cx="28067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696969"/>
                </a:solidFill>
                <a:latin typeface="Consolas"/>
                <a:cs typeface="Consolas"/>
              </a:rPr>
              <a:t>/* </a:t>
            </a:r>
            <a:r>
              <a:rPr sz="2000" dirty="0">
                <a:solidFill>
                  <a:srgbClr val="696969"/>
                </a:solidFill>
                <a:latin typeface="Consolas"/>
                <a:cs typeface="Consolas"/>
              </a:rPr>
              <a:t>Priority (key)</a:t>
            </a:r>
            <a:r>
              <a:rPr sz="2000" spc="-95" dirty="0">
                <a:solidFill>
                  <a:srgbClr val="696969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96969"/>
                </a:solidFill>
                <a:latin typeface="Consolas"/>
                <a:cs typeface="Consolas"/>
              </a:rPr>
              <a:t>*/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696969"/>
                </a:solidFill>
                <a:latin typeface="Consolas"/>
                <a:cs typeface="Consolas"/>
              </a:rPr>
              <a:t>/* </a:t>
            </a:r>
            <a:r>
              <a:rPr sz="2000" dirty="0">
                <a:solidFill>
                  <a:srgbClr val="696969"/>
                </a:solidFill>
                <a:latin typeface="Consolas"/>
                <a:cs typeface="Consolas"/>
              </a:rPr>
              <a:t>Data</a:t>
            </a:r>
            <a:r>
              <a:rPr sz="2000" spc="-20" dirty="0">
                <a:solidFill>
                  <a:srgbClr val="696969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96969"/>
                </a:solidFill>
                <a:latin typeface="Consolas"/>
                <a:cs typeface="Consolas"/>
              </a:rPr>
              <a:t>*/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240" y="1070863"/>
            <a:ext cx="23888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0" marR="5080" indent="-55943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struct </a:t>
            </a:r>
            <a:r>
              <a:rPr sz="2000" spc="-5" dirty="0">
                <a:latin typeface="Consolas"/>
                <a:cs typeface="Consolas"/>
              </a:rPr>
              <a:t>heapnode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00080"/>
                </a:solidFill>
                <a:latin typeface="Consolas"/>
                <a:cs typeface="Consolas"/>
              </a:rPr>
              <a:t>{ 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int</a:t>
            </a:r>
            <a:r>
              <a:rPr sz="2000" spc="-2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key</a:t>
            </a:r>
            <a:r>
              <a:rPr sz="20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558800">
              <a:lnSpc>
                <a:spcPct val="100000"/>
              </a:lnSpc>
            </a:pPr>
            <a:r>
              <a:rPr sz="2000" spc="-5" dirty="0">
                <a:solidFill>
                  <a:srgbClr val="800000"/>
                </a:solidFill>
                <a:latin typeface="Consolas"/>
                <a:cs typeface="Consolas"/>
              </a:rPr>
              <a:t>char</a:t>
            </a:r>
            <a:r>
              <a:rPr sz="2000" spc="-2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80802F"/>
                </a:solidFill>
                <a:latin typeface="Consolas"/>
                <a:cs typeface="Consolas"/>
              </a:rPr>
              <a:t>*</a:t>
            </a:r>
            <a:r>
              <a:rPr sz="2000" spc="-5" dirty="0">
                <a:latin typeface="Consolas"/>
                <a:cs typeface="Consolas"/>
              </a:rPr>
              <a:t>value</a:t>
            </a:r>
            <a:r>
              <a:rPr sz="20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000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2825" y="2899918"/>
            <a:ext cx="350456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696969"/>
                </a:solidFill>
                <a:latin typeface="Consolas"/>
                <a:cs typeface="Consolas"/>
              </a:rPr>
              <a:t>/* </a:t>
            </a:r>
            <a:r>
              <a:rPr lang="uk-UA" sz="2000" dirty="0" err="1" smtClean="0">
                <a:solidFill>
                  <a:srgbClr val="696969"/>
                </a:solidFill>
                <a:latin typeface="Consolas"/>
                <a:cs typeface="Consolas"/>
              </a:rPr>
              <a:t>Размер</a:t>
            </a:r>
            <a:r>
              <a:rPr lang="uk-UA" sz="2000" dirty="0" smtClean="0">
                <a:solidFill>
                  <a:srgbClr val="696969"/>
                </a:solidFill>
                <a:latin typeface="Consolas"/>
                <a:cs typeface="Consolas"/>
              </a:rPr>
              <a:t> </a:t>
            </a:r>
            <a:r>
              <a:rPr lang="uk-UA" sz="2000" dirty="0" err="1" smtClean="0">
                <a:solidFill>
                  <a:srgbClr val="696969"/>
                </a:solidFill>
                <a:latin typeface="Consolas"/>
                <a:cs typeface="Consolas"/>
              </a:rPr>
              <a:t>массива</a:t>
            </a:r>
            <a:r>
              <a:rPr sz="2000" dirty="0" smtClean="0">
                <a:solidFill>
                  <a:srgbClr val="696969"/>
                </a:solidFill>
                <a:latin typeface="Consolas"/>
                <a:cs typeface="Consolas"/>
              </a:rPr>
              <a:t>*/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000" dirty="0">
                <a:solidFill>
                  <a:srgbClr val="696969"/>
                </a:solidFill>
                <a:latin typeface="Consolas"/>
                <a:cs typeface="Consolas"/>
              </a:rPr>
              <a:t>/* </a:t>
            </a:r>
            <a:r>
              <a:rPr lang="uk-UA" sz="2000" dirty="0" smtClean="0">
                <a:solidFill>
                  <a:srgbClr val="696969"/>
                </a:solidFill>
                <a:latin typeface="Consolas"/>
                <a:cs typeface="Consolas"/>
              </a:rPr>
              <a:t>Номер ключа</a:t>
            </a:r>
            <a:r>
              <a:rPr sz="2000" dirty="0" smtClean="0">
                <a:solidFill>
                  <a:srgbClr val="696969"/>
                </a:solidFill>
                <a:latin typeface="Consolas"/>
                <a:cs typeface="Consolas"/>
              </a:rPr>
              <a:t>*/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000" dirty="0">
                <a:solidFill>
                  <a:srgbClr val="696969"/>
                </a:solidFill>
                <a:latin typeface="Consolas"/>
                <a:cs typeface="Consolas"/>
              </a:rPr>
              <a:t>/* </a:t>
            </a:r>
            <a:r>
              <a:rPr sz="2000" dirty="0" smtClean="0">
                <a:solidFill>
                  <a:srgbClr val="696969"/>
                </a:solidFill>
                <a:latin typeface="Consolas"/>
                <a:cs typeface="Consolas"/>
              </a:rPr>
              <a:t>Nodes: </a:t>
            </a:r>
            <a:r>
              <a:rPr sz="2000" spc="-5" dirty="0">
                <a:solidFill>
                  <a:srgbClr val="696969"/>
                </a:solidFill>
                <a:latin typeface="Consolas"/>
                <a:cs typeface="Consolas"/>
              </a:rPr>
              <a:t>[0..maxsize]</a:t>
            </a:r>
            <a:r>
              <a:rPr sz="2000" spc="-55" dirty="0">
                <a:solidFill>
                  <a:srgbClr val="696969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696969"/>
                </a:solidFill>
                <a:latin typeface="Consolas"/>
                <a:cs typeface="Consolas"/>
              </a:rPr>
              <a:t>*/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240" y="2595118"/>
            <a:ext cx="378523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struct </a:t>
            </a:r>
            <a:r>
              <a:rPr sz="2000" spc="-5" dirty="0">
                <a:latin typeface="Consolas"/>
                <a:cs typeface="Consolas"/>
              </a:rPr>
              <a:t>heap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00080"/>
                </a:solidFill>
                <a:latin typeface="Consolas"/>
                <a:cs typeface="Consolas"/>
              </a:rPr>
              <a:t>{</a:t>
            </a:r>
            <a:endParaRPr sz="2000" dirty="0">
              <a:latin typeface="Consolas"/>
              <a:cs typeface="Consolas"/>
            </a:endParaRPr>
          </a:p>
          <a:p>
            <a:pPr marL="558800" marR="1541145">
              <a:lnSpc>
                <a:spcPct val="100000"/>
              </a:lnSpc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int</a:t>
            </a:r>
            <a:r>
              <a:rPr sz="2000" spc="-7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maxsize</a:t>
            </a:r>
            <a:r>
              <a:rPr sz="2000" spc="-5" dirty="0">
                <a:solidFill>
                  <a:srgbClr val="800080"/>
                </a:solidFill>
                <a:latin typeface="Consolas"/>
                <a:cs typeface="Consolas"/>
              </a:rPr>
              <a:t>; 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int</a:t>
            </a:r>
            <a:r>
              <a:rPr sz="2000" spc="-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nnodes</a:t>
            </a:r>
            <a:r>
              <a:rPr sz="2000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  <a:p>
            <a:pPr marL="558800">
              <a:lnSpc>
                <a:spcPct val="100000"/>
              </a:lnSpc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struct </a:t>
            </a:r>
            <a:r>
              <a:rPr sz="2000" dirty="0">
                <a:latin typeface="Consolas"/>
                <a:cs typeface="Consolas"/>
              </a:rPr>
              <a:t>heapnode</a:t>
            </a:r>
            <a:r>
              <a:rPr sz="2000" spc="-7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80802F"/>
                </a:solidFill>
                <a:latin typeface="Consolas"/>
                <a:cs typeface="Consolas"/>
              </a:rPr>
              <a:t>*</a:t>
            </a:r>
            <a:r>
              <a:rPr sz="2000" spc="-5" dirty="0">
                <a:latin typeface="Consolas"/>
                <a:cs typeface="Consolas"/>
              </a:rPr>
              <a:t>nodes</a:t>
            </a:r>
            <a:r>
              <a:rPr sz="2000" spc="-5" dirty="0">
                <a:solidFill>
                  <a:srgbClr val="800080"/>
                </a:solidFill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000" dirty="0">
                <a:solidFill>
                  <a:srgbClr val="800080"/>
                </a:solidFill>
                <a:latin typeface="Consolas"/>
                <a:cs typeface="Consolas"/>
              </a:rPr>
              <a:t>};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6666" y="3877119"/>
            <a:ext cx="3081655" cy="1499870"/>
          </a:xfrm>
          <a:custGeom>
            <a:avLst/>
            <a:gdLst/>
            <a:ahLst/>
            <a:cxnLst/>
            <a:rect l="l" t="t" r="r" b="b"/>
            <a:pathLst>
              <a:path w="3081654" h="1499870">
                <a:moveTo>
                  <a:pt x="78625" y="1396555"/>
                </a:moveTo>
                <a:lnTo>
                  <a:pt x="0" y="1497266"/>
                </a:lnTo>
                <a:lnTo>
                  <a:pt x="127762" y="1499679"/>
                </a:lnTo>
                <a:lnTo>
                  <a:pt x="115296" y="1473517"/>
                </a:lnTo>
                <a:lnTo>
                  <a:pt x="94183" y="1473517"/>
                </a:lnTo>
                <a:lnTo>
                  <a:pt x="77800" y="1439100"/>
                </a:lnTo>
                <a:lnTo>
                  <a:pt x="94995" y="1430912"/>
                </a:lnTo>
                <a:lnTo>
                  <a:pt x="78625" y="1396555"/>
                </a:lnTo>
                <a:close/>
              </a:path>
              <a:path w="3081654" h="1499870">
                <a:moveTo>
                  <a:pt x="94995" y="1430912"/>
                </a:moveTo>
                <a:lnTo>
                  <a:pt x="77800" y="1439100"/>
                </a:lnTo>
                <a:lnTo>
                  <a:pt x="94183" y="1473517"/>
                </a:lnTo>
                <a:lnTo>
                  <a:pt x="111391" y="1465322"/>
                </a:lnTo>
                <a:lnTo>
                  <a:pt x="94995" y="1430912"/>
                </a:lnTo>
                <a:close/>
              </a:path>
              <a:path w="3081654" h="1499870">
                <a:moveTo>
                  <a:pt x="111391" y="1465322"/>
                </a:moveTo>
                <a:lnTo>
                  <a:pt x="94183" y="1473517"/>
                </a:lnTo>
                <a:lnTo>
                  <a:pt x="115296" y="1473517"/>
                </a:lnTo>
                <a:lnTo>
                  <a:pt x="111391" y="1465322"/>
                </a:lnTo>
                <a:close/>
              </a:path>
              <a:path w="3081654" h="1499870">
                <a:moveTo>
                  <a:pt x="2968034" y="62839"/>
                </a:moveTo>
                <a:lnTo>
                  <a:pt x="94995" y="1430912"/>
                </a:lnTo>
                <a:lnTo>
                  <a:pt x="111391" y="1465322"/>
                </a:lnTo>
                <a:lnTo>
                  <a:pt x="2984356" y="97161"/>
                </a:lnTo>
                <a:lnTo>
                  <a:pt x="2972689" y="81597"/>
                </a:lnTo>
                <a:lnTo>
                  <a:pt x="2968034" y="62839"/>
                </a:lnTo>
                <a:close/>
              </a:path>
              <a:path w="3081654" h="1499870">
                <a:moveTo>
                  <a:pt x="3077791" y="39941"/>
                </a:moveTo>
                <a:lnTo>
                  <a:pt x="3016123" y="39941"/>
                </a:lnTo>
                <a:lnTo>
                  <a:pt x="3032506" y="74231"/>
                </a:lnTo>
                <a:lnTo>
                  <a:pt x="2984356" y="97161"/>
                </a:lnTo>
                <a:lnTo>
                  <a:pt x="2986327" y="99790"/>
                </a:lnTo>
                <a:lnTo>
                  <a:pt x="3005216" y="110934"/>
                </a:lnTo>
                <a:lnTo>
                  <a:pt x="3026892" y="114173"/>
                </a:lnTo>
                <a:lnTo>
                  <a:pt x="3048889" y="108648"/>
                </a:lnTo>
                <a:lnTo>
                  <a:pt x="3067081" y="95029"/>
                </a:lnTo>
                <a:lnTo>
                  <a:pt x="3078226" y="76184"/>
                </a:lnTo>
                <a:lnTo>
                  <a:pt x="3081464" y="54552"/>
                </a:lnTo>
                <a:lnTo>
                  <a:pt x="3077791" y="39941"/>
                </a:lnTo>
                <a:close/>
              </a:path>
              <a:path w="3081654" h="1499870">
                <a:moveTo>
                  <a:pt x="3016123" y="39941"/>
                </a:moveTo>
                <a:lnTo>
                  <a:pt x="2968034" y="62839"/>
                </a:lnTo>
                <a:lnTo>
                  <a:pt x="2972689" y="81597"/>
                </a:lnTo>
                <a:lnTo>
                  <a:pt x="2984356" y="97161"/>
                </a:lnTo>
                <a:lnTo>
                  <a:pt x="3032506" y="74231"/>
                </a:lnTo>
                <a:lnTo>
                  <a:pt x="3016123" y="39941"/>
                </a:lnTo>
                <a:close/>
              </a:path>
              <a:path w="3081654" h="1499870">
                <a:moveTo>
                  <a:pt x="3021790" y="0"/>
                </a:moveTo>
                <a:lnTo>
                  <a:pt x="2999740" y="5524"/>
                </a:lnTo>
                <a:lnTo>
                  <a:pt x="2981618" y="19143"/>
                </a:lnTo>
                <a:lnTo>
                  <a:pt x="2970498" y="37988"/>
                </a:lnTo>
                <a:lnTo>
                  <a:pt x="2967235" y="59620"/>
                </a:lnTo>
                <a:lnTo>
                  <a:pt x="2968034" y="62839"/>
                </a:lnTo>
                <a:lnTo>
                  <a:pt x="3016123" y="39941"/>
                </a:lnTo>
                <a:lnTo>
                  <a:pt x="3077791" y="39941"/>
                </a:lnTo>
                <a:lnTo>
                  <a:pt x="3075940" y="32575"/>
                </a:lnTo>
                <a:lnTo>
                  <a:pt x="3062319" y="14382"/>
                </a:lnTo>
                <a:lnTo>
                  <a:pt x="3043459" y="3238"/>
                </a:lnTo>
                <a:lnTo>
                  <a:pt x="30217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89771" y="6380327"/>
            <a:ext cx="1670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z="1800" dirty="0">
                <a:latin typeface="Calibri"/>
                <a:cs typeface="Calibri"/>
              </a:rPr>
              <a:t>7</a:t>
            </a:fld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6601"/>
            <a:ext cx="5367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Поиск </a:t>
            </a:r>
            <a:r>
              <a:rPr sz="3000" spc="-10" dirty="0"/>
              <a:t>максимального</a:t>
            </a:r>
            <a:r>
              <a:rPr sz="3000" spc="-65" dirty="0"/>
              <a:t> </a:t>
            </a:r>
            <a:r>
              <a:rPr sz="3000" spc="-15" dirty="0"/>
              <a:t>элемента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602471" y="632317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153" y="1977389"/>
            <a:ext cx="725805" cy="697230"/>
          </a:xfrm>
          <a:custGeom>
            <a:avLst/>
            <a:gdLst/>
            <a:ahLst/>
            <a:cxnLst/>
            <a:rect l="l" t="t" r="r" b="b"/>
            <a:pathLst>
              <a:path w="725805" h="697230">
                <a:moveTo>
                  <a:pt x="725423" y="0"/>
                </a:moveTo>
                <a:lnTo>
                  <a:pt x="0" y="697102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7577" y="1977389"/>
            <a:ext cx="720090" cy="697230"/>
          </a:xfrm>
          <a:custGeom>
            <a:avLst/>
            <a:gdLst/>
            <a:ahLst/>
            <a:cxnLst/>
            <a:rect l="l" t="t" r="r" b="b"/>
            <a:pathLst>
              <a:path w="720089" h="697230">
                <a:moveTo>
                  <a:pt x="0" y="0"/>
                </a:moveTo>
                <a:lnTo>
                  <a:pt x="719709" y="69710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7242" y="2637282"/>
            <a:ext cx="360045" cy="594360"/>
          </a:xfrm>
          <a:custGeom>
            <a:avLst/>
            <a:gdLst/>
            <a:ahLst/>
            <a:cxnLst/>
            <a:rect l="l" t="t" r="r" b="b"/>
            <a:pathLst>
              <a:path w="360044" h="594360">
                <a:moveTo>
                  <a:pt x="359918" y="0"/>
                </a:moveTo>
                <a:lnTo>
                  <a:pt x="0" y="59423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2153" y="2637282"/>
            <a:ext cx="413384" cy="594360"/>
          </a:xfrm>
          <a:custGeom>
            <a:avLst/>
            <a:gdLst/>
            <a:ahLst/>
            <a:cxnLst/>
            <a:rect l="l" t="t" r="r" b="b"/>
            <a:pathLst>
              <a:path w="413385" h="594360">
                <a:moveTo>
                  <a:pt x="0" y="0"/>
                </a:moveTo>
                <a:lnTo>
                  <a:pt x="412877" y="59423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9150" y="2637282"/>
            <a:ext cx="413384" cy="594360"/>
          </a:xfrm>
          <a:custGeom>
            <a:avLst/>
            <a:gdLst/>
            <a:ahLst/>
            <a:cxnLst/>
            <a:rect l="l" t="t" r="r" b="b"/>
            <a:pathLst>
              <a:path w="413384" h="594360">
                <a:moveTo>
                  <a:pt x="412915" y="0"/>
                </a:moveTo>
                <a:lnTo>
                  <a:pt x="0" y="59423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123" y="3032760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4" h="396239">
                <a:moveTo>
                  <a:pt x="206501" y="0"/>
                </a:moveTo>
                <a:lnTo>
                  <a:pt x="159153" y="5229"/>
                </a:lnTo>
                <a:lnTo>
                  <a:pt x="115688" y="20127"/>
                </a:lnTo>
                <a:lnTo>
                  <a:pt x="77346" y="43507"/>
                </a:lnTo>
                <a:lnTo>
                  <a:pt x="45366" y="74182"/>
                </a:lnTo>
                <a:lnTo>
                  <a:pt x="20989" y="110967"/>
                </a:lnTo>
                <a:lnTo>
                  <a:pt x="5453" y="152675"/>
                </a:lnTo>
                <a:lnTo>
                  <a:pt x="0" y="198119"/>
                </a:lnTo>
                <a:lnTo>
                  <a:pt x="5453" y="243564"/>
                </a:lnTo>
                <a:lnTo>
                  <a:pt x="20989" y="285272"/>
                </a:lnTo>
                <a:lnTo>
                  <a:pt x="45366" y="322057"/>
                </a:lnTo>
                <a:lnTo>
                  <a:pt x="77346" y="352732"/>
                </a:lnTo>
                <a:lnTo>
                  <a:pt x="115688" y="376112"/>
                </a:lnTo>
                <a:lnTo>
                  <a:pt x="159153" y="391010"/>
                </a:lnTo>
                <a:lnTo>
                  <a:pt x="206501" y="396239"/>
                </a:lnTo>
                <a:lnTo>
                  <a:pt x="253850" y="391010"/>
                </a:lnTo>
                <a:lnTo>
                  <a:pt x="297315" y="376112"/>
                </a:lnTo>
                <a:lnTo>
                  <a:pt x="335657" y="352732"/>
                </a:lnTo>
                <a:lnTo>
                  <a:pt x="367637" y="322057"/>
                </a:lnTo>
                <a:lnTo>
                  <a:pt x="392014" y="285272"/>
                </a:lnTo>
                <a:lnTo>
                  <a:pt x="407550" y="243564"/>
                </a:lnTo>
                <a:lnTo>
                  <a:pt x="413004" y="198119"/>
                </a:lnTo>
                <a:lnTo>
                  <a:pt x="407550" y="152675"/>
                </a:lnTo>
                <a:lnTo>
                  <a:pt x="392014" y="110967"/>
                </a:lnTo>
                <a:lnTo>
                  <a:pt x="367637" y="74182"/>
                </a:lnTo>
                <a:lnTo>
                  <a:pt x="335657" y="43507"/>
                </a:lnTo>
                <a:lnTo>
                  <a:pt x="297315" y="20127"/>
                </a:lnTo>
                <a:lnTo>
                  <a:pt x="253850" y="5229"/>
                </a:lnTo>
                <a:lnTo>
                  <a:pt x="206501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1123" y="3032760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4" h="396239">
                <a:moveTo>
                  <a:pt x="0" y="198119"/>
                </a:moveTo>
                <a:lnTo>
                  <a:pt x="5453" y="152675"/>
                </a:lnTo>
                <a:lnTo>
                  <a:pt x="20989" y="110967"/>
                </a:lnTo>
                <a:lnTo>
                  <a:pt x="45366" y="74182"/>
                </a:lnTo>
                <a:lnTo>
                  <a:pt x="77346" y="43507"/>
                </a:lnTo>
                <a:lnTo>
                  <a:pt x="115688" y="20127"/>
                </a:lnTo>
                <a:lnTo>
                  <a:pt x="159153" y="5229"/>
                </a:lnTo>
                <a:lnTo>
                  <a:pt x="206501" y="0"/>
                </a:lnTo>
                <a:lnTo>
                  <a:pt x="253850" y="5229"/>
                </a:lnTo>
                <a:lnTo>
                  <a:pt x="297315" y="20127"/>
                </a:lnTo>
                <a:lnTo>
                  <a:pt x="335657" y="43507"/>
                </a:lnTo>
                <a:lnTo>
                  <a:pt x="367637" y="74182"/>
                </a:lnTo>
                <a:lnTo>
                  <a:pt x="392014" y="110967"/>
                </a:lnTo>
                <a:lnTo>
                  <a:pt x="407550" y="152675"/>
                </a:lnTo>
                <a:lnTo>
                  <a:pt x="413004" y="198119"/>
                </a:lnTo>
                <a:lnTo>
                  <a:pt x="407550" y="243564"/>
                </a:lnTo>
                <a:lnTo>
                  <a:pt x="392014" y="285272"/>
                </a:lnTo>
                <a:lnTo>
                  <a:pt x="367637" y="322057"/>
                </a:lnTo>
                <a:lnTo>
                  <a:pt x="335657" y="352732"/>
                </a:lnTo>
                <a:lnTo>
                  <a:pt x="297315" y="376112"/>
                </a:lnTo>
                <a:lnTo>
                  <a:pt x="253850" y="391010"/>
                </a:lnTo>
                <a:lnTo>
                  <a:pt x="206501" y="396239"/>
                </a:lnTo>
                <a:lnTo>
                  <a:pt x="159153" y="391010"/>
                </a:lnTo>
                <a:lnTo>
                  <a:pt x="115688" y="376112"/>
                </a:lnTo>
                <a:lnTo>
                  <a:pt x="77346" y="352732"/>
                </a:lnTo>
                <a:lnTo>
                  <a:pt x="45366" y="322057"/>
                </a:lnTo>
                <a:lnTo>
                  <a:pt x="20989" y="285272"/>
                </a:lnTo>
                <a:lnTo>
                  <a:pt x="5453" y="243564"/>
                </a:lnTo>
                <a:lnTo>
                  <a:pt x="0" y="19811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7132" y="3029711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5" h="396239">
                <a:moveTo>
                  <a:pt x="206501" y="0"/>
                </a:moveTo>
                <a:lnTo>
                  <a:pt x="159153" y="5229"/>
                </a:lnTo>
                <a:lnTo>
                  <a:pt x="115688" y="20127"/>
                </a:lnTo>
                <a:lnTo>
                  <a:pt x="77346" y="43507"/>
                </a:lnTo>
                <a:lnTo>
                  <a:pt x="45366" y="74182"/>
                </a:lnTo>
                <a:lnTo>
                  <a:pt x="20989" y="110967"/>
                </a:lnTo>
                <a:lnTo>
                  <a:pt x="5453" y="152675"/>
                </a:lnTo>
                <a:lnTo>
                  <a:pt x="0" y="198120"/>
                </a:lnTo>
                <a:lnTo>
                  <a:pt x="5453" y="243564"/>
                </a:lnTo>
                <a:lnTo>
                  <a:pt x="20989" y="285272"/>
                </a:lnTo>
                <a:lnTo>
                  <a:pt x="45366" y="322057"/>
                </a:lnTo>
                <a:lnTo>
                  <a:pt x="77346" y="352732"/>
                </a:lnTo>
                <a:lnTo>
                  <a:pt x="115688" y="376112"/>
                </a:lnTo>
                <a:lnTo>
                  <a:pt x="159153" y="391010"/>
                </a:lnTo>
                <a:lnTo>
                  <a:pt x="206501" y="396239"/>
                </a:lnTo>
                <a:lnTo>
                  <a:pt x="253850" y="391010"/>
                </a:lnTo>
                <a:lnTo>
                  <a:pt x="297315" y="376112"/>
                </a:lnTo>
                <a:lnTo>
                  <a:pt x="335657" y="352732"/>
                </a:lnTo>
                <a:lnTo>
                  <a:pt x="367637" y="322057"/>
                </a:lnTo>
                <a:lnTo>
                  <a:pt x="392014" y="285272"/>
                </a:lnTo>
                <a:lnTo>
                  <a:pt x="407550" y="243564"/>
                </a:lnTo>
                <a:lnTo>
                  <a:pt x="413004" y="198120"/>
                </a:lnTo>
                <a:lnTo>
                  <a:pt x="407550" y="152675"/>
                </a:lnTo>
                <a:lnTo>
                  <a:pt x="392014" y="110967"/>
                </a:lnTo>
                <a:lnTo>
                  <a:pt x="367637" y="74182"/>
                </a:lnTo>
                <a:lnTo>
                  <a:pt x="335657" y="43507"/>
                </a:lnTo>
                <a:lnTo>
                  <a:pt x="297315" y="20127"/>
                </a:lnTo>
                <a:lnTo>
                  <a:pt x="253850" y="5229"/>
                </a:lnTo>
                <a:lnTo>
                  <a:pt x="206501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7132" y="3029711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5" h="396239">
                <a:moveTo>
                  <a:pt x="0" y="198120"/>
                </a:moveTo>
                <a:lnTo>
                  <a:pt x="5453" y="152675"/>
                </a:lnTo>
                <a:lnTo>
                  <a:pt x="20989" y="110967"/>
                </a:lnTo>
                <a:lnTo>
                  <a:pt x="45366" y="74182"/>
                </a:lnTo>
                <a:lnTo>
                  <a:pt x="77346" y="43507"/>
                </a:lnTo>
                <a:lnTo>
                  <a:pt x="115688" y="20127"/>
                </a:lnTo>
                <a:lnTo>
                  <a:pt x="159153" y="5229"/>
                </a:lnTo>
                <a:lnTo>
                  <a:pt x="206501" y="0"/>
                </a:lnTo>
                <a:lnTo>
                  <a:pt x="253850" y="5229"/>
                </a:lnTo>
                <a:lnTo>
                  <a:pt x="297315" y="20127"/>
                </a:lnTo>
                <a:lnTo>
                  <a:pt x="335657" y="43507"/>
                </a:lnTo>
                <a:lnTo>
                  <a:pt x="367637" y="74182"/>
                </a:lnTo>
                <a:lnTo>
                  <a:pt x="392014" y="110967"/>
                </a:lnTo>
                <a:lnTo>
                  <a:pt x="407550" y="152675"/>
                </a:lnTo>
                <a:lnTo>
                  <a:pt x="413004" y="198120"/>
                </a:lnTo>
                <a:lnTo>
                  <a:pt x="407550" y="243564"/>
                </a:lnTo>
                <a:lnTo>
                  <a:pt x="392014" y="285272"/>
                </a:lnTo>
                <a:lnTo>
                  <a:pt x="367637" y="322057"/>
                </a:lnTo>
                <a:lnTo>
                  <a:pt x="335657" y="352732"/>
                </a:lnTo>
                <a:lnTo>
                  <a:pt x="297315" y="376112"/>
                </a:lnTo>
                <a:lnTo>
                  <a:pt x="253850" y="391010"/>
                </a:lnTo>
                <a:lnTo>
                  <a:pt x="206501" y="396239"/>
                </a:lnTo>
                <a:lnTo>
                  <a:pt x="159153" y="391010"/>
                </a:lnTo>
                <a:lnTo>
                  <a:pt x="115688" y="376112"/>
                </a:lnTo>
                <a:lnTo>
                  <a:pt x="77346" y="352732"/>
                </a:lnTo>
                <a:lnTo>
                  <a:pt x="45366" y="322057"/>
                </a:lnTo>
                <a:lnTo>
                  <a:pt x="20989" y="285272"/>
                </a:lnTo>
                <a:lnTo>
                  <a:pt x="5453" y="243564"/>
                </a:lnTo>
                <a:lnTo>
                  <a:pt x="0" y="1981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4127" y="2438400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4" h="396239">
                <a:moveTo>
                  <a:pt x="206502" y="0"/>
                </a:moveTo>
                <a:lnTo>
                  <a:pt x="159153" y="5229"/>
                </a:lnTo>
                <a:lnTo>
                  <a:pt x="115688" y="20127"/>
                </a:lnTo>
                <a:lnTo>
                  <a:pt x="77346" y="43507"/>
                </a:lnTo>
                <a:lnTo>
                  <a:pt x="45366" y="74182"/>
                </a:lnTo>
                <a:lnTo>
                  <a:pt x="20989" y="110967"/>
                </a:lnTo>
                <a:lnTo>
                  <a:pt x="5453" y="152675"/>
                </a:lnTo>
                <a:lnTo>
                  <a:pt x="0" y="198120"/>
                </a:lnTo>
                <a:lnTo>
                  <a:pt x="5453" y="243564"/>
                </a:lnTo>
                <a:lnTo>
                  <a:pt x="20989" y="285272"/>
                </a:lnTo>
                <a:lnTo>
                  <a:pt x="45366" y="322057"/>
                </a:lnTo>
                <a:lnTo>
                  <a:pt x="77346" y="352732"/>
                </a:lnTo>
                <a:lnTo>
                  <a:pt x="115688" y="376112"/>
                </a:lnTo>
                <a:lnTo>
                  <a:pt x="159153" y="391010"/>
                </a:lnTo>
                <a:lnTo>
                  <a:pt x="206502" y="396239"/>
                </a:lnTo>
                <a:lnTo>
                  <a:pt x="253850" y="391010"/>
                </a:lnTo>
                <a:lnTo>
                  <a:pt x="297315" y="376112"/>
                </a:lnTo>
                <a:lnTo>
                  <a:pt x="335657" y="352732"/>
                </a:lnTo>
                <a:lnTo>
                  <a:pt x="367637" y="322057"/>
                </a:lnTo>
                <a:lnTo>
                  <a:pt x="392014" y="285272"/>
                </a:lnTo>
                <a:lnTo>
                  <a:pt x="407550" y="243564"/>
                </a:lnTo>
                <a:lnTo>
                  <a:pt x="413003" y="198120"/>
                </a:lnTo>
                <a:lnTo>
                  <a:pt x="407550" y="152675"/>
                </a:lnTo>
                <a:lnTo>
                  <a:pt x="392014" y="110967"/>
                </a:lnTo>
                <a:lnTo>
                  <a:pt x="367637" y="74182"/>
                </a:lnTo>
                <a:lnTo>
                  <a:pt x="335657" y="43507"/>
                </a:lnTo>
                <a:lnTo>
                  <a:pt x="297315" y="20127"/>
                </a:lnTo>
                <a:lnTo>
                  <a:pt x="253850" y="5229"/>
                </a:lnTo>
                <a:lnTo>
                  <a:pt x="206502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4127" y="2438400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4" h="396239">
                <a:moveTo>
                  <a:pt x="0" y="198120"/>
                </a:moveTo>
                <a:lnTo>
                  <a:pt x="5453" y="152675"/>
                </a:lnTo>
                <a:lnTo>
                  <a:pt x="20989" y="110967"/>
                </a:lnTo>
                <a:lnTo>
                  <a:pt x="45366" y="74182"/>
                </a:lnTo>
                <a:lnTo>
                  <a:pt x="77346" y="43507"/>
                </a:lnTo>
                <a:lnTo>
                  <a:pt x="115688" y="20127"/>
                </a:lnTo>
                <a:lnTo>
                  <a:pt x="159153" y="5229"/>
                </a:lnTo>
                <a:lnTo>
                  <a:pt x="206502" y="0"/>
                </a:lnTo>
                <a:lnTo>
                  <a:pt x="253850" y="5229"/>
                </a:lnTo>
                <a:lnTo>
                  <a:pt x="297315" y="20127"/>
                </a:lnTo>
                <a:lnTo>
                  <a:pt x="335657" y="43507"/>
                </a:lnTo>
                <a:lnTo>
                  <a:pt x="367637" y="74182"/>
                </a:lnTo>
                <a:lnTo>
                  <a:pt x="392014" y="110967"/>
                </a:lnTo>
                <a:lnTo>
                  <a:pt x="407550" y="152675"/>
                </a:lnTo>
                <a:lnTo>
                  <a:pt x="413003" y="198120"/>
                </a:lnTo>
                <a:lnTo>
                  <a:pt x="407550" y="243564"/>
                </a:lnTo>
                <a:lnTo>
                  <a:pt x="392014" y="285272"/>
                </a:lnTo>
                <a:lnTo>
                  <a:pt x="367637" y="322057"/>
                </a:lnTo>
                <a:lnTo>
                  <a:pt x="335657" y="352732"/>
                </a:lnTo>
                <a:lnTo>
                  <a:pt x="297315" y="376112"/>
                </a:lnTo>
                <a:lnTo>
                  <a:pt x="253850" y="391010"/>
                </a:lnTo>
                <a:lnTo>
                  <a:pt x="206502" y="396239"/>
                </a:lnTo>
                <a:lnTo>
                  <a:pt x="159153" y="391010"/>
                </a:lnTo>
                <a:lnTo>
                  <a:pt x="115688" y="376112"/>
                </a:lnTo>
                <a:lnTo>
                  <a:pt x="77346" y="352732"/>
                </a:lnTo>
                <a:lnTo>
                  <a:pt x="45366" y="322057"/>
                </a:lnTo>
                <a:lnTo>
                  <a:pt x="20989" y="285272"/>
                </a:lnTo>
                <a:lnTo>
                  <a:pt x="5453" y="243564"/>
                </a:lnTo>
                <a:lnTo>
                  <a:pt x="0" y="1981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8879" y="2438400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5" h="396239">
                <a:moveTo>
                  <a:pt x="206501" y="0"/>
                </a:moveTo>
                <a:lnTo>
                  <a:pt x="159153" y="5229"/>
                </a:lnTo>
                <a:lnTo>
                  <a:pt x="115688" y="20127"/>
                </a:lnTo>
                <a:lnTo>
                  <a:pt x="77346" y="43507"/>
                </a:lnTo>
                <a:lnTo>
                  <a:pt x="45366" y="74182"/>
                </a:lnTo>
                <a:lnTo>
                  <a:pt x="20989" y="110967"/>
                </a:lnTo>
                <a:lnTo>
                  <a:pt x="5453" y="152675"/>
                </a:lnTo>
                <a:lnTo>
                  <a:pt x="0" y="198120"/>
                </a:lnTo>
                <a:lnTo>
                  <a:pt x="5453" y="243564"/>
                </a:lnTo>
                <a:lnTo>
                  <a:pt x="20989" y="285272"/>
                </a:lnTo>
                <a:lnTo>
                  <a:pt x="45366" y="322057"/>
                </a:lnTo>
                <a:lnTo>
                  <a:pt x="77346" y="352732"/>
                </a:lnTo>
                <a:lnTo>
                  <a:pt x="115688" y="376112"/>
                </a:lnTo>
                <a:lnTo>
                  <a:pt x="159153" y="391010"/>
                </a:lnTo>
                <a:lnTo>
                  <a:pt x="206501" y="396239"/>
                </a:lnTo>
                <a:lnTo>
                  <a:pt x="253850" y="391010"/>
                </a:lnTo>
                <a:lnTo>
                  <a:pt x="297315" y="376112"/>
                </a:lnTo>
                <a:lnTo>
                  <a:pt x="335657" y="352732"/>
                </a:lnTo>
                <a:lnTo>
                  <a:pt x="367637" y="322057"/>
                </a:lnTo>
                <a:lnTo>
                  <a:pt x="392014" y="285272"/>
                </a:lnTo>
                <a:lnTo>
                  <a:pt x="407550" y="243564"/>
                </a:lnTo>
                <a:lnTo>
                  <a:pt x="413003" y="198120"/>
                </a:lnTo>
                <a:lnTo>
                  <a:pt x="407550" y="152675"/>
                </a:lnTo>
                <a:lnTo>
                  <a:pt x="392014" y="110967"/>
                </a:lnTo>
                <a:lnTo>
                  <a:pt x="367637" y="74182"/>
                </a:lnTo>
                <a:lnTo>
                  <a:pt x="335657" y="43507"/>
                </a:lnTo>
                <a:lnTo>
                  <a:pt x="297315" y="20127"/>
                </a:lnTo>
                <a:lnTo>
                  <a:pt x="253850" y="5229"/>
                </a:lnTo>
                <a:lnTo>
                  <a:pt x="206501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68879" y="2438400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5" h="396239">
                <a:moveTo>
                  <a:pt x="0" y="198120"/>
                </a:moveTo>
                <a:lnTo>
                  <a:pt x="5453" y="152675"/>
                </a:lnTo>
                <a:lnTo>
                  <a:pt x="20989" y="110967"/>
                </a:lnTo>
                <a:lnTo>
                  <a:pt x="45366" y="74182"/>
                </a:lnTo>
                <a:lnTo>
                  <a:pt x="77346" y="43507"/>
                </a:lnTo>
                <a:lnTo>
                  <a:pt x="115688" y="20127"/>
                </a:lnTo>
                <a:lnTo>
                  <a:pt x="159153" y="5229"/>
                </a:lnTo>
                <a:lnTo>
                  <a:pt x="206501" y="0"/>
                </a:lnTo>
                <a:lnTo>
                  <a:pt x="253850" y="5229"/>
                </a:lnTo>
                <a:lnTo>
                  <a:pt x="297315" y="20127"/>
                </a:lnTo>
                <a:lnTo>
                  <a:pt x="335657" y="43507"/>
                </a:lnTo>
                <a:lnTo>
                  <a:pt x="367637" y="74182"/>
                </a:lnTo>
                <a:lnTo>
                  <a:pt x="392014" y="110967"/>
                </a:lnTo>
                <a:lnTo>
                  <a:pt x="407550" y="152675"/>
                </a:lnTo>
                <a:lnTo>
                  <a:pt x="413003" y="198120"/>
                </a:lnTo>
                <a:lnTo>
                  <a:pt x="407550" y="243564"/>
                </a:lnTo>
                <a:lnTo>
                  <a:pt x="392014" y="285272"/>
                </a:lnTo>
                <a:lnTo>
                  <a:pt x="367637" y="322057"/>
                </a:lnTo>
                <a:lnTo>
                  <a:pt x="335657" y="352732"/>
                </a:lnTo>
                <a:lnTo>
                  <a:pt x="297315" y="376112"/>
                </a:lnTo>
                <a:lnTo>
                  <a:pt x="253850" y="391010"/>
                </a:lnTo>
                <a:lnTo>
                  <a:pt x="206501" y="396239"/>
                </a:lnTo>
                <a:lnTo>
                  <a:pt x="159153" y="391010"/>
                </a:lnTo>
                <a:lnTo>
                  <a:pt x="115688" y="376112"/>
                </a:lnTo>
                <a:lnTo>
                  <a:pt x="77346" y="352732"/>
                </a:lnTo>
                <a:lnTo>
                  <a:pt x="45366" y="322057"/>
                </a:lnTo>
                <a:lnTo>
                  <a:pt x="20989" y="285272"/>
                </a:lnTo>
                <a:lnTo>
                  <a:pt x="5453" y="243564"/>
                </a:lnTo>
                <a:lnTo>
                  <a:pt x="0" y="1981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05532" y="247175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09216" y="3032760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5" h="396239">
                <a:moveTo>
                  <a:pt x="206501" y="0"/>
                </a:moveTo>
                <a:lnTo>
                  <a:pt x="159153" y="5229"/>
                </a:lnTo>
                <a:lnTo>
                  <a:pt x="115688" y="20127"/>
                </a:lnTo>
                <a:lnTo>
                  <a:pt x="77346" y="43507"/>
                </a:lnTo>
                <a:lnTo>
                  <a:pt x="45366" y="74182"/>
                </a:lnTo>
                <a:lnTo>
                  <a:pt x="20989" y="110967"/>
                </a:lnTo>
                <a:lnTo>
                  <a:pt x="5453" y="152675"/>
                </a:lnTo>
                <a:lnTo>
                  <a:pt x="0" y="198119"/>
                </a:lnTo>
                <a:lnTo>
                  <a:pt x="5453" y="243564"/>
                </a:lnTo>
                <a:lnTo>
                  <a:pt x="20989" y="285272"/>
                </a:lnTo>
                <a:lnTo>
                  <a:pt x="45366" y="322057"/>
                </a:lnTo>
                <a:lnTo>
                  <a:pt x="77346" y="352732"/>
                </a:lnTo>
                <a:lnTo>
                  <a:pt x="115688" y="376112"/>
                </a:lnTo>
                <a:lnTo>
                  <a:pt x="159153" y="391010"/>
                </a:lnTo>
                <a:lnTo>
                  <a:pt x="206501" y="396239"/>
                </a:lnTo>
                <a:lnTo>
                  <a:pt x="253850" y="391010"/>
                </a:lnTo>
                <a:lnTo>
                  <a:pt x="297315" y="376112"/>
                </a:lnTo>
                <a:lnTo>
                  <a:pt x="335657" y="352732"/>
                </a:lnTo>
                <a:lnTo>
                  <a:pt x="367637" y="322057"/>
                </a:lnTo>
                <a:lnTo>
                  <a:pt x="392014" y="285272"/>
                </a:lnTo>
                <a:lnTo>
                  <a:pt x="407550" y="243564"/>
                </a:lnTo>
                <a:lnTo>
                  <a:pt x="413003" y="198119"/>
                </a:lnTo>
                <a:lnTo>
                  <a:pt x="407550" y="152675"/>
                </a:lnTo>
                <a:lnTo>
                  <a:pt x="392014" y="110967"/>
                </a:lnTo>
                <a:lnTo>
                  <a:pt x="367637" y="74182"/>
                </a:lnTo>
                <a:lnTo>
                  <a:pt x="335657" y="43507"/>
                </a:lnTo>
                <a:lnTo>
                  <a:pt x="297315" y="20127"/>
                </a:lnTo>
                <a:lnTo>
                  <a:pt x="253850" y="5229"/>
                </a:lnTo>
                <a:lnTo>
                  <a:pt x="206501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9216" y="3032760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5" h="396239">
                <a:moveTo>
                  <a:pt x="0" y="198119"/>
                </a:moveTo>
                <a:lnTo>
                  <a:pt x="5453" y="152675"/>
                </a:lnTo>
                <a:lnTo>
                  <a:pt x="20989" y="110967"/>
                </a:lnTo>
                <a:lnTo>
                  <a:pt x="45366" y="74182"/>
                </a:lnTo>
                <a:lnTo>
                  <a:pt x="77346" y="43507"/>
                </a:lnTo>
                <a:lnTo>
                  <a:pt x="115688" y="20127"/>
                </a:lnTo>
                <a:lnTo>
                  <a:pt x="159153" y="5229"/>
                </a:lnTo>
                <a:lnTo>
                  <a:pt x="206501" y="0"/>
                </a:lnTo>
                <a:lnTo>
                  <a:pt x="253850" y="5229"/>
                </a:lnTo>
                <a:lnTo>
                  <a:pt x="297315" y="20127"/>
                </a:lnTo>
                <a:lnTo>
                  <a:pt x="335657" y="43507"/>
                </a:lnTo>
                <a:lnTo>
                  <a:pt x="367637" y="74182"/>
                </a:lnTo>
                <a:lnTo>
                  <a:pt x="392014" y="110967"/>
                </a:lnTo>
                <a:lnTo>
                  <a:pt x="407550" y="152675"/>
                </a:lnTo>
                <a:lnTo>
                  <a:pt x="413003" y="198119"/>
                </a:lnTo>
                <a:lnTo>
                  <a:pt x="407550" y="243564"/>
                </a:lnTo>
                <a:lnTo>
                  <a:pt x="392014" y="285272"/>
                </a:lnTo>
                <a:lnTo>
                  <a:pt x="367637" y="322057"/>
                </a:lnTo>
                <a:lnTo>
                  <a:pt x="335657" y="352732"/>
                </a:lnTo>
                <a:lnTo>
                  <a:pt x="297315" y="376112"/>
                </a:lnTo>
                <a:lnTo>
                  <a:pt x="253850" y="391010"/>
                </a:lnTo>
                <a:lnTo>
                  <a:pt x="206501" y="396239"/>
                </a:lnTo>
                <a:lnTo>
                  <a:pt x="159153" y="391010"/>
                </a:lnTo>
                <a:lnTo>
                  <a:pt x="115688" y="376112"/>
                </a:lnTo>
                <a:lnTo>
                  <a:pt x="77346" y="352732"/>
                </a:lnTo>
                <a:lnTo>
                  <a:pt x="45366" y="322057"/>
                </a:lnTo>
                <a:lnTo>
                  <a:pt x="20989" y="285272"/>
                </a:lnTo>
                <a:lnTo>
                  <a:pt x="5453" y="243564"/>
                </a:lnTo>
                <a:lnTo>
                  <a:pt x="0" y="19811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7166" y="2471750"/>
            <a:ext cx="1640205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38200" algn="l"/>
                <a:tab pos="1510665" algn="l"/>
              </a:tabLst>
            </a:pPr>
            <a:r>
              <a:rPr sz="1800" b="1" dirty="0">
                <a:latin typeface="Calibri"/>
                <a:cs typeface="Calibri"/>
              </a:rPr>
              <a:t>2	</a:t>
            </a:r>
            <a:r>
              <a:rPr sz="2700" b="1" baseline="1543" dirty="0">
                <a:latin typeface="Calibri"/>
                <a:cs typeface="Calibri"/>
              </a:rPr>
              <a:t>4	</a:t>
            </a: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21785" y="1977389"/>
            <a:ext cx="725805" cy="697230"/>
          </a:xfrm>
          <a:custGeom>
            <a:avLst/>
            <a:gdLst/>
            <a:ahLst/>
            <a:cxnLst/>
            <a:rect l="l" t="t" r="r" b="b"/>
            <a:pathLst>
              <a:path w="725804" h="697230">
                <a:moveTo>
                  <a:pt x="725424" y="0"/>
                </a:moveTo>
                <a:lnTo>
                  <a:pt x="0" y="69710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47209" y="1977389"/>
            <a:ext cx="720090" cy="697230"/>
          </a:xfrm>
          <a:custGeom>
            <a:avLst/>
            <a:gdLst/>
            <a:ahLst/>
            <a:cxnLst/>
            <a:rect l="l" t="t" r="r" b="b"/>
            <a:pathLst>
              <a:path w="720089" h="697230">
                <a:moveTo>
                  <a:pt x="0" y="0"/>
                </a:moveTo>
                <a:lnTo>
                  <a:pt x="719709" y="69710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13759" y="2438400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5" h="396239">
                <a:moveTo>
                  <a:pt x="206501" y="0"/>
                </a:moveTo>
                <a:lnTo>
                  <a:pt x="159153" y="5229"/>
                </a:lnTo>
                <a:lnTo>
                  <a:pt x="115688" y="20127"/>
                </a:lnTo>
                <a:lnTo>
                  <a:pt x="77346" y="43507"/>
                </a:lnTo>
                <a:lnTo>
                  <a:pt x="45366" y="74182"/>
                </a:lnTo>
                <a:lnTo>
                  <a:pt x="20989" y="110967"/>
                </a:lnTo>
                <a:lnTo>
                  <a:pt x="5453" y="152675"/>
                </a:lnTo>
                <a:lnTo>
                  <a:pt x="0" y="198120"/>
                </a:lnTo>
                <a:lnTo>
                  <a:pt x="5453" y="243564"/>
                </a:lnTo>
                <a:lnTo>
                  <a:pt x="20989" y="285272"/>
                </a:lnTo>
                <a:lnTo>
                  <a:pt x="45366" y="322057"/>
                </a:lnTo>
                <a:lnTo>
                  <a:pt x="77346" y="352732"/>
                </a:lnTo>
                <a:lnTo>
                  <a:pt x="115688" y="376112"/>
                </a:lnTo>
                <a:lnTo>
                  <a:pt x="159153" y="391010"/>
                </a:lnTo>
                <a:lnTo>
                  <a:pt x="206501" y="396239"/>
                </a:lnTo>
                <a:lnTo>
                  <a:pt x="253850" y="391010"/>
                </a:lnTo>
                <a:lnTo>
                  <a:pt x="297315" y="376112"/>
                </a:lnTo>
                <a:lnTo>
                  <a:pt x="335657" y="352732"/>
                </a:lnTo>
                <a:lnTo>
                  <a:pt x="367637" y="322057"/>
                </a:lnTo>
                <a:lnTo>
                  <a:pt x="392014" y="285272"/>
                </a:lnTo>
                <a:lnTo>
                  <a:pt x="407550" y="243564"/>
                </a:lnTo>
                <a:lnTo>
                  <a:pt x="413003" y="198120"/>
                </a:lnTo>
                <a:lnTo>
                  <a:pt x="407550" y="152675"/>
                </a:lnTo>
                <a:lnTo>
                  <a:pt x="392014" y="110967"/>
                </a:lnTo>
                <a:lnTo>
                  <a:pt x="367637" y="74182"/>
                </a:lnTo>
                <a:lnTo>
                  <a:pt x="335657" y="43507"/>
                </a:lnTo>
                <a:lnTo>
                  <a:pt x="297315" y="20127"/>
                </a:lnTo>
                <a:lnTo>
                  <a:pt x="253850" y="5229"/>
                </a:lnTo>
                <a:lnTo>
                  <a:pt x="206501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13759" y="2438400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5" h="396239">
                <a:moveTo>
                  <a:pt x="0" y="198120"/>
                </a:moveTo>
                <a:lnTo>
                  <a:pt x="5453" y="152675"/>
                </a:lnTo>
                <a:lnTo>
                  <a:pt x="20989" y="110967"/>
                </a:lnTo>
                <a:lnTo>
                  <a:pt x="45366" y="74182"/>
                </a:lnTo>
                <a:lnTo>
                  <a:pt x="77346" y="43507"/>
                </a:lnTo>
                <a:lnTo>
                  <a:pt x="115688" y="20127"/>
                </a:lnTo>
                <a:lnTo>
                  <a:pt x="159153" y="5229"/>
                </a:lnTo>
                <a:lnTo>
                  <a:pt x="206501" y="0"/>
                </a:lnTo>
                <a:lnTo>
                  <a:pt x="253850" y="5229"/>
                </a:lnTo>
                <a:lnTo>
                  <a:pt x="297315" y="20127"/>
                </a:lnTo>
                <a:lnTo>
                  <a:pt x="335657" y="43507"/>
                </a:lnTo>
                <a:lnTo>
                  <a:pt x="367637" y="74182"/>
                </a:lnTo>
                <a:lnTo>
                  <a:pt x="392014" y="110967"/>
                </a:lnTo>
                <a:lnTo>
                  <a:pt x="407550" y="152675"/>
                </a:lnTo>
                <a:lnTo>
                  <a:pt x="413003" y="198120"/>
                </a:lnTo>
                <a:lnTo>
                  <a:pt x="407550" y="243564"/>
                </a:lnTo>
                <a:lnTo>
                  <a:pt x="392014" y="285272"/>
                </a:lnTo>
                <a:lnTo>
                  <a:pt x="367637" y="322057"/>
                </a:lnTo>
                <a:lnTo>
                  <a:pt x="335657" y="352732"/>
                </a:lnTo>
                <a:lnTo>
                  <a:pt x="297315" y="376112"/>
                </a:lnTo>
                <a:lnTo>
                  <a:pt x="253850" y="391010"/>
                </a:lnTo>
                <a:lnTo>
                  <a:pt x="206501" y="396239"/>
                </a:lnTo>
                <a:lnTo>
                  <a:pt x="159153" y="391010"/>
                </a:lnTo>
                <a:lnTo>
                  <a:pt x="115688" y="376112"/>
                </a:lnTo>
                <a:lnTo>
                  <a:pt x="77346" y="352732"/>
                </a:lnTo>
                <a:lnTo>
                  <a:pt x="45366" y="322057"/>
                </a:lnTo>
                <a:lnTo>
                  <a:pt x="20989" y="285272"/>
                </a:lnTo>
                <a:lnTo>
                  <a:pt x="5453" y="243564"/>
                </a:lnTo>
                <a:lnTo>
                  <a:pt x="0" y="1981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50411" y="247175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60035" y="2438400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5" h="396239">
                <a:moveTo>
                  <a:pt x="206501" y="0"/>
                </a:moveTo>
                <a:lnTo>
                  <a:pt x="159153" y="5229"/>
                </a:lnTo>
                <a:lnTo>
                  <a:pt x="115688" y="20127"/>
                </a:lnTo>
                <a:lnTo>
                  <a:pt x="77346" y="43507"/>
                </a:lnTo>
                <a:lnTo>
                  <a:pt x="45366" y="74182"/>
                </a:lnTo>
                <a:lnTo>
                  <a:pt x="20989" y="110967"/>
                </a:lnTo>
                <a:lnTo>
                  <a:pt x="5453" y="152675"/>
                </a:lnTo>
                <a:lnTo>
                  <a:pt x="0" y="198120"/>
                </a:lnTo>
                <a:lnTo>
                  <a:pt x="5453" y="243564"/>
                </a:lnTo>
                <a:lnTo>
                  <a:pt x="20989" y="285272"/>
                </a:lnTo>
                <a:lnTo>
                  <a:pt x="45366" y="322057"/>
                </a:lnTo>
                <a:lnTo>
                  <a:pt x="77346" y="352732"/>
                </a:lnTo>
                <a:lnTo>
                  <a:pt x="115688" y="376112"/>
                </a:lnTo>
                <a:lnTo>
                  <a:pt x="159153" y="391010"/>
                </a:lnTo>
                <a:lnTo>
                  <a:pt x="206501" y="396239"/>
                </a:lnTo>
                <a:lnTo>
                  <a:pt x="253850" y="391010"/>
                </a:lnTo>
                <a:lnTo>
                  <a:pt x="297315" y="376112"/>
                </a:lnTo>
                <a:lnTo>
                  <a:pt x="335657" y="352732"/>
                </a:lnTo>
                <a:lnTo>
                  <a:pt x="367637" y="322057"/>
                </a:lnTo>
                <a:lnTo>
                  <a:pt x="392014" y="285272"/>
                </a:lnTo>
                <a:lnTo>
                  <a:pt x="407550" y="243564"/>
                </a:lnTo>
                <a:lnTo>
                  <a:pt x="413003" y="198120"/>
                </a:lnTo>
                <a:lnTo>
                  <a:pt x="407550" y="152675"/>
                </a:lnTo>
                <a:lnTo>
                  <a:pt x="392014" y="110967"/>
                </a:lnTo>
                <a:lnTo>
                  <a:pt x="367637" y="74182"/>
                </a:lnTo>
                <a:lnTo>
                  <a:pt x="335657" y="43507"/>
                </a:lnTo>
                <a:lnTo>
                  <a:pt x="297315" y="20127"/>
                </a:lnTo>
                <a:lnTo>
                  <a:pt x="253850" y="5229"/>
                </a:lnTo>
                <a:lnTo>
                  <a:pt x="206501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60035" y="2438400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5" h="396239">
                <a:moveTo>
                  <a:pt x="0" y="198120"/>
                </a:moveTo>
                <a:lnTo>
                  <a:pt x="5453" y="152675"/>
                </a:lnTo>
                <a:lnTo>
                  <a:pt x="20989" y="110967"/>
                </a:lnTo>
                <a:lnTo>
                  <a:pt x="45366" y="74182"/>
                </a:lnTo>
                <a:lnTo>
                  <a:pt x="77346" y="43507"/>
                </a:lnTo>
                <a:lnTo>
                  <a:pt x="115688" y="20127"/>
                </a:lnTo>
                <a:lnTo>
                  <a:pt x="159153" y="5229"/>
                </a:lnTo>
                <a:lnTo>
                  <a:pt x="206501" y="0"/>
                </a:lnTo>
                <a:lnTo>
                  <a:pt x="253850" y="5229"/>
                </a:lnTo>
                <a:lnTo>
                  <a:pt x="297315" y="20127"/>
                </a:lnTo>
                <a:lnTo>
                  <a:pt x="335657" y="43507"/>
                </a:lnTo>
                <a:lnTo>
                  <a:pt x="367637" y="74182"/>
                </a:lnTo>
                <a:lnTo>
                  <a:pt x="392014" y="110967"/>
                </a:lnTo>
                <a:lnTo>
                  <a:pt x="407550" y="152675"/>
                </a:lnTo>
                <a:lnTo>
                  <a:pt x="413003" y="198120"/>
                </a:lnTo>
                <a:lnTo>
                  <a:pt x="407550" y="243564"/>
                </a:lnTo>
                <a:lnTo>
                  <a:pt x="392014" y="285272"/>
                </a:lnTo>
                <a:lnTo>
                  <a:pt x="367637" y="322057"/>
                </a:lnTo>
                <a:lnTo>
                  <a:pt x="335657" y="352732"/>
                </a:lnTo>
                <a:lnTo>
                  <a:pt x="297315" y="376112"/>
                </a:lnTo>
                <a:lnTo>
                  <a:pt x="253850" y="391010"/>
                </a:lnTo>
                <a:lnTo>
                  <a:pt x="206501" y="396239"/>
                </a:lnTo>
                <a:lnTo>
                  <a:pt x="159153" y="391010"/>
                </a:lnTo>
                <a:lnTo>
                  <a:pt x="115688" y="376112"/>
                </a:lnTo>
                <a:lnTo>
                  <a:pt x="77346" y="352732"/>
                </a:lnTo>
                <a:lnTo>
                  <a:pt x="45366" y="322057"/>
                </a:lnTo>
                <a:lnTo>
                  <a:pt x="20989" y="285272"/>
                </a:lnTo>
                <a:lnTo>
                  <a:pt x="5453" y="243564"/>
                </a:lnTo>
                <a:lnTo>
                  <a:pt x="0" y="1981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95798" y="247175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57577" y="1244346"/>
            <a:ext cx="1190625" cy="733425"/>
          </a:xfrm>
          <a:custGeom>
            <a:avLst/>
            <a:gdLst/>
            <a:ahLst/>
            <a:cxnLst/>
            <a:rect l="l" t="t" r="r" b="b"/>
            <a:pathLst>
              <a:path w="1190625" h="733425">
                <a:moveTo>
                  <a:pt x="1190498" y="0"/>
                </a:moveTo>
                <a:lnTo>
                  <a:pt x="0" y="73291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47822" y="1244346"/>
            <a:ext cx="1199515" cy="733425"/>
          </a:xfrm>
          <a:custGeom>
            <a:avLst/>
            <a:gdLst/>
            <a:ahLst/>
            <a:cxnLst/>
            <a:rect l="l" t="t" r="r" b="b"/>
            <a:pathLst>
              <a:path w="1199514" h="733425">
                <a:moveTo>
                  <a:pt x="0" y="0"/>
                </a:moveTo>
                <a:lnTo>
                  <a:pt x="1199514" y="73291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49551" y="1778507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5" h="396239">
                <a:moveTo>
                  <a:pt x="206502" y="0"/>
                </a:moveTo>
                <a:lnTo>
                  <a:pt x="159153" y="5229"/>
                </a:lnTo>
                <a:lnTo>
                  <a:pt x="115688" y="20127"/>
                </a:lnTo>
                <a:lnTo>
                  <a:pt x="77346" y="43507"/>
                </a:lnTo>
                <a:lnTo>
                  <a:pt x="45366" y="74182"/>
                </a:lnTo>
                <a:lnTo>
                  <a:pt x="20989" y="110967"/>
                </a:lnTo>
                <a:lnTo>
                  <a:pt x="5453" y="152675"/>
                </a:lnTo>
                <a:lnTo>
                  <a:pt x="0" y="198119"/>
                </a:lnTo>
                <a:lnTo>
                  <a:pt x="5453" y="243564"/>
                </a:lnTo>
                <a:lnTo>
                  <a:pt x="20989" y="285272"/>
                </a:lnTo>
                <a:lnTo>
                  <a:pt x="45366" y="322057"/>
                </a:lnTo>
                <a:lnTo>
                  <a:pt x="77346" y="352732"/>
                </a:lnTo>
                <a:lnTo>
                  <a:pt x="115688" y="376112"/>
                </a:lnTo>
                <a:lnTo>
                  <a:pt x="159153" y="391010"/>
                </a:lnTo>
                <a:lnTo>
                  <a:pt x="206502" y="396239"/>
                </a:lnTo>
                <a:lnTo>
                  <a:pt x="253850" y="391010"/>
                </a:lnTo>
                <a:lnTo>
                  <a:pt x="297315" y="376112"/>
                </a:lnTo>
                <a:lnTo>
                  <a:pt x="335657" y="352732"/>
                </a:lnTo>
                <a:lnTo>
                  <a:pt x="367637" y="322057"/>
                </a:lnTo>
                <a:lnTo>
                  <a:pt x="392014" y="285272"/>
                </a:lnTo>
                <a:lnTo>
                  <a:pt x="407550" y="243564"/>
                </a:lnTo>
                <a:lnTo>
                  <a:pt x="413004" y="198119"/>
                </a:lnTo>
                <a:lnTo>
                  <a:pt x="407550" y="152675"/>
                </a:lnTo>
                <a:lnTo>
                  <a:pt x="392014" y="110967"/>
                </a:lnTo>
                <a:lnTo>
                  <a:pt x="367637" y="74182"/>
                </a:lnTo>
                <a:lnTo>
                  <a:pt x="335657" y="43507"/>
                </a:lnTo>
                <a:lnTo>
                  <a:pt x="297315" y="20127"/>
                </a:lnTo>
                <a:lnTo>
                  <a:pt x="253850" y="5229"/>
                </a:lnTo>
                <a:lnTo>
                  <a:pt x="206502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49551" y="1778507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5" h="396239">
                <a:moveTo>
                  <a:pt x="0" y="198119"/>
                </a:moveTo>
                <a:lnTo>
                  <a:pt x="5453" y="152675"/>
                </a:lnTo>
                <a:lnTo>
                  <a:pt x="20989" y="110967"/>
                </a:lnTo>
                <a:lnTo>
                  <a:pt x="45366" y="74182"/>
                </a:lnTo>
                <a:lnTo>
                  <a:pt x="77346" y="43507"/>
                </a:lnTo>
                <a:lnTo>
                  <a:pt x="115688" y="20127"/>
                </a:lnTo>
                <a:lnTo>
                  <a:pt x="159153" y="5229"/>
                </a:lnTo>
                <a:lnTo>
                  <a:pt x="206502" y="0"/>
                </a:lnTo>
                <a:lnTo>
                  <a:pt x="253850" y="5229"/>
                </a:lnTo>
                <a:lnTo>
                  <a:pt x="297315" y="20127"/>
                </a:lnTo>
                <a:lnTo>
                  <a:pt x="335657" y="43507"/>
                </a:lnTo>
                <a:lnTo>
                  <a:pt x="367637" y="74182"/>
                </a:lnTo>
                <a:lnTo>
                  <a:pt x="392014" y="110967"/>
                </a:lnTo>
                <a:lnTo>
                  <a:pt x="407550" y="152675"/>
                </a:lnTo>
                <a:lnTo>
                  <a:pt x="413004" y="198119"/>
                </a:lnTo>
                <a:lnTo>
                  <a:pt x="407550" y="243564"/>
                </a:lnTo>
                <a:lnTo>
                  <a:pt x="392014" y="285272"/>
                </a:lnTo>
                <a:lnTo>
                  <a:pt x="367637" y="322057"/>
                </a:lnTo>
                <a:lnTo>
                  <a:pt x="335657" y="352732"/>
                </a:lnTo>
                <a:lnTo>
                  <a:pt x="297315" y="376112"/>
                </a:lnTo>
                <a:lnTo>
                  <a:pt x="253850" y="391010"/>
                </a:lnTo>
                <a:lnTo>
                  <a:pt x="206502" y="396239"/>
                </a:lnTo>
                <a:lnTo>
                  <a:pt x="159153" y="391010"/>
                </a:lnTo>
                <a:lnTo>
                  <a:pt x="115688" y="376112"/>
                </a:lnTo>
                <a:lnTo>
                  <a:pt x="77346" y="352732"/>
                </a:lnTo>
                <a:lnTo>
                  <a:pt x="45366" y="322057"/>
                </a:lnTo>
                <a:lnTo>
                  <a:pt x="20989" y="285272"/>
                </a:lnTo>
                <a:lnTo>
                  <a:pt x="5453" y="243564"/>
                </a:lnTo>
                <a:lnTo>
                  <a:pt x="0" y="19811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827657" y="181178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39184" y="1778507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5" h="396239">
                <a:moveTo>
                  <a:pt x="206501" y="0"/>
                </a:moveTo>
                <a:lnTo>
                  <a:pt x="159153" y="5229"/>
                </a:lnTo>
                <a:lnTo>
                  <a:pt x="115688" y="20127"/>
                </a:lnTo>
                <a:lnTo>
                  <a:pt x="77346" y="43507"/>
                </a:lnTo>
                <a:lnTo>
                  <a:pt x="45366" y="74182"/>
                </a:lnTo>
                <a:lnTo>
                  <a:pt x="20989" y="110967"/>
                </a:lnTo>
                <a:lnTo>
                  <a:pt x="5453" y="152675"/>
                </a:lnTo>
                <a:lnTo>
                  <a:pt x="0" y="198119"/>
                </a:lnTo>
                <a:lnTo>
                  <a:pt x="5453" y="243564"/>
                </a:lnTo>
                <a:lnTo>
                  <a:pt x="20989" y="285272"/>
                </a:lnTo>
                <a:lnTo>
                  <a:pt x="45366" y="322057"/>
                </a:lnTo>
                <a:lnTo>
                  <a:pt x="77346" y="352732"/>
                </a:lnTo>
                <a:lnTo>
                  <a:pt x="115688" y="376112"/>
                </a:lnTo>
                <a:lnTo>
                  <a:pt x="159153" y="391010"/>
                </a:lnTo>
                <a:lnTo>
                  <a:pt x="206501" y="396239"/>
                </a:lnTo>
                <a:lnTo>
                  <a:pt x="253850" y="391010"/>
                </a:lnTo>
                <a:lnTo>
                  <a:pt x="297315" y="376112"/>
                </a:lnTo>
                <a:lnTo>
                  <a:pt x="335657" y="352732"/>
                </a:lnTo>
                <a:lnTo>
                  <a:pt x="367637" y="322057"/>
                </a:lnTo>
                <a:lnTo>
                  <a:pt x="392014" y="285272"/>
                </a:lnTo>
                <a:lnTo>
                  <a:pt x="407550" y="243564"/>
                </a:lnTo>
                <a:lnTo>
                  <a:pt x="413003" y="198119"/>
                </a:lnTo>
                <a:lnTo>
                  <a:pt x="407550" y="152675"/>
                </a:lnTo>
                <a:lnTo>
                  <a:pt x="392014" y="110967"/>
                </a:lnTo>
                <a:lnTo>
                  <a:pt x="367637" y="74182"/>
                </a:lnTo>
                <a:lnTo>
                  <a:pt x="335657" y="43507"/>
                </a:lnTo>
                <a:lnTo>
                  <a:pt x="297315" y="20127"/>
                </a:lnTo>
                <a:lnTo>
                  <a:pt x="253850" y="5229"/>
                </a:lnTo>
                <a:lnTo>
                  <a:pt x="206501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39184" y="1778507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5" h="396239">
                <a:moveTo>
                  <a:pt x="0" y="198119"/>
                </a:moveTo>
                <a:lnTo>
                  <a:pt x="5453" y="152675"/>
                </a:lnTo>
                <a:lnTo>
                  <a:pt x="20989" y="110967"/>
                </a:lnTo>
                <a:lnTo>
                  <a:pt x="45366" y="74182"/>
                </a:lnTo>
                <a:lnTo>
                  <a:pt x="77346" y="43507"/>
                </a:lnTo>
                <a:lnTo>
                  <a:pt x="115688" y="20127"/>
                </a:lnTo>
                <a:lnTo>
                  <a:pt x="159153" y="5229"/>
                </a:lnTo>
                <a:lnTo>
                  <a:pt x="206501" y="0"/>
                </a:lnTo>
                <a:lnTo>
                  <a:pt x="253850" y="5229"/>
                </a:lnTo>
                <a:lnTo>
                  <a:pt x="297315" y="20127"/>
                </a:lnTo>
                <a:lnTo>
                  <a:pt x="335657" y="43507"/>
                </a:lnTo>
                <a:lnTo>
                  <a:pt x="367637" y="74182"/>
                </a:lnTo>
                <a:lnTo>
                  <a:pt x="392014" y="110967"/>
                </a:lnTo>
                <a:lnTo>
                  <a:pt x="407550" y="152675"/>
                </a:lnTo>
                <a:lnTo>
                  <a:pt x="413003" y="198119"/>
                </a:lnTo>
                <a:lnTo>
                  <a:pt x="407550" y="243564"/>
                </a:lnTo>
                <a:lnTo>
                  <a:pt x="392014" y="285272"/>
                </a:lnTo>
                <a:lnTo>
                  <a:pt x="367637" y="322057"/>
                </a:lnTo>
                <a:lnTo>
                  <a:pt x="335657" y="352732"/>
                </a:lnTo>
                <a:lnTo>
                  <a:pt x="297315" y="376112"/>
                </a:lnTo>
                <a:lnTo>
                  <a:pt x="253850" y="391010"/>
                </a:lnTo>
                <a:lnTo>
                  <a:pt x="206501" y="396239"/>
                </a:lnTo>
                <a:lnTo>
                  <a:pt x="159153" y="391010"/>
                </a:lnTo>
                <a:lnTo>
                  <a:pt x="115688" y="376112"/>
                </a:lnTo>
                <a:lnTo>
                  <a:pt x="77346" y="352732"/>
                </a:lnTo>
                <a:lnTo>
                  <a:pt x="45366" y="322057"/>
                </a:lnTo>
                <a:lnTo>
                  <a:pt x="20989" y="285272"/>
                </a:lnTo>
                <a:lnTo>
                  <a:pt x="5453" y="243564"/>
                </a:lnTo>
                <a:lnTo>
                  <a:pt x="0" y="19811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218178" y="181178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39795" y="1045463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5" h="396240">
                <a:moveTo>
                  <a:pt x="206502" y="0"/>
                </a:moveTo>
                <a:lnTo>
                  <a:pt x="159153" y="5229"/>
                </a:lnTo>
                <a:lnTo>
                  <a:pt x="115688" y="20127"/>
                </a:lnTo>
                <a:lnTo>
                  <a:pt x="77346" y="43507"/>
                </a:lnTo>
                <a:lnTo>
                  <a:pt x="45366" y="74182"/>
                </a:lnTo>
                <a:lnTo>
                  <a:pt x="20989" y="110967"/>
                </a:lnTo>
                <a:lnTo>
                  <a:pt x="5453" y="152675"/>
                </a:lnTo>
                <a:lnTo>
                  <a:pt x="0" y="198120"/>
                </a:lnTo>
                <a:lnTo>
                  <a:pt x="5453" y="243564"/>
                </a:lnTo>
                <a:lnTo>
                  <a:pt x="20989" y="285272"/>
                </a:lnTo>
                <a:lnTo>
                  <a:pt x="45366" y="322057"/>
                </a:lnTo>
                <a:lnTo>
                  <a:pt x="77346" y="352732"/>
                </a:lnTo>
                <a:lnTo>
                  <a:pt x="115688" y="376112"/>
                </a:lnTo>
                <a:lnTo>
                  <a:pt x="159153" y="391010"/>
                </a:lnTo>
                <a:lnTo>
                  <a:pt x="206502" y="396239"/>
                </a:lnTo>
                <a:lnTo>
                  <a:pt x="253850" y="391010"/>
                </a:lnTo>
                <a:lnTo>
                  <a:pt x="297315" y="376112"/>
                </a:lnTo>
                <a:lnTo>
                  <a:pt x="335657" y="352732"/>
                </a:lnTo>
                <a:lnTo>
                  <a:pt x="367637" y="322057"/>
                </a:lnTo>
                <a:lnTo>
                  <a:pt x="392014" y="285272"/>
                </a:lnTo>
                <a:lnTo>
                  <a:pt x="407550" y="243564"/>
                </a:lnTo>
                <a:lnTo>
                  <a:pt x="413004" y="198120"/>
                </a:lnTo>
                <a:lnTo>
                  <a:pt x="407550" y="152675"/>
                </a:lnTo>
                <a:lnTo>
                  <a:pt x="392014" y="110967"/>
                </a:lnTo>
                <a:lnTo>
                  <a:pt x="367637" y="74182"/>
                </a:lnTo>
                <a:lnTo>
                  <a:pt x="335657" y="43507"/>
                </a:lnTo>
                <a:lnTo>
                  <a:pt x="297315" y="20127"/>
                </a:lnTo>
                <a:lnTo>
                  <a:pt x="253850" y="5229"/>
                </a:lnTo>
                <a:lnTo>
                  <a:pt x="206502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39795" y="1045463"/>
            <a:ext cx="413384" cy="396240"/>
          </a:xfrm>
          <a:custGeom>
            <a:avLst/>
            <a:gdLst/>
            <a:ahLst/>
            <a:cxnLst/>
            <a:rect l="l" t="t" r="r" b="b"/>
            <a:pathLst>
              <a:path w="413385" h="396240">
                <a:moveTo>
                  <a:pt x="0" y="198120"/>
                </a:moveTo>
                <a:lnTo>
                  <a:pt x="5453" y="152675"/>
                </a:lnTo>
                <a:lnTo>
                  <a:pt x="20989" y="110967"/>
                </a:lnTo>
                <a:lnTo>
                  <a:pt x="45366" y="74182"/>
                </a:lnTo>
                <a:lnTo>
                  <a:pt x="77346" y="43507"/>
                </a:lnTo>
                <a:lnTo>
                  <a:pt x="115688" y="20127"/>
                </a:lnTo>
                <a:lnTo>
                  <a:pt x="159153" y="5229"/>
                </a:lnTo>
                <a:lnTo>
                  <a:pt x="206502" y="0"/>
                </a:lnTo>
                <a:lnTo>
                  <a:pt x="253850" y="5229"/>
                </a:lnTo>
                <a:lnTo>
                  <a:pt x="297315" y="20127"/>
                </a:lnTo>
                <a:lnTo>
                  <a:pt x="335657" y="43507"/>
                </a:lnTo>
                <a:lnTo>
                  <a:pt x="367637" y="74182"/>
                </a:lnTo>
                <a:lnTo>
                  <a:pt x="392014" y="110967"/>
                </a:lnTo>
                <a:lnTo>
                  <a:pt x="407550" y="152675"/>
                </a:lnTo>
                <a:lnTo>
                  <a:pt x="413004" y="198120"/>
                </a:lnTo>
                <a:lnTo>
                  <a:pt x="407550" y="243564"/>
                </a:lnTo>
                <a:lnTo>
                  <a:pt x="392014" y="285272"/>
                </a:lnTo>
                <a:lnTo>
                  <a:pt x="367637" y="322057"/>
                </a:lnTo>
                <a:lnTo>
                  <a:pt x="335657" y="352732"/>
                </a:lnTo>
                <a:lnTo>
                  <a:pt x="297315" y="376112"/>
                </a:lnTo>
                <a:lnTo>
                  <a:pt x="253850" y="391010"/>
                </a:lnTo>
                <a:lnTo>
                  <a:pt x="206502" y="396239"/>
                </a:lnTo>
                <a:lnTo>
                  <a:pt x="159153" y="391010"/>
                </a:lnTo>
                <a:lnTo>
                  <a:pt x="115688" y="376112"/>
                </a:lnTo>
                <a:lnTo>
                  <a:pt x="77346" y="352732"/>
                </a:lnTo>
                <a:lnTo>
                  <a:pt x="45366" y="322057"/>
                </a:lnTo>
                <a:lnTo>
                  <a:pt x="20989" y="285272"/>
                </a:lnTo>
                <a:lnTo>
                  <a:pt x="5453" y="243564"/>
                </a:lnTo>
                <a:lnTo>
                  <a:pt x="0" y="198120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018535" y="107873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21300" y="1187958"/>
            <a:ext cx="3291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max-heap </a:t>
            </a:r>
            <a:r>
              <a:rPr sz="2400" spc="-5" dirty="0">
                <a:latin typeface="Calibri"/>
                <a:cs typeface="Calibri"/>
              </a:rPr>
              <a:t>(10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элементов)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503974" y="4066921"/>
          <a:ext cx="7245350" cy="504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525"/>
                <a:gridCol w="517525"/>
                <a:gridCol w="517525"/>
                <a:gridCol w="517525"/>
                <a:gridCol w="517525"/>
                <a:gridCol w="517525"/>
                <a:gridCol w="517525"/>
                <a:gridCol w="517525"/>
                <a:gridCol w="517525"/>
                <a:gridCol w="517525"/>
                <a:gridCol w="517525"/>
                <a:gridCol w="517525"/>
                <a:gridCol w="517525"/>
                <a:gridCol w="517525"/>
              </a:tblGrid>
              <a:tr h="504063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474370" y="3595573"/>
            <a:ext cx="5215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Массив </a:t>
            </a:r>
            <a:r>
              <a:rPr sz="2400" b="1" i="1" spc="-5" dirty="0">
                <a:latin typeface="Calibri"/>
                <a:cs typeface="Calibri"/>
              </a:rPr>
              <a:t>H</a:t>
            </a:r>
            <a:r>
              <a:rPr sz="2400" b="1" spc="-5" dirty="0">
                <a:latin typeface="Calibri"/>
                <a:cs typeface="Calibri"/>
              </a:rPr>
              <a:t>[1..14] </a:t>
            </a:r>
            <a:r>
              <a:rPr sz="2400" b="1" spc="-10" dirty="0">
                <a:latin typeface="Calibri"/>
                <a:cs typeface="Calibri"/>
              </a:rPr>
              <a:t>приоритетов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(ключей):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31965" y="1865757"/>
            <a:ext cx="20472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Максимальный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93282" y="2231516"/>
            <a:ext cx="23221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элемент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хранится 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в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корне</a:t>
            </a:r>
            <a:r>
              <a:rPr sz="2400" spc="-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max-heap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28388" y="5196840"/>
            <a:ext cx="280035" cy="258445"/>
          </a:xfrm>
          <a:custGeom>
            <a:avLst/>
            <a:gdLst/>
            <a:ahLst/>
            <a:cxnLst/>
            <a:rect l="l" t="t" r="r" b="b"/>
            <a:pathLst>
              <a:path w="280035" h="258445">
                <a:moveTo>
                  <a:pt x="197612" y="0"/>
                </a:moveTo>
                <a:lnTo>
                  <a:pt x="193928" y="10541"/>
                </a:lnTo>
                <a:lnTo>
                  <a:pt x="208883" y="17019"/>
                </a:lnTo>
                <a:lnTo>
                  <a:pt x="221741" y="25987"/>
                </a:lnTo>
                <a:lnTo>
                  <a:pt x="247860" y="67631"/>
                </a:lnTo>
                <a:lnTo>
                  <a:pt x="255567" y="105834"/>
                </a:lnTo>
                <a:lnTo>
                  <a:pt x="256539" y="127889"/>
                </a:lnTo>
                <a:lnTo>
                  <a:pt x="255567" y="150673"/>
                </a:lnTo>
                <a:lnTo>
                  <a:pt x="247860" y="190003"/>
                </a:lnTo>
                <a:lnTo>
                  <a:pt x="221805" y="232298"/>
                </a:lnTo>
                <a:lnTo>
                  <a:pt x="194437" y="247904"/>
                </a:lnTo>
                <a:lnTo>
                  <a:pt x="197612" y="258318"/>
                </a:lnTo>
                <a:lnTo>
                  <a:pt x="232886" y="241823"/>
                </a:lnTo>
                <a:lnTo>
                  <a:pt x="258825" y="213233"/>
                </a:lnTo>
                <a:lnTo>
                  <a:pt x="274716" y="174926"/>
                </a:lnTo>
                <a:lnTo>
                  <a:pt x="280035" y="129286"/>
                </a:lnTo>
                <a:lnTo>
                  <a:pt x="278701" y="105596"/>
                </a:lnTo>
                <a:lnTo>
                  <a:pt x="268033" y="63599"/>
                </a:lnTo>
                <a:lnTo>
                  <a:pt x="246886" y="29432"/>
                </a:lnTo>
                <a:lnTo>
                  <a:pt x="216354" y="6762"/>
                </a:lnTo>
                <a:lnTo>
                  <a:pt x="197612" y="0"/>
                </a:lnTo>
                <a:close/>
              </a:path>
              <a:path w="280035" h="258445">
                <a:moveTo>
                  <a:pt x="82296" y="0"/>
                </a:moveTo>
                <a:lnTo>
                  <a:pt x="47180" y="16573"/>
                </a:lnTo>
                <a:lnTo>
                  <a:pt x="21209" y="45339"/>
                </a:lnTo>
                <a:lnTo>
                  <a:pt x="5318" y="83693"/>
                </a:lnTo>
                <a:lnTo>
                  <a:pt x="0" y="129286"/>
                </a:lnTo>
                <a:lnTo>
                  <a:pt x="1313" y="153029"/>
                </a:lnTo>
                <a:lnTo>
                  <a:pt x="11894" y="194990"/>
                </a:lnTo>
                <a:lnTo>
                  <a:pt x="32968" y="229046"/>
                </a:lnTo>
                <a:lnTo>
                  <a:pt x="82296" y="258318"/>
                </a:lnTo>
                <a:lnTo>
                  <a:pt x="85598" y="247904"/>
                </a:lnTo>
                <a:lnTo>
                  <a:pt x="70883" y="241381"/>
                </a:lnTo>
                <a:lnTo>
                  <a:pt x="58181" y="232298"/>
                </a:lnTo>
                <a:lnTo>
                  <a:pt x="32121" y="190003"/>
                </a:lnTo>
                <a:lnTo>
                  <a:pt x="24449" y="150673"/>
                </a:lnTo>
                <a:lnTo>
                  <a:pt x="23495" y="127889"/>
                </a:lnTo>
                <a:lnTo>
                  <a:pt x="24449" y="105834"/>
                </a:lnTo>
                <a:lnTo>
                  <a:pt x="32121" y="67631"/>
                </a:lnTo>
                <a:lnTo>
                  <a:pt x="58277" y="25987"/>
                </a:lnTo>
                <a:lnTo>
                  <a:pt x="85978" y="10541"/>
                </a:lnTo>
                <a:lnTo>
                  <a:pt x="8229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89295" y="5440679"/>
            <a:ext cx="60960" cy="11430"/>
          </a:xfrm>
          <a:custGeom>
            <a:avLst/>
            <a:gdLst/>
            <a:ahLst/>
            <a:cxnLst/>
            <a:rect l="l" t="t" r="r" b="b"/>
            <a:pathLst>
              <a:path w="60960" h="11429">
                <a:moveTo>
                  <a:pt x="0" y="11430"/>
                </a:moveTo>
                <a:lnTo>
                  <a:pt x="60705" y="11430"/>
                </a:lnTo>
                <a:lnTo>
                  <a:pt x="6070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37999" y="5199379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240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28284" y="5440679"/>
            <a:ext cx="60960" cy="11430"/>
          </a:xfrm>
          <a:custGeom>
            <a:avLst/>
            <a:gdLst/>
            <a:ahLst/>
            <a:cxnLst/>
            <a:rect l="l" t="t" r="r" b="b"/>
            <a:pathLst>
              <a:path w="60960" h="11429">
                <a:moveTo>
                  <a:pt x="0" y="11430"/>
                </a:moveTo>
                <a:lnTo>
                  <a:pt x="60705" y="11430"/>
                </a:lnTo>
                <a:lnTo>
                  <a:pt x="6070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40286" y="5199379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240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92267" y="5583935"/>
            <a:ext cx="280035" cy="258445"/>
          </a:xfrm>
          <a:custGeom>
            <a:avLst/>
            <a:gdLst/>
            <a:ahLst/>
            <a:cxnLst/>
            <a:rect l="l" t="t" r="r" b="b"/>
            <a:pathLst>
              <a:path w="280035" h="258445">
                <a:moveTo>
                  <a:pt x="197612" y="0"/>
                </a:moveTo>
                <a:lnTo>
                  <a:pt x="193929" y="10515"/>
                </a:lnTo>
                <a:lnTo>
                  <a:pt x="208883" y="17009"/>
                </a:lnTo>
                <a:lnTo>
                  <a:pt x="221742" y="25993"/>
                </a:lnTo>
                <a:lnTo>
                  <a:pt x="247860" y="67629"/>
                </a:lnTo>
                <a:lnTo>
                  <a:pt x="255567" y="105863"/>
                </a:lnTo>
                <a:lnTo>
                  <a:pt x="256540" y="127901"/>
                </a:lnTo>
                <a:lnTo>
                  <a:pt x="255567" y="150685"/>
                </a:lnTo>
                <a:lnTo>
                  <a:pt x="247860" y="189971"/>
                </a:lnTo>
                <a:lnTo>
                  <a:pt x="221805" y="232282"/>
                </a:lnTo>
                <a:lnTo>
                  <a:pt x="194437" y="247878"/>
                </a:lnTo>
                <a:lnTo>
                  <a:pt x="197612" y="258356"/>
                </a:lnTo>
                <a:lnTo>
                  <a:pt x="232886" y="241831"/>
                </a:lnTo>
                <a:lnTo>
                  <a:pt x="258826" y="213220"/>
                </a:lnTo>
                <a:lnTo>
                  <a:pt x="274716" y="174902"/>
                </a:lnTo>
                <a:lnTo>
                  <a:pt x="280035" y="129260"/>
                </a:lnTo>
                <a:lnTo>
                  <a:pt x="278701" y="105581"/>
                </a:lnTo>
                <a:lnTo>
                  <a:pt x="268033" y="63605"/>
                </a:lnTo>
                <a:lnTo>
                  <a:pt x="246886" y="29432"/>
                </a:lnTo>
                <a:lnTo>
                  <a:pt x="216354" y="6780"/>
                </a:lnTo>
                <a:lnTo>
                  <a:pt x="197612" y="0"/>
                </a:lnTo>
                <a:close/>
              </a:path>
              <a:path w="280035" h="258445">
                <a:moveTo>
                  <a:pt x="82296" y="0"/>
                </a:moveTo>
                <a:lnTo>
                  <a:pt x="47180" y="16589"/>
                </a:lnTo>
                <a:lnTo>
                  <a:pt x="21209" y="45313"/>
                </a:lnTo>
                <a:lnTo>
                  <a:pt x="5318" y="83696"/>
                </a:lnTo>
                <a:lnTo>
                  <a:pt x="0" y="129260"/>
                </a:lnTo>
                <a:lnTo>
                  <a:pt x="1313" y="152996"/>
                </a:lnTo>
                <a:lnTo>
                  <a:pt x="11894" y="194977"/>
                </a:lnTo>
                <a:lnTo>
                  <a:pt x="32968" y="229036"/>
                </a:lnTo>
                <a:lnTo>
                  <a:pt x="82296" y="258356"/>
                </a:lnTo>
                <a:lnTo>
                  <a:pt x="85598" y="247878"/>
                </a:lnTo>
                <a:lnTo>
                  <a:pt x="70883" y="241355"/>
                </a:lnTo>
                <a:lnTo>
                  <a:pt x="58181" y="232283"/>
                </a:lnTo>
                <a:lnTo>
                  <a:pt x="32121" y="189971"/>
                </a:lnTo>
                <a:lnTo>
                  <a:pt x="24449" y="150685"/>
                </a:lnTo>
                <a:lnTo>
                  <a:pt x="23495" y="127901"/>
                </a:lnTo>
                <a:lnTo>
                  <a:pt x="24449" y="105863"/>
                </a:lnTo>
                <a:lnTo>
                  <a:pt x="32121" y="67629"/>
                </a:lnTo>
                <a:lnTo>
                  <a:pt x="58277" y="25993"/>
                </a:lnTo>
                <a:lnTo>
                  <a:pt x="85979" y="10515"/>
                </a:lnTo>
                <a:lnTo>
                  <a:pt x="8229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382895" y="5061102"/>
            <a:ext cx="734060" cy="8001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200" spc="20" dirty="0">
                <a:solidFill>
                  <a:srgbClr val="0000FF"/>
                </a:solidFill>
                <a:latin typeface="Cambria Math"/>
                <a:cs typeface="Cambria Math"/>
              </a:rPr>
              <a:t>𝑖/2</a:t>
            </a:r>
            <a:endParaRPr sz="2200">
              <a:latin typeface="Cambria Math"/>
              <a:cs typeface="Cambria Math"/>
            </a:endParaRPr>
          </a:p>
          <a:p>
            <a:pPr marL="192405">
              <a:lnSpc>
                <a:spcPct val="100000"/>
              </a:lnSpc>
              <a:spcBef>
                <a:spcPts val="409"/>
              </a:spcBef>
            </a:pPr>
            <a:r>
              <a:rPr sz="2200" spc="-5" dirty="0">
                <a:solidFill>
                  <a:srgbClr val="0000FF"/>
                </a:solidFill>
                <a:latin typeface="Cambria Math"/>
                <a:cs typeface="Cambria Math"/>
              </a:rPr>
              <a:t>=</a:t>
            </a:r>
            <a:r>
              <a:rPr sz="2200" spc="5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mbria Math"/>
                <a:cs typeface="Cambria Math"/>
              </a:rPr>
              <a:t>2𝑖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487923" y="5969533"/>
            <a:ext cx="280035" cy="258445"/>
          </a:xfrm>
          <a:custGeom>
            <a:avLst/>
            <a:gdLst/>
            <a:ahLst/>
            <a:cxnLst/>
            <a:rect l="l" t="t" r="r" b="b"/>
            <a:pathLst>
              <a:path w="280035" h="258445">
                <a:moveTo>
                  <a:pt x="197612" y="0"/>
                </a:moveTo>
                <a:lnTo>
                  <a:pt x="193928" y="10490"/>
                </a:lnTo>
                <a:lnTo>
                  <a:pt x="208883" y="16983"/>
                </a:lnTo>
                <a:lnTo>
                  <a:pt x="221741" y="25968"/>
                </a:lnTo>
                <a:lnTo>
                  <a:pt x="247860" y="67604"/>
                </a:lnTo>
                <a:lnTo>
                  <a:pt x="255567" y="105837"/>
                </a:lnTo>
                <a:lnTo>
                  <a:pt x="256539" y="127876"/>
                </a:lnTo>
                <a:lnTo>
                  <a:pt x="255567" y="150660"/>
                </a:lnTo>
                <a:lnTo>
                  <a:pt x="247860" y="189946"/>
                </a:lnTo>
                <a:lnTo>
                  <a:pt x="221805" y="232257"/>
                </a:lnTo>
                <a:lnTo>
                  <a:pt x="194437" y="247853"/>
                </a:lnTo>
                <a:lnTo>
                  <a:pt x="197612" y="258330"/>
                </a:lnTo>
                <a:lnTo>
                  <a:pt x="232886" y="241806"/>
                </a:lnTo>
                <a:lnTo>
                  <a:pt x="258825" y="213194"/>
                </a:lnTo>
                <a:lnTo>
                  <a:pt x="274716" y="174877"/>
                </a:lnTo>
                <a:lnTo>
                  <a:pt x="280035" y="129235"/>
                </a:lnTo>
                <a:lnTo>
                  <a:pt x="278701" y="105556"/>
                </a:lnTo>
                <a:lnTo>
                  <a:pt x="268033" y="63580"/>
                </a:lnTo>
                <a:lnTo>
                  <a:pt x="246886" y="29407"/>
                </a:lnTo>
                <a:lnTo>
                  <a:pt x="216354" y="6765"/>
                </a:lnTo>
                <a:lnTo>
                  <a:pt x="197612" y="0"/>
                </a:lnTo>
                <a:close/>
              </a:path>
              <a:path w="280035" h="258445">
                <a:moveTo>
                  <a:pt x="82296" y="0"/>
                </a:moveTo>
                <a:lnTo>
                  <a:pt x="47180" y="16567"/>
                </a:lnTo>
                <a:lnTo>
                  <a:pt x="21209" y="45288"/>
                </a:lnTo>
                <a:lnTo>
                  <a:pt x="5318" y="83670"/>
                </a:lnTo>
                <a:lnTo>
                  <a:pt x="0" y="129235"/>
                </a:lnTo>
                <a:lnTo>
                  <a:pt x="1313" y="152971"/>
                </a:lnTo>
                <a:lnTo>
                  <a:pt x="11894" y="194952"/>
                </a:lnTo>
                <a:lnTo>
                  <a:pt x="32968" y="229010"/>
                </a:lnTo>
                <a:lnTo>
                  <a:pt x="82296" y="258330"/>
                </a:lnTo>
                <a:lnTo>
                  <a:pt x="85598" y="247853"/>
                </a:lnTo>
                <a:lnTo>
                  <a:pt x="70883" y="241330"/>
                </a:lnTo>
                <a:lnTo>
                  <a:pt x="58181" y="232257"/>
                </a:lnTo>
                <a:lnTo>
                  <a:pt x="32121" y="189946"/>
                </a:lnTo>
                <a:lnTo>
                  <a:pt x="24449" y="150660"/>
                </a:lnTo>
                <a:lnTo>
                  <a:pt x="23495" y="127876"/>
                </a:lnTo>
                <a:lnTo>
                  <a:pt x="24449" y="105837"/>
                </a:lnTo>
                <a:lnTo>
                  <a:pt x="32121" y="67604"/>
                </a:lnTo>
                <a:lnTo>
                  <a:pt x="58277" y="25968"/>
                </a:lnTo>
                <a:lnTo>
                  <a:pt x="85978" y="10490"/>
                </a:lnTo>
                <a:lnTo>
                  <a:pt x="8229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37608" y="6686550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60" h="10159">
                <a:moveTo>
                  <a:pt x="0" y="10159"/>
                </a:moveTo>
                <a:lnTo>
                  <a:pt x="60705" y="10159"/>
                </a:lnTo>
                <a:lnTo>
                  <a:pt x="6070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87010" y="6447790"/>
            <a:ext cx="0" cy="238760"/>
          </a:xfrm>
          <a:custGeom>
            <a:avLst/>
            <a:gdLst/>
            <a:ahLst/>
            <a:cxnLst/>
            <a:rect l="l" t="t" r="r" b="b"/>
            <a:pathLst>
              <a:path h="238759">
                <a:moveTo>
                  <a:pt x="0" y="0"/>
                </a:moveTo>
                <a:lnTo>
                  <a:pt x="0" y="238760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37608" y="6437629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60" h="10160">
                <a:moveTo>
                  <a:pt x="0" y="10160"/>
                </a:moveTo>
                <a:lnTo>
                  <a:pt x="60705" y="10160"/>
                </a:lnTo>
                <a:lnTo>
                  <a:pt x="60705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58209" y="6686550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60" h="10159">
                <a:moveTo>
                  <a:pt x="0" y="10159"/>
                </a:moveTo>
                <a:lnTo>
                  <a:pt x="60832" y="10159"/>
                </a:lnTo>
                <a:lnTo>
                  <a:pt x="6083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69513" y="6447790"/>
            <a:ext cx="0" cy="238760"/>
          </a:xfrm>
          <a:custGeom>
            <a:avLst/>
            <a:gdLst/>
            <a:ahLst/>
            <a:cxnLst/>
            <a:rect l="l" t="t" r="r" b="b"/>
            <a:pathLst>
              <a:path h="238759">
                <a:moveTo>
                  <a:pt x="0" y="0"/>
                </a:moveTo>
                <a:lnTo>
                  <a:pt x="0" y="238760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58209" y="6437629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60" h="10160">
                <a:moveTo>
                  <a:pt x="0" y="10160"/>
                </a:moveTo>
                <a:lnTo>
                  <a:pt x="60832" y="10160"/>
                </a:lnTo>
                <a:lnTo>
                  <a:pt x="6083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25569" y="6439712"/>
            <a:ext cx="280035" cy="258445"/>
          </a:xfrm>
          <a:custGeom>
            <a:avLst/>
            <a:gdLst/>
            <a:ahLst/>
            <a:cxnLst/>
            <a:rect l="l" t="t" r="r" b="b"/>
            <a:pathLst>
              <a:path w="280035" h="258445">
                <a:moveTo>
                  <a:pt x="197738" y="0"/>
                </a:moveTo>
                <a:lnTo>
                  <a:pt x="194055" y="10490"/>
                </a:lnTo>
                <a:lnTo>
                  <a:pt x="209010" y="16976"/>
                </a:lnTo>
                <a:lnTo>
                  <a:pt x="221868" y="25958"/>
                </a:lnTo>
                <a:lnTo>
                  <a:pt x="247967" y="67602"/>
                </a:lnTo>
                <a:lnTo>
                  <a:pt x="255587" y="105832"/>
                </a:lnTo>
                <a:lnTo>
                  <a:pt x="256539" y="127876"/>
                </a:lnTo>
                <a:lnTo>
                  <a:pt x="255585" y="150660"/>
                </a:lnTo>
                <a:lnTo>
                  <a:pt x="247913" y="189946"/>
                </a:lnTo>
                <a:lnTo>
                  <a:pt x="221853" y="232251"/>
                </a:lnTo>
                <a:lnTo>
                  <a:pt x="194436" y="247840"/>
                </a:lnTo>
                <a:lnTo>
                  <a:pt x="197738" y="258330"/>
                </a:lnTo>
                <a:lnTo>
                  <a:pt x="232949" y="241804"/>
                </a:lnTo>
                <a:lnTo>
                  <a:pt x="258825" y="213182"/>
                </a:lnTo>
                <a:lnTo>
                  <a:pt x="274764" y="174871"/>
                </a:lnTo>
                <a:lnTo>
                  <a:pt x="280034" y="129235"/>
                </a:lnTo>
                <a:lnTo>
                  <a:pt x="278703" y="105550"/>
                </a:lnTo>
                <a:lnTo>
                  <a:pt x="268087" y="63573"/>
                </a:lnTo>
                <a:lnTo>
                  <a:pt x="246995" y="29401"/>
                </a:lnTo>
                <a:lnTo>
                  <a:pt x="216427" y="6765"/>
                </a:lnTo>
                <a:lnTo>
                  <a:pt x="197738" y="0"/>
                </a:lnTo>
                <a:close/>
              </a:path>
              <a:path w="280035" h="258445">
                <a:moveTo>
                  <a:pt x="82422" y="0"/>
                </a:moveTo>
                <a:lnTo>
                  <a:pt x="47259" y="16565"/>
                </a:lnTo>
                <a:lnTo>
                  <a:pt x="21335" y="45275"/>
                </a:lnTo>
                <a:lnTo>
                  <a:pt x="5334" y="83664"/>
                </a:lnTo>
                <a:lnTo>
                  <a:pt x="0" y="129235"/>
                </a:lnTo>
                <a:lnTo>
                  <a:pt x="1331" y="152969"/>
                </a:lnTo>
                <a:lnTo>
                  <a:pt x="11947" y="194941"/>
                </a:lnTo>
                <a:lnTo>
                  <a:pt x="33023" y="229005"/>
                </a:lnTo>
                <a:lnTo>
                  <a:pt x="82422" y="258330"/>
                </a:lnTo>
                <a:lnTo>
                  <a:pt x="85597" y="247840"/>
                </a:lnTo>
                <a:lnTo>
                  <a:pt x="70901" y="241323"/>
                </a:lnTo>
                <a:lnTo>
                  <a:pt x="58229" y="232251"/>
                </a:lnTo>
                <a:lnTo>
                  <a:pt x="32174" y="189946"/>
                </a:lnTo>
                <a:lnTo>
                  <a:pt x="24467" y="150660"/>
                </a:lnTo>
                <a:lnTo>
                  <a:pt x="23494" y="127876"/>
                </a:lnTo>
                <a:lnTo>
                  <a:pt x="24467" y="105832"/>
                </a:lnTo>
                <a:lnTo>
                  <a:pt x="32174" y="67602"/>
                </a:lnTo>
                <a:lnTo>
                  <a:pt x="58340" y="25958"/>
                </a:lnTo>
                <a:lnTo>
                  <a:pt x="86105" y="10490"/>
                </a:lnTo>
                <a:lnTo>
                  <a:pt x="82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90219" y="4677308"/>
            <a:ext cx="8211820" cy="20402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Корень </a:t>
            </a:r>
            <a:r>
              <a:rPr sz="2200" spc="-10" dirty="0">
                <a:latin typeface="Calibri"/>
                <a:cs typeface="Calibri"/>
              </a:rPr>
              <a:t>дерева храниться </a:t>
            </a:r>
            <a:r>
              <a:rPr sz="2200" spc="-5" dirty="0">
                <a:latin typeface="Calibri"/>
                <a:cs typeface="Calibri"/>
              </a:rPr>
              <a:t>в </a:t>
            </a:r>
            <a:r>
              <a:rPr sz="2200" spc="-10" dirty="0">
                <a:latin typeface="Calibri"/>
                <a:cs typeface="Calibri"/>
              </a:rPr>
              <a:t>ячейке </a:t>
            </a:r>
            <a:r>
              <a:rPr sz="2200" spc="15" dirty="0">
                <a:solidFill>
                  <a:srgbClr val="0000FF"/>
                </a:solidFill>
                <a:latin typeface="Cambria Math"/>
                <a:cs typeface="Cambria Math"/>
              </a:rPr>
              <a:t>𝐻[1] </a:t>
            </a:r>
            <a:r>
              <a:rPr sz="2200" spc="-5" dirty="0">
                <a:latin typeface="Calibri"/>
                <a:cs typeface="Calibri"/>
              </a:rPr>
              <a:t>– максимальный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элемент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354965" algn="l"/>
                <a:tab pos="355600" algn="l"/>
                <a:tab pos="4522470" algn="l"/>
              </a:tabLst>
            </a:pPr>
            <a:r>
              <a:rPr sz="2200" spc="-15" dirty="0">
                <a:latin typeface="Calibri"/>
                <a:cs typeface="Calibri"/>
              </a:rPr>
              <a:t>Индекс </a:t>
            </a:r>
            <a:r>
              <a:rPr sz="2200" spc="-25" dirty="0">
                <a:latin typeface="Calibri"/>
                <a:cs typeface="Calibri"/>
              </a:rPr>
              <a:t>родителя </a:t>
            </a:r>
            <a:r>
              <a:rPr sz="2200" spc="-15" dirty="0">
                <a:latin typeface="Calibri"/>
                <a:cs typeface="Calibri"/>
              </a:rPr>
              <a:t>узла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mbria Math"/>
                <a:cs typeface="Cambria Math"/>
              </a:rPr>
              <a:t>𝑃𝑎𝑟𝑒𝑛𝑡 </a:t>
            </a:r>
            <a:r>
              <a:rPr sz="2200" spc="1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mbria Math"/>
                <a:cs typeface="Cambria Math"/>
              </a:rPr>
              <a:t>𝑖	=</a:t>
            </a:r>
            <a:endParaRPr sz="2200" dirty="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Индекс </a:t>
            </a:r>
            <a:r>
              <a:rPr sz="2200" spc="-10" dirty="0">
                <a:latin typeface="Calibri"/>
                <a:cs typeface="Calibri"/>
              </a:rPr>
              <a:t>левого дочернего узла: </a:t>
            </a:r>
            <a:r>
              <a:rPr sz="2200" spc="-5" dirty="0">
                <a:solidFill>
                  <a:srgbClr val="0000FF"/>
                </a:solidFill>
                <a:latin typeface="Cambria Math"/>
                <a:cs typeface="Cambria Math"/>
              </a:rPr>
              <a:t>𝐿𝑒𝑓𝑡</a:t>
            </a:r>
            <a:r>
              <a:rPr sz="2200" spc="12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lang="ru-RU" sz="2200" spc="120" dirty="0" smtClean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200" spc="-5" dirty="0" smtClean="0">
                <a:solidFill>
                  <a:srgbClr val="0000FF"/>
                </a:solidFill>
                <a:latin typeface="Cambria Math"/>
                <a:cs typeface="Cambria Math"/>
              </a:rPr>
              <a:t>𝑖</a:t>
            </a:r>
            <a:endParaRPr sz="2200" dirty="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354965" algn="l"/>
                <a:tab pos="355600" algn="l"/>
                <a:tab pos="5380990" algn="l"/>
              </a:tabLst>
            </a:pPr>
            <a:r>
              <a:rPr sz="2200" spc="-15" dirty="0">
                <a:latin typeface="Calibri"/>
                <a:cs typeface="Calibri"/>
              </a:rPr>
              <a:t>Индекс </a:t>
            </a:r>
            <a:r>
              <a:rPr sz="2200" spc="-10" dirty="0">
                <a:latin typeface="Calibri"/>
                <a:cs typeface="Calibri"/>
              </a:rPr>
              <a:t>правого дочернего </a:t>
            </a:r>
            <a:r>
              <a:rPr sz="2200" spc="-15" dirty="0">
                <a:latin typeface="Calibri"/>
                <a:cs typeface="Calibri"/>
              </a:rPr>
              <a:t>узла: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mbria Math"/>
                <a:cs typeface="Cambria Math"/>
              </a:rPr>
              <a:t>𝑅𝑖𝑔ℎ𝑡 </a:t>
            </a:r>
            <a:r>
              <a:rPr sz="2200" spc="2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mbria Math"/>
                <a:cs typeface="Cambria Math"/>
              </a:rPr>
              <a:t>𝑖	= 2𝑖 +</a:t>
            </a:r>
            <a:r>
              <a:rPr sz="2200" spc="19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2200" dirty="0">
              <a:latin typeface="Cambria Math"/>
              <a:cs typeface="Cambria Math"/>
            </a:endParaRPr>
          </a:p>
          <a:p>
            <a:pPr marL="2725420">
              <a:lnSpc>
                <a:spcPct val="100000"/>
              </a:lnSpc>
              <a:spcBef>
                <a:spcPts val="1065"/>
              </a:spcBef>
              <a:tabLst>
                <a:tab pos="4417060" algn="l"/>
              </a:tabLst>
            </a:pPr>
            <a:r>
              <a:rPr sz="2200" spc="-5" dirty="0">
                <a:latin typeface="Cambria Math"/>
                <a:cs typeface="Cambria Math"/>
              </a:rPr>
              <a:t>𝐻</a:t>
            </a:r>
            <a:r>
              <a:rPr sz="2200" spc="35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𝑃𝑎𝑟𝑒𝑛𝑡 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𝑖	≥</a:t>
            </a:r>
            <a:r>
              <a:rPr sz="2200" spc="120" dirty="0">
                <a:latin typeface="Cambria Math"/>
                <a:cs typeface="Cambria Math"/>
              </a:rPr>
              <a:t> </a:t>
            </a:r>
            <a:r>
              <a:rPr sz="2200" spc="30" dirty="0">
                <a:latin typeface="Cambria Math"/>
                <a:cs typeface="Cambria Math"/>
              </a:rPr>
              <a:t>𝐻[𝑖]</a:t>
            </a:r>
            <a:endParaRPr sz="2200" dirty="0">
              <a:latin typeface="Cambria Math"/>
              <a:cs typeface="Cambria Math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36492" y="1200150"/>
            <a:ext cx="2758440" cy="1012825"/>
          </a:xfrm>
          <a:custGeom>
            <a:avLst/>
            <a:gdLst/>
            <a:ahLst/>
            <a:cxnLst/>
            <a:rect l="l" t="t" r="r" b="b"/>
            <a:pathLst>
              <a:path w="2758440" h="1012825">
                <a:moveTo>
                  <a:pt x="2688400" y="980758"/>
                </a:moveTo>
                <a:lnTo>
                  <a:pt x="2719832" y="1012825"/>
                </a:lnTo>
                <a:lnTo>
                  <a:pt x="2752332" y="981075"/>
                </a:lnTo>
                <a:lnTo>
                  <a:pt x="2720086" y="981075"/>
                </a:lnTo>
                <a:lnTo>
                  <a:pt x="2688400" y="980758"/>
                </a:lnTo>
                <a:close/>
              </a:path>
              <a:path w="2758440" h="1012825">
                <a:moveTo>
                  <a:pt x="2688547" y="968058"/>
                </a:moveTo>
                <a:lnTo>
                  <a:pt x="2682113" y="974344"/>
                </a:lnTo>
                <a:lnTo>
                  <a:pt x="2688400" y="980758"/>
                </a:lnTo>
                <a:lnTo>
                  <a:pt x="2720086" y="981075"/>
                </a:lnTo>
                <a:lnTo>
                  <a:pt x="2720213" y="968375"/>
                </a:lnTo>
                <a:lnTo>
                  <a:pt x="2688547" y="968058"/>
                </a:lnTo>
                <a:close/>
              </a:path>
              <a:path w="2758440" h="1012825">
                <a:moveTo>
                  <a:pt x="2720594" y="936751"/>
                </a:moveTo>
                <a:lnTo>
                  <a:pt x="2688547" y="968058"/>
                </a:lnTo>
                <a:lnTo>
                  <a:pt x="2720213" y="968375"/>
                </a:lnTo>
                <a:lnTo>
                  <a:pt x="2720086" y="981075"/>
                </a:lnTo>
                <a:lnTo>
                  <a:pt x="2752332" y="981075"/>
                </a:lnTo>
                <a:lnTo>
                  <a:pt x="2758313" y="975233"/>
                </a:lnTo>
                <a:lnTo>
                  <a:pt x="2720594" y="936751"/>
                </a:lnTo>
                <a:close/>
              </a:path>
              <a:path w="2758440" h="1012825">
                <a:moveTo>
                  <a:pt x="2669413" y="967866"/>
                </a:moveTo>
                <a:lnTo>
                  <a:pt x="2669286" y="980566"/>
                </a:lnTo>
                <a:lnTo>
                  <a:pt x="2688400" y="980758"/>
                </a:lnTo>
                <a:lnTo>
                  <a:pt x="2682113" y="974344"/>
                </a:lnTo>
                <a:lnTo>
                  <a:pt x="2688547" y="968058"/>
                </a:lnTo>
                <a:lnTo>
                  <a:pt x="2669413" y="967866"/>
                </a:lnTo>
                <a:close/>
              </a:path>
              <a:path w="2758440" h="1012825">
                <a:moveTo>
                  <a:pt x="2580894" y="965073"/>
                </a:moveTo>
                <a:lnTo>
                  <a:pt x="2580259" y="977773"/>
                </a:lnTo>
                <a:lnTo>
                  <a:pt x="2592578" y="978408"/>
                </a:lnTo>
                <a:lnTo>
                  <a:pt x="2631059" y="979677"/>
                </a:lnTo>
                <a:lnTo>
                  <a:pt x="2631440" y="966977"/>
                </a:lnTo>
                <a:lnTo>
                  <a:pt x="2593086" y="965835"/>
                </a:lnTo>
                <a:lnTo>
                  <a:pt x="2580894" y="965073"/>
                </a:lnTo>
                <a:close/>
              </a:path>
              <a:path w="2758440" h="1012825">
                <a:moveTo>
                  <a:pt x="2492248" y="959738"/>
                </a:moveTo>
                <a:lnTo>
                  <a:pt x="2491359" y="972438"/>
                </a:lnTo>
                <a:lnTo>
                  <a:pt x="2529205" y="975105"/>
                </a:lnTo>
                <a:lnTo>
                  <a:pt x="2542159" y="975867"/>
                </a:lnTo>
                <a:lnTo>
                  <a:pt x="2542794" y="963167"/>
                </a:lnTo>
                <a:lnTo>
                  <a:pt x="2529840" y="962405"/>
                </a:lnTo>
                <a:lnTo>
                  <a:pt x="2492248" y="959738"/>
                </a:lnTo>
                <a:close/>
              </a:path>
              <a:path w="2758440" h="1012825">
                <a:moveTo>
                  <a:pt x="2404618" y="952119"/>
                </a:moveTo>
                <a:lnTo>
                  <a:pt x="2403983" y="952119"/>
                </a:lnTo>
                <a:lnTo>
                  <a:pt x="2402586" y="964691"/>
                </a:lnTo>
                <a:lnTo>
                  <a:pt x="2403475" y="964819"/>
                </a:lnTo>
                <a:lnTo>
                  <a:pt x="2453259" y="969390"/>
                </a:lnTo>
                <a:lnTo>
                  <a:pt x="2454402" y="956690"/>
                </a:lnTo>
                <a:lnTo>
                  <a:pt x="2404618" y="952119"/>
                </a:lnTo>
                <a:close/>
              </a:path>
              <a:path w="2758440" h="1012825">
                <a:moveTo>
                  <a:pt x="2315845" y="941704"/>
                </a:moveTo>
                <a:lnTo>
                  <a:pt x="2314067" y="954277"/>
                </a:lnTo>
                <a:lnTo>
                  <a:pt x="2341372" y="957961"/>
                </a:lnTo>
                <a:lnTo>
                  <a:pt x="2364613" y="960501"/>
                </a:lnTo>
                <a:lnTo>
                  <a:pt x="2366010" y="947927"/>
                </a:lnTo>
                <a:lnTo>
                  <a:pt x="2342896" y="945388"/>
                </a:lnTo>
                <a:lnTo>
                  <a:pt x="2315845" y="941704"/>
                </a:lnTo>
                <a:close/>
              </a:path>
              <a:path w="2758440" h="1012825">
                <a:moveTo>
                  <a:pt x="2227834" y="929132"/>
                </a:moveTo>
                <a:lnTo>
                  <a:pt x="2226056" y="941704"/>
                </a:lnTo>
                <a:lnTo>
                  <a:pt x="2276221" y="949198"/>
                </a:lnTo>
                <a:lnTo>
                  <a:pt x="2278126" y="936625"/>
                </a:lnTo>
                <a:lnTo>
                  <a:pt x="2227834" y="929132"/>
                </a:lnTo>
                <a:close/>
              </a:path>
              <a:path w="2758440" h="1012825">
                <a:moveTo>
                  <a:pt x="2140585" y="913891"/>
                </a:moveTo>
                <a:lnTo>
                  <a:pt x="2138172" y="926338"/>
                </a:lnTo>
                <a:lnTo>
                  <a:pt x="2160524" y="930655"/>
                </a:lnTo>
                <a:lnTo>
                  <a:pt x="2188337" y="935354"/>
                </a:lnTo>
                <a:lnTo>
                  <a:pt x="2190496" y="922909"/>
                </a:lnTo>
                <a:lnTo>
                  <a:pt x="2162556" y="918083"/>
                </a:lnTo>
                <a:lnTo>
                  <a:pt x="2140585" y="913891"/>
                </a:lnTo>
                <a:close/>
              </a:path>
              <a:path w="2758440" h="1012825">
                <a:moveTo>
                  <a:pt x="2053590" y="896238"/>
                </a:moveTo>
                <a:lnTo>
                  <a:pt x="2050923" y="908685"/>
                </a:lnTo>
                <a:lnTo>
                  <a:pt x="2100707" y="919099"/>
                </a:lnTo>
                <a:lnTo>
                  <a:pt x="2103247" y="906779"/>
                </a:lnTo>
                <a:lnTo>
                  <a:pt x="2053590" y="896238"/>
                </a:lnTo>
                <a:close/>
              </a:path>
              <a:path w="2758440" h="1012825">
                <a:moveTo>
                  <a:pt x="1967357" y="875664"/>
                </a:moveTo>
                <a:lnTo>
                  <a:pt x="1964182" y="887984"/>
                </a:lnTo>
                <a:lnTo>
                  <a:pt x="1989582" y="894461"/>
                </a:lnTo>
                <a:lnTo>
                  <a:pt x="2013712" y="900049"/>
                </a:lnTo>
                <a:lnTo>
                  <a:pt x="2016633" y="887729"/>
                </a:lnTo>
                <a:lnTo>
                  <a:pt x="1992503" y="882141"/>
                </a:lnTo>
                <a:lnTo>
                  <a:pt x="1967357" y="875664"/>
                </a:lnTo>
                <a:close/>
              </a:path>
              <a:path w="2758440" h="1012825">
                <a:moveTo>
                  <a:pt x="1881886" y="852297"/>
                </a:moveTo>
                <a:lnTo>
                  <a:pt x="1878203" y="864488"/>
                </a:lnTo>
                <a:lnTo>
                  <a:pt x="1882902" y="865886"/>
                </a:lnTo>
                <a:lnTo>
                  <a:pt x="1927225" y="878332"/>
                </a:lnTo>
                <a:lnTo>
                  <a:pt x="1930654" y="866139"/>
                </a:lnTo>
                <a:lnTo>
                  <a:pt x="1886331" y="853694"/>
                </a:lnTo>
                <a:lnTo>
                  <a:pt x="1881886" y="852297"/>
                </a:lnTo>
                <a:close/>
              </a:path>
              <a:path w="2758440" h="1012825">
                <a:moveTo>
                  <a:pt x="1797304" y="825626"/>
                </a:moveTo>
                <a:lnTo>
                  <a:pt x="1793240" y="837691"/>
                </a:lnTo>
                <a:lnTo>
                  <a:pt x="1832102" y="850519"/>
                </a:lnTo>
                <a:lnTo>
                  <a:pt x="1841754" y="853439"/>
                </a:lnTo>
                <a:lnTo>
                  <a:pt x="1845437" y="841248"/>
                </a:lnTo>
                <a:lnTo>
                  <a:pt x="1835785" y="838326"/>
                </a:lnTo>
                <a:lnTo>
                  <a:pt x="1797304" y="825626"/>
                </a:lnTo>
                <a:close/>
              </a:path>
              <a:path w="2758440" h="1012825">
                <a:moveTo>
                  <a:pt x="1714119" y="795147"/>
                </a:moveTo>
                <a:lnTo>
                  <a:pt x="1709547" y="806958"/>
                </a:lnTo>
                <a:lnTo>
                  <a:pt x="1736344" y="817372"/>
                </a:lnTo>
                <a:lnTo>
                  <a:pt x="1757172" y="824991"/>
                </a:lnTo>
                <a:lnTo>
                  <a:pt x="1761490" y="813053"/>
                </a:lnTo>
                <a:lnTo>
                  <a:pt x="1740535" y="805434"/>
                </a:lnTo>
                <a:lnTo>
                  <a:pt x="1714119" y="795147"/>
                </a:lnTo>
                <a:close/>
              </a:path>
              <a:path w="2758440" h="1012825">
                <a:moveTo>
                  <a:pt x="1632712" y="760602"/>
                </a:moveTo>
                <a:lnTo>
                  <a:pt x="1627251" y="772033"/>
                </a:lnTo>
                <a:lnTo>
                  <a:pt x="1628267" y="772540"/>
                </a:lnTo>
                <a:lnTo>
                  <a:pt x="1648714" y="781812"/>
                </a:lnTo>
                <a:lnTo>
                  <a:pt x="1673987" y="792734"/>
                </a:lnTo>
                <a:lnTo>
                  <a:pt x="1678940" y="780923"/>
                </a:lnTo>
                <a:lnTo>
                  <a:pt x="1653794" y="770127"/>
                </a:lnTo>
                <a:lnTo>
                  <a:pt x="1633474" y="760984"/>
                </a:lnTo>
                <a:lnTo>
                  <a:pt x="1632712" y="760602"/>
                </a:lnTo>
                <a:close/>
              </a:path>
              <a:path w="2758440" h="1012825">
                <a:moveTo>
                  <a:pt x="1554099" y="720216"/>
                </a:moveTo>
                <a:lnTo>
                  <a:pt x="1547749" y="731138"/>
                </a:lnTo>
                <a:lnTo>
                  <a:pt x="1552829" y="734060"/>
                </a:lnTo>
                <a:lnTo>
                  <a:pt x="1570736" y="743838"/>
                </a:lnTo>
                <a:lnTo>
                  <a:pt x="1589278" y="753490"/>
                </a:lnTo>
                <a:lnTo>
                  <a:pt x="1592961" y="755269"/>
                </a:lnTo>
                <a:lnTo>
                  <a:pt x="1598549" y="743965"/>
                </a:lnTo>
                <a:lnTo>
                  <a:pt x="1594993" y="742188"/>
                </a:lnTo>
                <a:lnTo>
                  <a:pt x="1576578" y="732536"/>
                </a:lnTo>
                <a:lnTo>
                  <a:pt x="1554099" y="720216"/>
                </a:lnTo>
                <a:close/>
              </a:path>
              <a:path w="2758440" h="1012825">
                <a:moveTo>
                  <a:pt x="1480058" y="672464"/>
                </a:moveTo>
                <a:lnTo>
                  <a:pt x="1472438" y="682625"/>
                </a:lnTo>
                <a:lnTo>
                  <a:pt x="1473327" y="683387"/>
                </a:lnTo>
                <a:lnTo>
                  <a:pt x="1487805" y="693674"/>
                </a:lnTo>
                <a:lnTo>
                  <a:pt x="1503045" y="703961"/>
                </a:lnTo>
                <a:lnTo>
                  <a:pt x="1514856" y="711453"/>
                </a:lnTo>
                <a:lnTo>
                  <a:pt x="1521714" y="700786"/>
                </a:lnTo>
                <a:lnTo>
                  <a:pt x="1509776" y="693165"/>
                </a:lnTo>
                <a:lnTo>
                  <a:pt x="1494917" y="683133"/>
                </a:lnTo>
                <a:lnTo>
                  <a:pt x="1480820" y="672973"/>
                </a:lnTo>
                <a:lnTo>
                  <a:pt x="1480058" y="672464"/>
                </a:lnTo>
                <a:close/>
              </a:path>
              <a:path w="2758440" h="1012825">
                <a:moveTo>
                  <a:pt x="1415034" y="614045"/>
                </a:moveTo>
                <a:lnTo>
                  <a:pt x="1405509" y="622553"/>
                </a:lnTo>
                <a:lnTo>
                  <a:pt x="1412494" y="630174"/>
                </a:lnTo>
                <a:lnTo>
                  <a:pt x="1423035" y="640969"/>
                </a:lnTo>
                <a:lnTo>
                  <a:pt x="1434465" y="651763"/>
                </a:lnTo>
                <a:lnTo>
                  <a:pt x="1442339" y="658495"/>
                </a:lnTo>
                <a:lnTo>
                  <a:pt x="1450721" y="648970"/>
                </a:lnTo>
                <a:lnTo>
                  <a:pt x="1442847" y="642112"/>
                </a:lnTo>
                <a:lnTo>
                  <a:pt x="1431798" y="631698"/>
                </a:lnTo>
                <a:lnTo>
                  <a:pt x="1421511" y="621284"/>
                </a:lnTo>
                <a:lnTo>
                  <a:pt x="1415034" y="614045"/>
                </a:lnTo>
                <a:close/>
              </a:path>
              <a:path w="2758440" h="1012825">
                <a:moveTo>
                  <a:pt x="1371600" y="540385"/>
                </a:moveTo>
                <a:lnTo>
                  <a:pt x="1359535" y="544067"/>
                </a:lnTo>
                <a:lnTo>
                  <a:pt x="1362075" y="552323"/>
                </a:lnTo>
                <a:lnTo>
                  <a:pt x="1366520" y="563626"/>
                </a:lnTo>
                <a:lnTo>
                  <a:pt x="1371981" y="574928"/>
                </a:lnTo>
                <a:lnTo>
                  <a:pt x="1378331" y="586104"/>
                </a:lnTo>
                <a:lnTo>
                  <a:pt x="1381760" y="591438"/>
                </a:lnTo>
                <a:lnTo>
                  <a:pt x="1392555" y="584580"/>
                </a:lnTo>
                <a:lnTo>
                  <a:pt x="1389126" y="579247"/>
                </a:lnTo>
                <a:lnTo>
                  <a:pt x="1383030" y="568578"/>
                </a:lnTo>
                <a:lnTo>
                  <a:pt x="1378077" y="558038"/>
                </a:lnTo>
                <a:lnTo>
                  <a:pt x="1373886" y="547624"/>
                </a:lnTo>
                <a:lnTo>
                  <a:pt x="1371600" y="540385"/>
                </a:lnTo>
                <a:close/>
              </a:path>
              <a:path w="2758440" h="1012825">
                <a:moveTo>
                  <a:pt x="1355598" y="452882"/>
                </a:moveTo>
                <a:lnTo>
                  <a:pt x="1343787" y="457580"/>
                </a:lnTo>
                <a:lnTo>
                  <a:pt x="1346327" y="464058"/>
                </a:lnTo>
                <a:lnTo>
                  <a:pt x="1349629" y="474472"/>
                </a:lnTo>
                <a:lnTo>
                  <a:pt x="1351915" y="484886"/>
                </a:lnTo>
                <a:lnTo>
                  <a:pt x="1353439" y="495300"/>
                </a:lnTo>
                <a:lnTo>
                  <a:pt x="1353693" y="504825"/>
                </a:lnTo>
                <a:lnTo>
                  <a:pt x="1366393" y="504444"/>
                </a:lnTo>
                <a:lnTo>
                  <a:pt x="1366012" y="494919"/>
                </a:lnTo>
                <a:lnTo>
                  <a:pt x="1364488" y="483235"/>
                </a:lnTo>
                <a:lnTo>
                  <a:pt x="1362075" y="471804"/>
                </a:lnTo>
                <a:lnTo>
                  <a:pt x="1358392" y="460248"/>
                </a:lnTo>
                <a:lnTo>
                  <a:pt x="1355598" y="452882"/>
                </a:lnTo>
                <a:close/>
              </a:path>
              <a:path w="2758440" h="1012825">
                <a:moveTo>
                  <a:pt x="1304163" y="378078"/>
                </a:moveTo>
                <a:lnTo>
                  <a:pt x="1295019" y="386969"/>
                </a:lnTo>
                <a:lnTo>
                  <a:pt x="1298702" y="390651"/>
                </a:lnTo>
                <a:lnTo>
                  <a:pt x="1307973" y="401065"/>
                </a:lnTo>
                <a:lnTo>
                  <a:pt x="1316609" y="411607"/>
                </a:lnTo>
                <a:lnTo>
                  <a:pt x="1324356" y="422021"/>
                </a:lnTo>
                <a:lnTo>
                  <a:pt x="1326388" y="425196"/>
                </a:lnTo>
                <a:lnTo>
                  <a:pt x="1337056" y="418338"/>
                </a:lnTo>
                <a:lnTo>
                  <a:pt x="1334897" y="415163"/>
                </a:lnTo>
                <a:lnTo>
                  <a:pt x="1326896" y="404113"/>
                </a:lnTo>
                <a:lnTo>
                  <a:pt x="1317879" y="393064"/>
                </a:lnTo>
                <a:lnTo>
                  <a:pt x="1308227" y="382142"/>
                </a:lnTo>
                <a:lnTo>
                  <a:pt x="1304163" y="378078"/>
                </a:lnTo>
                <a:close/>
              </a:path>
              <a:path w="2758440" h="1012825">
                <a:moveTo>
                  <a:pt x="1235202" y="320294"/>
                </a:moveTo>
                <a:lnTo>
                  <a:pt x="1227836" y="330708"/>
                </a:lnTo>
                <a:lnTo>
                  <a:pt x="1239520" y="338963"/>
                </a:lnTo>
                <a:lnTo>
                  <a:pt x="1252855" y="349250"/>
                </a:lnTo>
                <a:lnTo>
                  <a:pt x="1265555" y="359537"/>
                </a:lnTo>
                <a:lnTo>
                  <a:pt x="1267587" y="361314"/>
                </a:lnTo>
                <a:lnTo>
                  <a:pt x="1275969" y="351663"/>
                </a:lnTo>
                <a:lnTo>
                  <a:pt x="1273937" y="349885"/>
                </a:lnTo>
                <a:lnTo>
                  <a:pt x="1260856" y="339344"/>
                </a:lnTo>
                <a:lnTo>
                  <a:pt x="1247140" y="328929"/>
                </a:lnTo>
                <a:lnTo>
                  <a:pt x="1235202" y="320294"/>
                </a:lnTo>
                <a:close/>
              </a:path>
              <a:path w="2758440" h="1012825">
                <a:moveTo>
                  <a:pt x="1158875" y="273303"/>
                </a:moveTo>
                <a:lnTo>
                  <a:pt x="1152779" y="284479"/>
                </a:lnTo>
                <a:lnTo>
                  <a:pt x="1161415" y="289178"/>
                </a:lnTo>
                <a:lnTo>
                  <a:pt x="1178433" y="298830"/>
                </a:lnTo>
                <a:lnTo>
                  <a:pt x="1194816" y="308863"/>
                </a:lnTo>
                <a:lnTo>
                  <a:pt x="1196340" y="309879"/>
                </a:lnTo>
                <a:lnTo>
                  <a:pt x="1203198" y="299085"/>
                </a:lnTo>
                <a:lnTo>
                  <a:pt x="1185037" y="288036"/>
                </a:lnTo>
                <a:lnTo>
                  <a:pt x="1167765" y="278129"/>
                </a:lnTo>
                <a:lnTo>
                  <a:pt x="1158875" y="273303"/>
                </a:lnTo>
                <a:close/>
              </a:path>
              <a:path w="2758440" h="1012825">
                <a:moveTo>
                  <a:pt x="1078865" y="233552"/>
                </a:moveTo>
                <a:lnTo>
                  <a:pt x="1073658" y="245110"/>
                </a:lnTo>
                <a:lnTo>
                  <a:pt x="1086739" y="251078"/>
                </a:lnTo>
                <a:lnTo>
                  <a:pt x="1106424" y="260476"/>
                </a:lnTo>
                <a:lnTo>
                  <a:pt x="1119251" y="266953"/>
                </a:lnTo>
                <a:lnTo>
                  <a:pt x="1124966" y="255524"/>
                </a:lnTo>
                <a:lnTo>
                  <a:pt x="1112012" y="249174"/>
                </a:lnTo>
                <a:lnTo>
                  <a:pt x="1092073" y="239649"/>
                </a:lnTo>
                <a:lnTo>
                  <a:pt x="1078865" y="233552"/>
                </a:lnTo>
                <a:close/>
              </a:path>
              <a:path w="2758440" h="1012825">
                <a:moveTo>
                  <a:pt x="996442" y="199516"/>
                </a:moveTo>
                <a:lnTo>
                  <a:pt x="991870" y="211327"/>
                </a:lnTo>
                <a:lnTo>
                  <a:pt x="1024255" y="224027"/>
                </a:lnTo>
                <a:lnTo>
                  <a:pt x="1038860" y="230124"/>
                </a:lnTo>
                <a:lnTo>
                  <a:pt x="1043813" y="218312"/>
                </a:lnTo>
                <a:lnTo>
                  <a:pt x="1029081" y="212216"/>
                </a:lnTo>
                <a:lnTo>
                  <a:pt x="996442" y="199516"/>
                </a:lnTo>
                <a:close/>
              </a:path>
              <a:path w="2758440" h="1012825">
                <a:moveTo>
                  <a:pt x="912368" y="169545"/>
                </a:moveTo>
                <a:lnTo>
                  <a:pt x="908431" y="181610"/>
                </a:lnTo>
                <a:lnTo>
                  <a:pt x="933069" y="189864"/>
                </a:lnTo>
                <a:lnTo>
                  <a:pt x="956310" y="198120"/>
                </a:lnTo>
                <a:lnTo>
                  <a:pt x="960628" y="186182"/>
                </a:lnTo>
                <a:lnTo>
                  <a:pt x="937387" y="177800"/>
                </a:lnTo>
                <a:lnTo>
                  <a:pt x="912368" y="169545"/>
                </a:lnTo>
                <a:close/>
              </a:path>
              <a:path w="2758440" h="1012825">
                <a:moveTo>
                  <a:pt x="827151" y="143255"/>
                </a:moveTo>
                <a:lnTo>
                  <a:pt x="823722" y="155448"/>
                </a:lnTo>
                <a:lnTo>
                  <a:pt x="833882" y="158241"/>
                </a:lnTo>
                <a:lnTo>
                  <a:pt x="872236" y="170052"/>
                </a:lnTo>
                <a:lnTo>
                  <a:pt x="876046" y="157861"/>
                </a:lnTo>
                <a:lnTo>
                  <a:pt x="837565" y="146176"/>
                </a:lnTo>
                <a:lnTo>
                  <a:pt x="827151" y="143255"/>
                </a:lnTo>
                <a:close/>
              </a:path>
              <a:path w="2758440" h="1012825">
                <a:moveTo>
                  <a:pt x="741172" y="120269"/>
                </a:moveTo>
                <a:lnTo>
                  <a:pt x="737997" y="132587"/>
                </a:lnTo>
                <a:lnTo>
                  <a:pt x="781558" y="143763"/>
                </a:lnTo>
                <a:lnTo>
                  <a:pt x="787019" y="145287"/>
                </a:lnTo>
                <a:lnTo>
                  <a:pt x="790448" y="133096"/>
                </a:lnTo>
                <a:lnTo>
                  <a:pt x="784987" y="131572"/>
                </a:lnTo>
                <a:lnTo>
                  <a:pt x="741172" y="120269"/>
                </a:lnTo>
                <a:close/>
              </a:path>
              <a:path w="2758440" h="1012825">
                <a:moveTo>
                  <a:pt x="654304" y="100202"/>
                </a:moveTo>
                <a:lnTo>
                  <a:pt x="651637" y="112649"/>
                </a:lnTo>
                <a:lnTo>
                  <a:pt x="672338" y="116966"/>
                </a:lnTo>
                <a:lnTo>
                  <a:pt x="701040" y="123698"/>
                </a:lnTo>
                <a:lnTo>
                  <a:pt x="703961" y="111378"/>
                </a:lnTo>
                <a:lnTo>
                  <a:pt x="675132" y="104648"/>
                </a:lnTo>
                <a:lnTo>
                  <a:pt x="654304" y="100202"/>
                </a:lnTo>
                <a:close/>
              </a:path>
              <a:path w="2758440" h="1012825">
                <a:moveTo>
                  <a:pt x="567055" y="82803"/>
                </a:moveTo>
                <a:lnTo>
                  <a:pt x="564642" y="95250"/>
                </a:lnTo>
                <a:lnTo>
                  <a:pt x="614553" y="104775"/>
                </a:lnTo>
                <a:lnTo>
                  <a:pt x="616839" y="92328"/>
                </a:lnTo>
                <a:lnTo>
                  <a:pt x="567055" y="82803"/>
                </a:lnTo>
                <a:close/>
              </a:path>
              <a:path w="2758440" h="1012825">
                <a:moveTo>
                  <a:pt x="479044" y="68072"/>
                </a:moveTo>
                <a:lnTo>
                  <a:pt x="477139" y="80517"/>
                </a:lnTo>
                <a:lnTo>
                  <a:pt x="498348" y="83820"/>
                </a:lnTo>
                <a:lnTo>
                  <a:pt x="527177" y="88646"/>
                </a:lnTo>
                <a:lnTo>
                  <a:pt x="529336" y="76200"/>
                </a:lnTo>
                <a:lnTo>
                  <a:pt x="500507" y="71247"/>
                </a:lnTo>
                <a:lnTo>
                  <a:pt x="479044" y="68072"/>
                </a:lnTo>
                <a:close/>
              </a:path>
              <a:path w="2758440" h="1012825">
                <a:moveTo>
                  <a:pt x="390906" y="55625"/>
                </a:moveTo>
                <a:lnTo>
                  <a:pt x="389255" y="68199"/>
                </a:lnTo>
                <a:lnTo>
                  <a:pt x="438277" y="74675"/>
                </a:lnTo>
                <a:lnTo>
                  <a:pt x="439547" y="74802"/>
                </a:lnTo>
                <a:lnTo>
                  <a:pt x="441452" y="62357"/>
                </a:lnTo>
                <a:lnTo>
                  <a:pt x="440182" y="62102"/>
                </a:lnTo>
                <a:lnTo>
                  <a:pt x="390906" y="55625"/>
                </a:lnTo>
                <a:close/>
              </a:path>
              <a:path w="2758440" h="1012825">
                <a:moveTo>
                  <a:pt x="302387" y="45720"/>
                </a:moveTo>
                <a:lnTo>
                  <a:pt x="301117" y="58420"/>
                </a:lnTo>
                <a:lnTo>
                  <a:pt x="315468" y="59689"/>
                </a:lnTo>
                <a:lnTo>
                  <a:pt x="351536" y="63753"/>
                </a:lnTo>
                <a:lnTo>
                  <a:pt x="352933" y="51180"/>
                </a:lnTo>
                <a:lnTo>
                  <a:pt x="316865" y="47116"/>
                </a:lnTo>
                <a:lnTo>
                  <a:pt x="302387" y="45720"/>
                </a:lnTo>
                <a:close/>
              </a:path>
              <a:path w="2758440" h="1012825">
                <a:moveTo>
                  <a:pt x="213614" y="38353"/>
                </a:moveTo>
                <a:lnTo>
                  <a:pt x="212725" y="51053"/>
                </a:lnTo>
                <a:lnTo>
                  <a:pt x="253111" y="53975"/>
                </a:lnTo>
                <a:lnTo>
                  <a:pt x="263271" y="54863"/>
                </a:lnTo>
                <a:lnTo>
                  <a:pt x="264414" y="42290"/>
                </a:lnTo>
                <a:lnTo>
                  <a:pt x="254254" y="41275"/>
                </a:lnTo>
                <a:lnTo>
                  <a:pt x="213614" y="38353"/>
                </a:lnTo>
                <a:close/>
              </a:path>
              <a:path w="2758440" h="1012825">
                <a:moveTo>
                  <a:pt x="124587" y="33400"/>
                </a:moveTo>
                <a:lnTo>
                  <a:pt x="124206" y="46100"/>
                </a:lnTo>
                <a:lnTo>
                  <a:pt x="127000" y="46100"/>
                </a:lnTo>
                <a:lnTo>
                  <a:pt x="174879" y="48640"/>
                </a:lnTo>
                <a:lnTo>
                  <a:pt x="175514" y="35940"/>
                </a:lnTo>
                <a:lnTo>
                  <a:pt x="124587" y="33400"/>
                </a:lnTo>
                <a:close/>
              </a:path>
              <a:path w="2758440" h="1012825">
                <a:moveTo>
                  <a:pt x="76708" y="0"/>
                </a:moveTo>
                <a:lnTo>
                  <a:pt x="0" y="37084"/>
                </a:lnTo>
                <a:lnTo>
                  <a:pt x="75565" y="76200"/>
                </a:lnTo>
                <a:lnTo>
                  <a:pt x="76037" y="44678"/>
                </a:lnTo>
                <a:lnTo>
                  <a:pt x="63246" y="44323"/>
                </a:lnTo>
                <a:lnTo>
                  <a:pt x="63627" y="31623"/>
                </a:lnTo>
                <a:lnTo>
                  <a:pt x="76233" y="31623"/>
                </a:lnTo>
                <a:lnTo>
                  <a:pt x="76708" y="0"/>
                </a:lnTo>
                <a:close/>
              </a:path>
              <a:path w="2758440" h="1012825">
                <a:moveTo>
                  <a:pt x="76228" y="31973"/>
                </a:moveTo>
                <a:lnTo>
                  <a:pt x="76037" y="44678"/>
                </a:lnTo>
                <a:lnTo>
                  <a:pt x="86106" y="44958"/>
                </a:lnTo>
                <a:lnTo>
                  <a:pt x="86487" y="32258"/>
                </a:lnTo>
                <a:lnTo>
                  <a:pt x="76228" y="31973"/>
                </a:lnTo>
                <a:close/>
              </a:path>
              <a:path w="2758440" h="1012825">
                <a:moveTo>
                  <a:pt x="63627" y="31623"/>
                </a:moveTo>
                <a:lnTo>
                  <a:pt x="63246" y="44323"/>
                </a:lnTo>
                <a:lnTo>
                  <a:pt x="76037" y="44678"/>
                </a:lnTo>
                <a:lnTo>
                  <a:pt x="76228" y="31973"/>
                </a:lnTo>
                <a:lnTo>
                  <a:pt x="63627" y="31623"/>
                </a:lnTo>
                <a:close/>
              </a:path>
              <a:path w="2758440" h="1012825">
                <a:moveTo>
                  <a:pt x="76233" y="31623"/>
                </a:moveTo>
                <a:lnTo>
                  <a:pt x="63627" y="31623"/>
                </a:lnTo>
                <a:lnTo>
                  <a:pt x="76228" y="31973"/>
                </a:lnTo>
                <a:lnTo>
                  <a:pt x="76233" y="3162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00" y="238125"/>
            <a:ext cx="6198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Вставка </a:t>
            </a:r>
            <a:r>
              <a:rPr spc="-15" dirty="0"/>
              <a:t>элемента </a:t>
            </a:r>
            <a:r>
              <a:rPr dirty="0"/>
              <a:t>в </a:t>
            </a:r>
            <a:r>
              <a:rPr spc="-5" dirty="0"/>
              <a:t>бинарную</a:t>
            </a:r>
            <a:r>
              <a:rPr spc="-35" dirty="0"/>
              <a:t> </a:t>
            </a:r>
            <a:r>
              <a:rPr spc="-5" dirty="0"/>
              <a:t>кучу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59216" y="6306413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11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9747" y="1160907"/>
            <a:ext cx="7125451" cy="501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21373" y="2782061"/>
            <a:ext cx="350520" cy="352425"/>
          </a:xfrm>
          <a:custGeom>
            <a:avLst/>
            <a:gdLst/>
            <a:ahLst/>
            <a:cxnLst/>
            <a:rect l="l" t="t" r="r" b="b"/>
            <a:pathLst>
              <a:path w="350520" h="352425">
                <a:moveTo>
                  <a:pt x="175259" y="0"/>
                </a:moveTo>
                <a:lnTo>
                  <a:pt x="128675" y="6291"/>
                </a:lnTo>
                <a:lnTo>
                  <a:pt x="86811" y="24045"/>
                </a:lnTo>
                <a:lnTo>
                  <a:pt x="51339" y="51577"/>
                </a:lnTo>
                <a:lnTo>
                  <a:pt x="23932" y="87206"/>
                </a:lnTo>
                <a:lnTo>
                  <a:pt x="6261" y="129248"/>
                </a:lnTo>
                <a:lnTo>
                  <a:pt x="0" y="176022"/>
                </a:lnTo>
                <a:lnTo>
                  <a:pt x="6261" y="222795"/>
                </a:lnTo>
                <a:lnTo>
                  <a:pt x="23932" y="264837"/>
                </a:lnTo>
                <a:lnTo>
                  <a:pt x="51339" y="300466"/>
                </a:lnTo>
                <a:lnTo>
                  <a:pt x="86811" y="327998"/>
                </a:lnTo>
                <a:lnTo>
                  <a:pt x="128675" y="345752"/>
                </a:lnTo>
                <a:lnTo>
                  <a:pt x="175259" y="352043"/>
                </a:lnTo>
                <a:lnTo>
                  <a:pt x="221844" y="345752"/>
                </a:lnTo>
                <a:lnTo>
                  <a:pt x="263708" y="327998"/>
                </a:lnTo>
                <a:lnTo>
                  <a:pt x="299180" y="300466"/>
                </a:lnTo>
                <a:lnTo>
                  <a:pt x="326587" y="264837"/>
                </a:lnTo>
                <a:lnTo>
                  <a:pt x="344258" y="222795"/>
                </a:lnTo>
                <a:lnTo>
                  <a:pt x="350520" y="176022"/>
                </a:lnTo>
                <a:lnTo>
                  <a:pt x="344258" y="129248"/>
                </a:lnTo>
                <a:lnTo>
                  <a:pt x="326587" y="87206"/>
                </a:lnTo>
                <a:lnTo>
                  <a:pt x="299180" y="51577"/>
                </a:lnTo>
                <a:lnTo>
                  <a:pt x="263708" y="24045"/>
                </a:lnTo>
                <a:lnTo>
                  <a:pt x="221844" y="6291"/>
                </a:lnTo>
                <a:lnTo>
                  <a:pt x="1752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1373" y="2782061"/>
            <a:ext cx="350520" cy="352425"/>
          </a:xfrm>
          <a:custGeom>
            <a:avLst/>
            <a:gdLst/>
            <a:ahLst/>
            <a:cxnLst/>
            <a:rect l="l" t="t" r="r" b="b"/>
            <a:pathLst>
              <a:path w="350520" h="352425">
                <a:moveTo>
                  <a:pt x="0" y="176022"/>
                </a:moveTo>
                <a:lnTo>
                  <a:pt x="6261" y="129248"/>
                </a:lnTo>
                <a:lnTo>
                  <a:pt x="23932" y="87206"/>
                </a:lnTo>
                <a:lnTo>
                  <a:pt x="51339" y="51577"/>
                </a:lnTo>
                <a:lnTo>
                  <a:pt x="86811" y="24045"/>
                </a:lnTo>
                <a:lnTo>
                  <a:pt x="128675" y="6291"/>
                </a:lnTo>
                <a:lnTo>
                  <a:pt x="175259" y="0"/>
                </a:lnTo>
                <a:lnTo>
                  <a:pt x="221844" y="6291"/>
                </a:lnTo>
                <a:lnTo>
                  <a:pt x="263708" y="24045"/>
                </a:lnTo>
                <a:lnTo>
                  <a:pt x="299180" y="51577"/>
                </a:lnTo>
                <a:lnTo>
                  <a:pt x="326587" y="87206"/>
                </a:lnTo>
                <a:lnTo>
                  <a:pt x="344258" y="129248"/>
                </a:lnTo>
                <a:lnTo>
                  <a:pt x="350520" y="176022"/>
                </a:lnTo>
                <a:lnTo>
                  <a:pt x="344258" y="222795"/>
                </a:lnTo>
                <a:lnTo>
                  <a:pt x="326587" y="264837"/>
                </a:lnTo>
                <a:lnTo>
                  <a:pt x="299180" y="300466"/>
                </a:lnTo>
                <a:lnTo>
                  <a:pt x="263708" y="327998"/>
                </a:lnTo>
                <a:lnTo>
                  <a:pt x="221844" y="345752"/>
                </a:lnTo>
                <a:lnTo>
                  <a:pt x="175259" y="352043"/>
                </a:lnTo>
                <a:lnTo>
                  <a:pt x="128675" y="345752"/>
                </a:lnTo>
                <a:lnTo>
                  <a:pt x="86811" y="327998"/>
                </a:lnTo>
                <a:lnTo>
                  <a:pt x="51339" y="300466"/>
                </a:lnTo>
                <a:lnTo>
                  <a:pt x="23932" y="264837"/>
                </a:lnTo>
                <a:lnTo>
                  <a:pt x="6261" y="222795"/>
                </a:lnTo>
                <a:lnTo>
                  <a:pt x="0" y="17602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67983" y="279298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37182" y="4365497"/>
            <a:ext cx="349250" cy="353695"/>
          </a:xfrm>
          <a:custGeom>
            <a:avLst/>
            <a:gdLst/>
            <a:ahLst/>
            <a:cxnLst/>
            <a:rect l="l" t="t" r="r" b="b"/>
            <a:pathLst>
              <a:path w="349250" h="353695">
                <a:moveTo>
                  <a:pt x="174498" y="0"/>
                </a:moveTo>
                <a:lnTo>
                  <a:pt x="128102" y="6312"/>
                </a:lnTo>
                <a:lnTo>
                  <a:pt x="86416" y="24130"/>
                </a:lnTo>
                <a:lnTo>
                  <a:pt x="51101" y="51768"/>
                </a:lnTo>
                <a:lnTo>
                  <a:pt x="23819" y="87545"/>
                </a:lnTo>
                <a:lnTo>
                  <a:pt x="6231" y="129778"/>
                </a:lnTo>
                <a:lnTo>
                  <a:pt x="0" y="176783"/>
                </a:lnTo>
                <a:lnTo>
                  <a:pt x="6231" y="223789"/>
                </a:lnTo>
                <a:lnTo>
                  <a:pt x="23819" y="266022"/>
                </a:lnTo>
                <a:lnTo>
                  <a:pt x="51101" y="301799"/>
                </a:lnTo>
                <a:lnTo>
                  <a:pt x="86416" y="329438"/>
                </a:lnTo>
                <a:lnTo>
                  <a:pt x="128102" y="347255"/>
                </a:lnTo>
                <a:lnTo>
                  <a:pt x="174498" y="353568"/>
                </a:lnTo>
                <a:lnTo>
                  <a:pt x="220893" y="347255"/>
                </a:lnTo>
                <a:lnTo>
                  <a:pt x="262579" y="329438"/>
                </a:lnTo>
                <a:lnTo>
                  <a:pt x="297894" y="301799"/>
                </a:lnTo>
                <a:lnTo>
                  <a:pt x="325176" y="266022"/>
                </a:lnTo>
                <a:lnTo>
                  <a:pt x="342764" y="223789"/>
                </a:lnTo>
                <a:lnTo>
                  <a:pt x="348995" y="176783"/>
                </a:lnTo>
                <a:lnTo>
                  <a:pt x="342764" y="129778"/>
                </a:lnTo>
                <a:lnTo>
                  <a:pt x="325176" y="87545"/>
                </a:lnTo>
                <a:lnTo>
                  <a:pt x="297894" y="51768"/>
                </a:lnTo>
                <a:lnTo>
                  <a:pt x="262579" y="24130"/>
                </a:lnTo>
                <a:lnTo>
                  <a:pt x="220893" y="6312"/>
                </a:lnTo>
                <a:lnTo>
                  <a:pt x="1744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7182" y="4365497"/>
            <a:ext cx="349250" cy="353695"/>
          </a:xfrm>
          <a:custGeom>
            <a:avLst/>
            <a:gdLst/>
            <a:ahLst/>
            <a:cxnLst/>
            <a:rect l="l" t="t" r="r" b="b"/>
            <a:pathLst>
              <a:path w="349250" h="353695">
                <a:moveTo>
                  <a:pt x="0" y="176783"/>
                </a:moveTo>
                <a:lnTo>
                  <a:pt x="6231" y="129778"/>
                </a:lnTo>
                <a:lnTo>
                  <a:pt x="23819" y="87545"/>
                </a:lnTo>
                <a:lnTo>
                  <a:pt x="51101" y="51768"/>
                </a:lnTo>
                <a:lnTo>
                  <a:pt x="86416" y="24130"/>
                </a:lnTo>
                <a:lnTo>
                  <a:pt x="128102" y="6312"/>
                </a:lnTo>
                <a:lnTo>
                  <a:pt x="174498" y="0"/>
                </a:lnTo>
                <a:lnTo>
                  <a:pt x="220893" y="6312"/>
                </a:lnTo>
                <a:lnTo>
                  <a:pt x="262579" y="24130"/>
                </a:lnTo>
                <a:lnTo>
                  <a:pt x="297894" y="51768"/>
                </a:lnTo>
                <a:lnTo>
                  <a:pt x="325176" y="87545"/>
                </a:lnTo>
                <a:lnTo>
                  <a:pt x="342764" y="129778"/>
                </a:lnTo>
                <a:lnTo>
                  <a:pt x="348995" y="176783"/>
                </a:lnTo>
                <a:lnTo>
                  <a:pt x="342764" y="223789"/>
                </a:lnTo>
                <a:lnTo>
                  <a:pt x="325176" y="266022"/>
                </a:lnTo>
                <a:lnTo>
                  <a:pt x="297894" y="301799"/>
                </a:lnTo>
                <a:lnTo>
                  <a:pt x="262579" y="329438"/>
                </a:lnTo>
                <a:lnTo>
                  <a:pt x="220893" y="347255"/>
                </a:lnTo>
                <a:lnTo>
                  <a:pt x="174498" y="353568"/>
                </a:lnTo>
                <a:lnTo>
                  <a:pt x="128102" y="347255"/>
                </a:lnTo>
                <a:lnTo>
                  <a:pt x="86416" y="329438"/>
                </a:lnTo>
                <a:lnTo>
                  <a:pt x="51101" y="301799"/>
                </a:lnTo>
                <a:lnTo>
                  <a:pt x="23819" y="266022"/>
                </a:lnTo>
                <a:lnTo>
                  <a:pt x="6231" y="223789"/>
                </a:lnTo>
                <a:lnTo>
                  <a:pt x="0" y="17678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82267" y="437730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92317" y="4374641"/>
            <a:ext cx="350520" cy="352425"/>
          </a:xfrm>
          <a:custGeom>
            <a:avLst/>
            <a:gdLst/>
            <a:ahLst/>
            <a:cxnLst/>
            <a:rect l="l" t="t" r="r" b="b"/>
            <a:pathLst>
              <a:path w="350520" h="352425">
                <a:moveTo>
                  <a:pt x="175260" y="0"/>
                </a:moveTo>
                <a:lnTo>
                  <a:pt x="128675" y="6291"/>
                </a:lnTo>
                <a:lnTo>
                  <a:pt x="86811" y="24045"/>
                </a:lnTo>
                <a:lnTo>
                  <a:pt x="51339" y="51577"/>
                </a:lnTo>
                <a:lnTo>
                  <a:pt x="23932" y="87206"/>
                </a:lnTo>
                <a:lnTo>
                  <a:pt x="6261" y="129248"/>
                </a:lnTo>
                <a:lnTo>
                  <a:pt x="0" y="176021"/>
                </a:lnTo>
                <a:lnTo>
                  <a:pt x="6261" y="222795"/>
                </a:lnTo>
                <a:lnTo>
                  <a:pt x="23932" y="264837"/>
                </a:lnTo>
                <a:lnTo>
                  <a:pt x="51339" y="300466"/>
                </a:lnTo>
                <a:lnTo>
                  <a:pt x="86811" y="327998"/>
                </a:lnTo>
                <a:lnTo>
                  <a:pt x="128675" y="345752"/>
                </a:lnTo>
                <a:lnTo>
                  <a:pt x="175260" y="352043"/>
                </a:lnTo>
                <a:lnTo>
                  <a:pt x="221844" y="345752"/>
                </a:lnTo>
                <a:lnTo>
                  <a:pt x="263708" y="327998"/>
                </a:lnTo>
                <a:lnTo>
                  <a:pt x="299180" y="300466"/>
                </a:lnTo>
                <a:lnTo>
                  <a:pt x="326587" y="264837"/>
                </a:lnTo>
                <a:lnTo>
                  <a:pt x="344258" y="222795"/>
                </a:lnTo>
                <a:lnTo>
                  <a:pt x="350520" y="176021"/>
                </a:lnTo>
                <a:lnTo>
                  <a:pt x="344258" y="129248"/>
                </a:lnTo>
                <a:lnTo>
                  <a:pt x="326587" y="87206"/>
                </a:lnTo>
                <a:lnTo>
                  <a:pt x="299180" y="51577"/>
                </a:lnTo>
                <a:lnTo>
                  <a:pt x="263708" y="24045"/>
                </a:lnTo>
                <a:lnTo>
                  <a:pt x="221844" y="6291"/>
                </a:lnTo>
                <a:lnTo>
                  <a:pt x="1752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92317" y="4374641"/>
            <a:ext cx="350520" cy="352425"/>
          </a:xfrm>
          <a:custGeom>
            <a:avLst/>
            <a:gdLst/>
            <a:ahLst/>
            <a:cxnLst/>
            <a:rect l="l" t="t" r="r" b="b"/>
            <a:pathLst>
              <a:path w="350520" h="352425">
                <a:moveTo>
                  <a:pt x="0" y="176021"/>
                </a:moveTo>
                <a:lnTo>
                  <a:pt x="6261" y="129248"/>
                </a:lnTo>
                <a:lnTo>
                  <a:pt x="23932" y="87206"/>
                </a:lnTo>
                <a:lnTo>
                  <a:pt x="51339" y="51577"/>
                </a:lnTo>
                <a:lnTo>
                  <a:pt x="86811" y="24045"/>
                </a:lnTo>
                <a:lnTo>
                  <a:pt x="128675" y="6291"/>
                </a:lnTo>
                <a:lnTo>
                  <a:pt x="175260" y="0"/>
                </a:lnTo>
                <a:lnTo>
                  <a:pt x="221844" y="6291"/>
                </a:lnTo>
                <a:lnTo>
                  <a:pt x="263708" y="24045"/>
                </a:lnTo>
                <a:lnTo>
                  <a:pt x="299180" y="51577"/>
                </a:lnTo>
                <a:lnTo>
                  <a:pt x="326587" y="87206"/>
                </a:lnTo>
                <a:lnTo>
                  <a:pt x="344258" y="129248"/>
                </a:lnTo>
                <a:lnTo>
                  <a:pt x="350520" y="176021"/>
                </a:lnTo>
                <a:lnTo>
                  <a:pt x="344258" y="222795"/>
                </a:lnTo>
                <a:lnTo>
                  <a:pt x="326587" y="264837"/>
                </a:lnTo>
                <a:lnTo>
                  <a:pt x="299180" y="300466"/>
                </a:lnTo>
                <a:lnTo>
                  <a:pt x="263708" y="327998"/>
                </a:lnTo>
                <a:lnTo>
                  <a:pt x="221844" y="345752"/>
                </a:lnTo>
                <a:lnTo>
                  <a:pt x="175260" y="352043"/>
                </a:lnTo>
                <a:lnTo>
                  <a:pt x="128675" y="345752"/>
                </a:lnTo>
                <a:lnTo>
                  <a:pt x="86811" y="327998"/>
                </a:lnTo>
                <a:lnTo>
                  <a:pt x="51339" y="300466"/>
                </a:lnTo>
                <a:lnTo>
                  <a:pt x="23932" y="264837"/>
                </a:lnTo>
                <a:lnTo>
                  <a:pt x="6261" y="222795"/>
                </a:lnTo>
                <a:lnTo>
                  <a:pt x="0" y="17602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39180" y="4385513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6208" y="2793619"/>
            <a:ext cx="7835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nnodes++;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01289" y="2565654"/>
            <a:ext cx="144145" cy="216535"/>
          </a:xfrm>
          <a:custGeom>
            <a:avLst/>
            <a:gdLst/>
            <a:ahLst/>
            <a:cxnLst/>
            <a:rect l="l" t="t" r="r" b="b"/>
            <a:pathLst>
              <a:path w="144144" h="216535">
                <a:moveTo>
                  <a:pt x="0" y="0"/>
                </a:moveTo>
                <a:lnTo>
                  <a:pt x="144018" y="216026"/>
                </a:lnTo>
              </a:path>
            </a:pathLst>
          </a:custGeom>
          <a:ln w="19811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72155" y="280111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7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8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7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2155" y="280111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0914" y="2756154"/>
            <a:ext cx="350520" cy="353695"/>
          </a:xfrm>
          <a:custGeom>
            <a:avLst/>
            <a:gdLst/>
            <a:ahLst/>
            <a:cxnLst/>
            <a:rect l="l" t="t" r="r" b="b"/>
            <a:pathLst>
              <a:path w="350519" h="353694">
                <a:moveTo>
                  <a:pt x="175260" y="0"/>
                </a:moveTo>
                <a:lnTo>
                  <a:pt x="128675" y="6312"/>
                </a:lnTo>
                <a:lnTo>
                  <a:pt x="86811" y="24129"/>
                </a:lnTo>
                <a:lnTo>
                  <a:pt x="51339" y="51768"/>
                </a:lnTo>
                <a:lnTo>
                  <a:pt x="23932" y="87545"/>
                </a:lnTo>
                <a:lnTo>
                  <a:pt x="6261" y="129778"/>
                </a:lnTo>
                <a:lnTo>
                  <a:pt x="0" y="176784"/>
                </a:lnTo>
                <a:lnTo>
                  <a:pt x="6261" y="223789"/>
                </a:lnTo>
                <a:lnTo>
                  <a:pt x="23932" y="266022"/>
                </a:lnTo>
                <a:lnTo>
                  <a:pt x="51339" y="301799"/>
                </a:lnTo>
                <a:lnTo>
                  <a:pt x="86811" y="329438"/>
                </a:lnTo>
                <a:lnTo>
                  <a:pt x="128675" y="347255"/>
                </a:lnTo>
                <a:lnTo>
                  <a:pt x="175260" y="353568"/>
                </a:lnTo>
                <a:lnTo>
                  <a:pt x="221844" y="347255"/>
                </a:lnTo>
                <a:lnTo>
                  <a:pt x="263708" y="329438"/>
                </a:lnTo>
                <a:lnTo>
                  <a:pt x="299180" y="301799"/>
                </a:lnTo>
                <a:lnTo>
                  <a:pt x="326587" y="266022"/>
                </a:lnTo>
                <a:lnTo>
                  <a:pt x="344258" y="223789"/>
                </a:lnTo>
                <a:lnTo>
                  <a:pt x="350519" y="176784"/>
                </a:lnTo>
                <a:lnTo>
                  <a:pt x="344258" y="129778"/>
                </a:lnTo>
                <a:lnTo>
                  <a:pt x="326587" y="87545"/>
                </a:lnTo>
                <a:lnTo>
                  <a:pt x="299180" y="51768"/>
                </a:lnTo>
                <a:lnTo>
                  <a:pt x="263708" y="24129"/>
                </a:lnTo>
                <a:lnTo>
                  <a:pt x="221844" y="6312"/>
                </a:lnTo>
                <a:lnTo>
                  <a:pt x="175260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0914" y="2756154"/>
            <a:ext cx="350520" cy="353695"/>
          </a:xfrm>
          <a:custGeom>
            <a:avLst/>
            <a:gdLst/>
            <a:ahLst/>
            <a:cxnLst/>
            <a:rect l="l" t="t" r="r" b="b"/>
            <a:pathLst>
              <a:path w="350519" h="353694">
                <a:moveTo>
                  <a:pt x="0" y="176784"/>
                </a:moveTo>
                <a:lnTo>
                  <a:pt x="6261" y="129778"/>
                </a:lnTo>
                <a:lnTo>
                  <a:pt x="23932" y="87545"/>
                </a:lnTo>
                <a:lnTo>
                  <a:pt x="51339" y="51768"/>
                </a:lnTo>
                <a:lnTo>
                  <a:pt x="86811" y="24129"/>
                </a:lnTo>
                <a:lnTo>
                  <a:pt x="128675" y="6312"/>
                </a:lnTo>
                <a:lnTo>
                  <a:pt x="175260" y="0"/>
                </a:lnTo>
                <a:lnTo>
                  <a:pt x="221844" y="6312"/>
                </a:lnTo>
                <a:lnTo>
                  <a:pt x="263708" y="24129"/>
                </a:lnTo>
                <a:lnTo>
                  <a:pt x="299180" y="51768"/>
                </a:lnTo>
                <a:lnTo>
                  <a:pt x="326587" y="87545"/>
                </a:lnTo>
                <a:lnTo>
                  <a:pt x="344258" y="129778"/>
                </a:lnTo>
                <a:lnTo>
                  <a:pt x="350519" y="176784"/>
                </a:lnTo>
                <a:lnTo>
                  <a:pt x="344258" y="223789"/>
                </a:lnTo>
                <a:lnTo>
                  <a:pt x="326587" y="266022"/>
                </a:lnTo>
                <a:lnTo>
                  <a:pt x="299180" y="301799"/>
                </a:lnTo>
                <a:lnTo>
                  <a:pt x="263708" y="329438"/>
                </a:lnTo>
                <a:lnTo>
                  <a:pt x="221844" y="347255"/>
                </a:lnTo>
                <a:lnTo>
                  <a:pt x="175260" y="353568"/>
                </a:lnTo>
                <a:lnTo>
                  <a:pt x="128675" y="347255"/>
                </a:lnTo>
                <a:lnTo>
                  <a:pt x="86811" y="329438"/>
                </a:lnTo>
                <a:lnTo>
                  <a:pt x="51339" y="301799"/>
                </a:lnTo>
                <a:lnTo>
                  <a:pt x="23932" y="266022"/>
                </a:lnTo>
                <a:lnTo>
                  <a:pt x="6261" y="223789"/>
                </a:lnTo>
                <a:lnTo>
                  <a:pt x="0" y="176784"/>
                </a:lnTo>
                <a:close/>
              </a:path>
            </a:pathLst>
          </a:custGeom>
          <a:ln w="2590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56221" y="2808477"/>
            <a:ext cx="1456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nodes[nnodes] </a:t>
            </a:r>
            <a:r>
              <a:rPr sz="14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4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FF"/>
                </a:solidFill>
                <a:latin typeface="Calibri"/>
                <a:cs typeface="Calibri"/>
              </a:rPr>
              <a:t>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69057" y="4894326"/>
            <a:ext cx="350520" cy="353695"/>
          </a:xfrm>
          <a:custGeom>
            <a:avLst/>
            <a:gdLst/>
            <a:ahLst/>
            <a:cxnLst/>
            <a:rect l="l" t="t" r="r" b="b"/>
            <a:pathLst>
              <a:path w="350519" h="353695">
                <a:moveTo>
                  <a:pt x="0" y="176784"/>
                </a:moveTo>
                <a:lnTo>
                  <a:pt x="6261" y="129778"/>
                </a:lnTo>
                <a:lnTo>
                  <a:pt x="23932" y="87545"/>
                </a:lnTo>
                <a:lnTo>
                  <a:pt x="51339" y="51768"/>
                </a:lnTo>
                <a:lnTo>
                  <a:pt x="86811" y="24130"/>
                </a:lnTo>
                <a:lnTo>
                  <a:pt x="128675" y="6312"/>
                </a:lnTo>
                <a:lnTo>
                  <a:pt x="175260" y="0"/>
                </a:lnTo>
                <a:lnTo>
                  <a:pt x="221844" y="6312"/>
                </a:lnTo>
                <a:lnTo>
                  <a:pt x="263708" y="24130"/>
                </a:lnTo>
                <a:lnTo>
                  <a:pt x="299180" y="51768"/>
                </a:lnTo>
                <a:lnTo>
                  <a:pt x="326587" y="87545"/>
                </a:lnTo>
                <a:lnTo>
                  <a:pt x="344258" y="129778"/>
                </a:lnTo>
                <a:lnTo>
                  <a:pt x="350519" y="176784"/>
                </a:lnTo>
                <a:lnTo>
                  <a:pt x="344258" y="223789"/>
                </a:lnTo>
                <a:lnTo>
                  <a:pt x="326587" y="266022"/>
                </a:lnTo>
                <a:lnTo>
                  <a:pt x="299180" y="301799"/>
                </a:lnTo>
                <a:lnTo>
                  <a:pt x="263708" y="329438"/>
                </a:lnTo>
                <a:lnTo>
                  <a:pt x="221844" y="347255"/>
                </a:lnTo>
                <a:lnTo>
                  <a:pt x="175260" y="353568"/>
                </a:lnTo>
                <a:lnTo>
                  <a:pt x="128675" y="347255"/>
                </a:lnTo>
                <a:lnTo>
                  <a:pt x="86811" y="329438"/>
                </a:lnTo>
                <a:lnTo>
                  <a:pt x="51339" y="301799"/>
                </a:lnTo>
                <a:lnTo>
                  <a:pt x="23932" y="266022"/>
                </a:lnTo>
                <a:lnTo>
                  <a:pt x="6261" y="223789"/>
                </a:lnTo>
                <a:lnTo>
                  <a:pt x="0" y="176784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28138" y="5424678"/>
            <a:ext cx="350520" cy="353695"/>
          </a:xfrm>
          <a:custGeom>
            <a:avLst/>
            <a:gdLst/>
            <a:ahLst/>
            <a:cxnLst/>
            <a:rect l="l" t="t" r="r" b="b"/>
            <a:pathLst>
              <a:path w="350519" h="353695">
                <a:moveTo>
                  <a:pt x="0" y="176784"/>
                </a:moveTo>
                <a:lnTo>
                  <a:pt x="6261" y="129778"/>
                </a:lnTo>
                <a:lnTo>
                  <a:pt x="23932" y="87545"/>
                </a:lnTo>
                <a:lnTo>
                  <a:pt x="51339" y="51768"/>
                </a:lnTo>
                <a:lnTo>
                  <a:pt x="86811" y="24130"/>
                </a:lnTo>
                <a:lnTo>
                  <a:pt x="128675" y="6312"/>
                </a:lnTo>
                <a:lnTo>
                  <a:pt x="175260" y="0"/>
                </a:lnTo>
                <a:lnTo>
                  <a:pt x="221844" y="6312"/>
                </a:lnTo>
                <a:lnTo>
                  <a:pt x="263708" y="24130"/>
                </a:lnTo>
                <a:lnTo>
                  <a:pt x="299180" y="51768"/>
                </a:lnTo>
                <a:lnTo>
                  <a:pt x="326587" y="87545"/>
                </a:lnTo>
                <a:lnTo>
                  <a:pt x="344258" y="129778"/>
                </a:lnTo>
                <a:lnTo>
                  <a:pt x="350519" y="176784"/>
                </a:lnTo>
                <a:lnTo>
                  <a:pt x="344258" y="223781"/>
                </a:lnTo>
                <a:lnTo>
                  <a:pt x="326587" y="266011"/>
                </a:lnTo>
                <a:lnTo>
                  <a:pt x="299180" y="301790"/>
                </a:lnTo>
                <a:lnTo>
                  <a:pt x="263708" y="329432"/>
                </a:lnTo>
                <a:lnTo>
                  <a:pt x="221844" y="347253"/>
                </a:lnTo>
                <a:lnTo>
                  <a:pt x="175260" y="353568"/>
                </a:lnTo>
                <a:lnTo>
                  <a:pt x="128675" y="347253"/>
                </a:lnTo>
                <a:lnTo>
                  <a:pt x="86811" y="329432"/>
                </a:lnTo>
                <a:lnTo>
                  <a:pt x="51339" y="301790"/>
                </a:lnTo>
                <a:lnTo>
                  <a:pt x="23932" y="266011"/>
                </a:lnTo>
                <a:lnTo>
                  <a:pt x="6261" y="223781"/>
                </a:lnTo>
                <a:lnTo>
                  <a:pt x="0" y="176784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21373" y="3841241"/>
            <a:ext cx="350520" cy="352425"/>
          </a:xfrm>
          <a:custGeom>
            <a:avLst/>
            <a:gdLst/>
            <a:ahLst/>
            <a:cxnLst/>
            <a:rect l="l" t="t" r="r" b="b"/>
            <a:pathLst>
              <a:path w="350520" h="352425">
                <a:moveTo>
                  <a:pt x="0" y="176021"/>
                </a:moveTo>
                <a:lnTo>
                  <a:pt x="6261" y="129248"/>
                </a:lnTo>
                <a:lnTo>
                  <a:pt x="23932" y="87206"/>
                </a:lnTo>
                <a:lnTo>
                  <a:pt x="51339" y="51577"/>
                </a:lnTo>
                <a:lnTo>
                  <a:pt x="86811" y="24045"/>
                </a:lnTo>
                <a:lnTo>
                  <a:pt x="128675" y="6291"/>
                </a:lnTo>
                <a:lnTo>
                  <a:pt x="175259" y="0"/>
                </a:lnTo>
                <a:lnTo>
                  <a:pt x="221844" y="6291"/>
                </a:lnTo>
                <a:lnTo>
                  <a:pt x="263708" y="24045"/>
                </a:lnTo>
                <a:lnTo>
                  <a:pt x="299180" y="51577"/>
                </a:lnTo>
                <a:lnTo>
                  <a:pt x="326587" y="87206"/>
                </a:lnTo>
                <a:lnTo>
                  <a:pt x="344258" y="129248"/>
                </a:lnTo>
                <a:lnTo>
                  <a:pt x="350520" y="176021"/>
                </a:lnTo>
                <a:lnTo>
                  <a:pt x="344258" y="222795"/>
                </a:lnTo>
                <a:lnTo>
                  <a:pt x="326587" y="264837"/>
                </a:lnTo>
                <a:lnTo>
                  <a:pt x="299180" y="300466"/>
                </a:lnTo>
                <a:lnTo>
                  <a:pt x="263708" y="327998"/>
                </a:lnTo>
                <a:lnTo>
                  <a:pt x="221844" y="345752"/>
                </a:lnTo>
                <a:lnTo>
                  <a:pt x="175259" y="352043"/>
                </a:lnTo>
                <a:lnTo>
                  <a:pt x="128675" y="345752"/>
                </a:lnTo>
                <a:lnTo>
                  <a:pt x="86811" y="327998"/>
                </a:lnTo>
                <a:lnTo>
                  <a:pt x="51339" y="300466"/>
                </a:lnTo>
                <a:lnTo>
                  <a:pt x="23932" y="264837"/>
                </a:lnTo>
                <a:lnTo>
                  <a:pt x="6261" y="222795"/>
                </a:lnTo>
                <a:lnTo>
                  <a:pt x="0" y="176021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50102" y="4912614"/>
            <a:ext cx="350520" cy="352425"/>
          </a:xfrm>
          <a:custGeom>
            <a:avLst/>
            <a:gdLst/>
            <a:ahLst/>
            <a:cxnLst/>
            <a:rect l="l" t="t" r="r" b="b"/>
            <a:pathLst>
              <a:path w="350520" h="352425">
                <a:moveTo>
                  <a:pt x="0" y="176022"/>
                </a:moveTo>
                <a:lnTo>
                  <a:pt x="6261" y="129248"/>
                </a:lnTo>
                <a:lnTo>
                  <a:pt x="23932" y="87206"/>
                </a:lnTo>
                <a:lnTo>
                  <a:pt x="51339" y="51577"/>
                </a:lnTo>
                <a:lnTo>
                  <a:pt x="86811" y="24045"/>
                </a:lnTo>
                <a:lnTo>
                  <a:pt x="128675" y="6291"/>
                </a:lnTo>
                <a:lnTo>
                  <a:pt x="175260" y="0"/>
                </a:lnTo>
                <a:lnTo>
                  <a:pt x="221844" y="6291"/>
                </a:lnTo>
                <a:lnTo>
                  <a:pt x="263708" y="24045"/>
                </a:lnTo>
                <a:lnTo>
                  <a:pt x="299180" y="51577"/>
                </a:lnTo>
                <a:lnTo>
                  <a:pt x="326587" y="87206"/>
                </a:lnTo>
                <a:lnTo>
                  <a:pt x="344258" y="129248"/>
                </a:lnTo>
                <a:lnTo>
                  <a:pt x="350520" y="176022"/>
                </a:lnTo>
                <a:lnTo>
                  <a:pt x="344258" y="222795"/>
                </a:lnTo>
                <a:lnTo>
                  <a:pt x="326587" y="264837"/>
                </a:lnTo>
                <a:lnTo>
                  <a:pt x="299180" y="300466"/>
                </a:lnTo>
                <a:lnTo>
                  <a:pt x="263708" y="327998"/>
                </a:lnTo>
                <a:lnTo>
                  <a:pt x="221844" y="345752"/>
                </a:lnTo>
                <a:lnTo>
                  <a:pt x="175260" y="352044"/>
                </a:lnTo>
                <a:lnTo>
                  <a:pt x="128675" y="345752"/>
                </a:lnTo>
                <a:lnTo>
                  <a:pt x="86811" y="327998"/>
                </a:lnTo>
                <a:lnTo>
                  <a:pt x="51339" y="300466"/>
                </a:lnTo>
                <a:lnTo>
                  <a:pt x="23932" y="264837"/>
                </a:lnTo>
                <a:lnTo>
                  <a:pt x="6261" y="222795"/>
                </a:lnTo>
                <a:lnTo>
                  <a:pt x="0" y="176022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10705" y="5442965"/>
            <a:ext cx="350520" cy="352425"/>
          </a:xfrm>
          <a:custGeom>
            <a:avLst/>
            <a:gdLst/>
            <a:ahLst/>
            <a:cxnLst/>
            <a:rect l="l" t="t" r="r" b="b"/>
            <a:pathLst>
              <a:path w="350520" h="352425">
                <a:moveTo>
                  <a:pt x="0" y="176022"/>
                </a:moveTo>
                <a:lnTo>
                  <a:pt x="6261" y="129248"/>
                </a:lnTo>
                <a:lnTo>
                  <a:pt x="23932" y="87206"/>
                </a:lnTo>
                <a:lnTo>
                  <a:pt x="51339" y="51577"/>
                </a:lnTo>
                <a:lnTo>
                  <a:pt x="86811" y="24045"/>
                </a:lnTo>
                <a:lnTo>
                  <a:pt x="128675" y="6291"/>
                </a:lnTo>
                <a:lnTo>
                  <a:pt x="175260" y="0"/>
                </a:lnTo>
                <a:lnTo>
                  <a:pt x="221844" y="6291"/>
                </a:lnTo>
                <a:lnTo>
                  <a:pt x="263708" y="24045"/>
                </a:lnTo>
                <a:lnTo>
                  <a:pt x="299180" y="51577"/>
                </a:lnTo>
                <a:lnTo>
                  <a:pt x="326587" y="87206"/>
                </a:lnTo>
                <a:lnTo>
                  <a:pt x="344258" y="129248"/>
                </a:lnTo>
                <a:lnTo>
                  <a:pt x="350520" y="176022"/>
                </a:lnTo>
                <a:lnTo>
                  <a:pt x="344258" y="222817"/>
                </a:lnTo>
                <a:lnTo>
                  <a:pt x="326587" y="264865"/>
                </a:lnTo>
                <a:lnTo>
                  <a:pt x="299180" y="300489"/>
                </a:lnTo>
                <a:lnTo>
                  <a:pt x="263708" y="328012"/>
                </a:lnTo>
                <a:lnTo>
                  <a:pt x="221844" y="345756"/>
                </a:lnTo>
                <a:lnTo>
                  <a:pt x="175260" y="352044"/>
                </a:lnTo>
                <a:lnTo>
                  <a:pt x="128675" y="345756"/>
                </a:lnTo>
                <a:lnTo>
                  <a:pt x="86811" y="328012"/>
                </a:lnTo>
                <a:lnTo>
                  <a:pt x="51339" y="300489"/>
                </a:lnTo>
                <a:lnTo>
                  <a:pt x="23932" y="264865"/>
                </a:lnTo>
                <a:lnTo>
                  <a:pt x="6261" y="222817"/>
                </a:lnTo>
                <a:lnTo>
                  <a:pt x="0" y="176022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957821" y="3846067"/>
            <a:ext cx="5556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Calibri"/>
                <a:cs typeface="Calibri"/>
              </a:rPr>
              <a:t>15 &lt;</a:t>
            </a:r>
            <a:r>
              <a:rPr sz="1400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FF"/>
                </a:solidFill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70559" y="5838545"/>
            <a:ext cx="6715759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15 </a:t>
            </a:r>
            <a:r>
              <a:rPr sz="1400" dirty="0">
                <a:solidFill>
                  <a:srgbClr val="0000FF"/>
                </a:solidFill>
                <a:latin typeface="Calibri"/>
                <a:cs typeface="Calibri"/>
              </a:rPr>
              <a:t>&gt; 7 </a:t>
            </a:r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=&gt; swap(15,</a:t>
            </a:r>
            <a:r>
              <a:rPr sz="1400" dirty="0">
                <a:solidFill>
                  <a:srgbClr val="0000FF"/>
                </a:solidFill>
                <a:latin typeface="Calibri"/>
                <a:cs typeface="Calibri"/>
              </a:rPr>
              <a:t> 7)</a:t>
            </a:r>
            <a:endParaRPr sz="1400" dirty="0">
              <a:latin typeface="Calibri"/>
              <a:cs typeface="Calibri"/>
            </a:endParaRPr>
          </a:p>
          <a:p>
            <a:pPr marL="193675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00FF"/>
                </a:solidFill>
                <a:latin typeface="Calibri"/>
                <a:cs typeface="Calibri"/>
              </a:rPr>
              <a:t>15 &gt; 14 </a:t>
            </a:r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=&gt; swap(15,</a:t>
            </a:r>
            <a:r>
              <a:rPr sz="1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FF"/>
                </a:solidFill>
                <a:latin typeface="Calibri"/>
                <a:cs typeface="Calibri"/>
              </a:rPr>
              <a:t>14)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-5" dirty="0">
                <a:latin typeface="Calibri"/>
                <a:cs typeface="Calibri"/>
              </a:rPr>
              <a:t>Вставка </a:t>
            </a:r>
            <a:r>
              <a:rPr sz="2400" b="1" spc="-10" dirty="0">
                <a:latin typeface="Calibri"/>
                <a:cs typeface="Calibri"/>
              </a:rPr>
              <a:t>элемента </a:t>
            </a:r>
            <a:r>
              <a:rPr sz="2400" b="1" dirty="0">
                <a:latin typeface="Calibri"/>
                <a:cs typeface="Calibri"/>
              </a:rPr>
              <a:t>с </a:t>
            </a:r>
            <a:r>
              <a:rPr sz="2400" b="1" spc="-10" dirty="0" err="1">
                <a:latin typeface="Calibri"/>
                <a:cs typeface="Calibri"/>
              </a:rPr>
              <a:t>приоритетом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 smtClean="0">
                <a:latin typeface="Calibri"/>
                <a:cs typeface="Calibri"/>
              </a:rPr>
              <a:t>15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Words>1733</Words>
  <Application>Microsoft Office PowerPoint</Application>
  <PresentationFormat>Экран (4:3)</PresentationFormat>
  <Paragraphs>451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Consolas</vt:lpstr>
      <vt:lpstr>inherit</vt:lpstr>
      <vt:lpstr>Times New Roman</vt:lpstr>
      <vt:lpstr>Wingdings</vt:lpstr>
      <vt:lpstr>Office Theme</vt:lpstr>
      <vt:lpstr>Двоичная куча</vt:lpstr>
      <vt:lpstr>Двоичная куча – пирамида (binary heap)</vt:lpstr>
      <vt:lpstr>История появления</vt:lpstr>
      <vt:lpstr>Двоичная куча</vt:lpstr>
      <vt:lpstr>Бинарная куча – пирамида (binary heap)</vt:lpstr>
      <vt:lpstr>Реализация бинарной кучи на основе массива</vt:lpstr>
      <vt:lpstr>Реализация бинарной кучи на основе массива</vt:lpstr>
      <vt:lpstr>Поиск максимального элемента</vt:lpstr>
      <vt:lpstr>Вставка элемента в бинарную кучу</vt:lpstr>
      <vt:lpstr>Вставка элемента в бинарную кучу</vt:lpstr>
      <vt:lpstr>Поиск максимального элемента</vt:lpstr>
      <vt:lpstr>Удаление максимального элемента</vt:lpstr>
      <vt:lpstr>Удаление максимального элемента</vt:lpstr>
      <vt:lpstr>Удаление максимального элемента</vt:lpstr>
      <vt:lpstr>Создание пустой кучи</vt:lpstr>
      <vt:lpstr>Удаление кучи</vt:lpstr>
      <vt:lpstr>Восстановление свойств кучи (max-heap)</vt:lpstr>
      <vt:lpstr>Работа с бинарной кучей</vt:lpstr>
      <vt:lpstr>Изменение кучи</vt:lpstr>
      <vt:lpstr>Увеличение ключа</vt:lpstr>
      <vt:lpstr>Построение бинарной кучи</vt:lpstr>
      <vt:lpstr>Построение бинарной кучи (v1)</vt:lpstr>
      <vt:lpstr>Построение бинарной кучи (v2)</vt:lpstr>
      <vt:lpstr>Использование двоичной кучи</vt:lpstr>
      <vt:lpstr>Очередь с приоритетом (priority queue)</vt:lpstr>
      <vt:lpstr>Сравнение оценки алгоритмов</vt:lpstr>
      <vt:lpstr>Алгоритм Дейкстры</vt:lpstr>
      <vt:lpstr>Сортировка на базе бинарной кучи</vt:lpstr>
      <vt:lpstr>Сортировка на базе бинарной кучи</vt:lpstr>
      <vt:lpstr>Сортировка на базе бинарной кучи</vt:lpstr>
      <vt:lpstr>Оценки работы алгоритма</vt:lpstr>
      <vt:lpstr>Скорость работы программы</vt:lpstr>
      <vt:lpstr>Скорость работы программы с выводом данных </vt:lpstr>
      <vt:lpstr>Отношение</vt:lpstr>
      <vt:lpstr>Отношение теоретического к практическому 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mk</dc:creator>
  <cp:lastModifiedBy>Stanislav Kachanov</cp:lastModifiedBy>
  <cp:revision>24</cp:revision>
  <dcterms:created xsi:type="dcterms:W3CDTF">2019-01-25T13:29:10Z</dcterms:created>
  <dcterms:modified xsi:type="dcterms:W3CDTF">2019-01-26T07:56:49Z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2019-01-25T00:00:00Z</vt:filetime>
  </property>
</Properties>
</file>