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285-4B05-4B17-40B8-940B225C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82931-F794-31DB-D4BA-E6ECD09C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ED0E-D76E-22E3-0C68-B8C2E810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563A-A771-D0C4-13B1-61A687FB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CD29-7264-F541-74F1-E8D6892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94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2120-8807-23CB-E5DE-D25B5A9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EC10-FF5A-1E6B-46FA-6B2B8E872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6C51-893B-1610-D608-C886BB68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23AC-5C8B-62D4-1C78-5A5C6D0E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E8C-05F0-DEA7-03C4-DAA4D71B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30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AE0CD-4BAC-9064-2060-8AA0D10CE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F4448-250E-BAFF-34EE-2D315FBE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6803-1189-6327-F6ED-BA56605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E324-5C5A-7B74-FA29-55DF0803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A019-D43E-AEAB-B486-7D1C7DC0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3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F03E-5447-1A5D-51C8-2A4943B2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571C-661E-9422-D309-010A7857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9B78-4D22-AE4A-9F3E-631B3542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0AEE-337E-2CF7-E0B0-06135947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0124-3574-6ACE-0BA2-BE3138D3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DC5F-828A-5F81-11CA-C2E03983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614E-5ADB-7491-5A63-F77C45FB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CD6A-C97A-A370-24F0-B39FDAD4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A41D-CFE7-82D3-CCD2-366BCB8C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1201-DDAD-4EAD-B0C1-8079473C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1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ED0C-77CE-F291-8308-05A1C315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EDD-4B0A-13D6-A5E6-781D1B693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FA169-5239-6292-F5A1-CAEF6CF5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2334-0737-D111-F0FA-934E3470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E835-CE03-8F7C-5F9E-71ACAB6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B39C-BC4D-ED6E-B3BA-C72EA7FC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6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133D-1340-3CD9-31B2-C42FE61B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E7DD-FA8C-8BA9-FEA7-8374E23A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0210-21DE-E706-81D0-8534C4BC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3FCC3-D40A-1533-91BE-51F387D13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C87F-47CB-AB47-4560-05681F1A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72BE9-A8F9-3D5F-3995-5BCC97E7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957BD-55DB-226C-8C61-B12022E1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3CDC1-E962-FF6E-5A94-BB0EC17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7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F522-2C51-F87C-852B-43B4A9DF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A7ECB-8D79-B6F0-38A3-1BC25EE0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C7FB3-BAA3-3232-99BC-FBD0273E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740A4-6565-5C8F-ACD3-D1F5641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0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59A6F-A62A-D832-A1CC-0F8B1A17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7F8DF-B1EF-2DE8-68E8-29525398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8CD5-BB91-4E12-C8C2-D4A34A79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442-7A19-778F-D72A-FAD98B75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0757-E25E-AF45-200A-7847FB67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E8569-DC19-B966-817C-8B802C22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E5DF-BADC-7135-464F-7DA88411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2FB5-E32F-6984-D3B4-C02CDDC4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F3ED-8EB8-1260-391C-B6BC5E7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3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81F4-07E2-6598-5C20-277A722B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BD5F2-941C-AD91-61C2-F2D86B1F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2454-EF19-378E-8EB5-06AC3B9D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843E-4233-F0CF-6BAD-2A94C7F3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67F34-28D3-B03B-60A3-745B1D74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19259-B340-EA9B-4FFD-62B5ED8A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7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C7E21-533B-C210-FFFE-E154A993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EC030-5171-842C-A63B-D4762FD1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28E4-8DD2-EC09-4C46-19CE4B944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D03D4-64B0-4C3D-B7F0-595AE564B65E}" type="datetimeFigureOut">
              <a:rPr lang="en-AU" smtClean="0"/>
              <a:t>15/06/2022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2275-7316-9F16-C6AD-CC5C1F80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B2EF-CCC5-A299-4990-4A30C582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B12E-612A-43AF-85E3-C70E99FD4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74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72C8-071D-493B-42FD-0E4FA18E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1003"/>
          </a:xfrm>
        </p:spPr>
        <p:txBody>
          <a:bodyPr>
            <a:normAutofit/>
          </a:bodyPr>
          <a:lstStyle/>
          <a:p>
            <a:r>
              <a:rPr lang="en-AU" sz="8800" b="1" dirty="0">
                <a:solidFill>
                  <a:schemeClr val="tx2">
                    <a:lumMod val="75000"/>
                  </a:schemeClr>
                </a:solidFill>
              </a:rPr>
              <a:t>MRS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3021B-BD54-AB6D-FAD7-D848EB5CC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Stasson Lea</a:t>
            </a:r>
          </a:p>
        </p:txBody>
      </p:sp>
    </p:spTree>
    <p:extLst>
      <p:ext uri="{BB962C8B-B14F-4D97-AF65-F5344CB8AC3E}">
        <p14:creationId xmlns:p14="http://schemas.microsoft.com/office/powerpoint/2010/main" val="20698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Total Choline (</a:t>
            </a:r>
            <a:r>
              <a:rPr lang="en-AU" sz="3600" b="1" dirty="0" err="1">
                <a:solidFill>
                  <a:schemeClr val="tx2">
                    <a:lumMod val="75000"/>
                  </a:schemeClr>
                </a:solidFill>
              </a:rPr>
              <a:t>tCho</a:t>
            </a:r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7D48E7-B6ED-2A91-715B-0BB08062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" y="1792987"/>
            <a:ext cx="4059816" cy="305033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86EE811-325C-4CB2-D90D-D6F55B57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55" y="1779584"/>
            <a:ext cx="4068690" cy="307714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9A17F36-EE63-3DB4-591D-5175C3C63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39" y="1792987"/>
            <a:ext cx="4073126" cy="3071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EF948B-ED7F-5DFC-BEB0-135835ABF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60195"/>
            <a:ext cx="3029373" cy="27626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EDCDA63-5D32-A08A-EC58-ECFB1D560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01681"/>
            <a:ext cx="3000794" cy="600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75C45-D3EB-B6CA-2E5F-25772818F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50" y="5810219"/>
            <a:ext cx="3038899" cy="266737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A700A8F-BA91-FFAD-F18D-28613D5B2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50" y="5063355"/>
            <a:ext cx="2819794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F6F0E2-208F-0B22-5ABE-8D8E34320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66" y="5791166"/>
            <a:ext cx="3096057" cy="285790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6918B34D-9E45-8B57-9D80-6462B800C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66" y="5032652"/>
            <a:ext cx="3172268" cy="590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D9AD2-5434-0BE6-3215-04CA86727011}"/>
              </a:ext>
            </a:extLst>
          </p:cNvPr>
          <p:cNvCxnSpPr/>
          <p:nvPr/>
        </p:nvCxnSpPr>
        <p:spPr>
          <a:xfrm flipH="1">
            <a:off x="11569023" y="5702384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90468-7D6A-3302-2D16-25559CEDA489}"/>
              </a:ext>
            </a:extLst>
          </p:cNvPr>
          <p:cNvCxnSpPr/>
          <p:nvPr/>
        </p:nvCxnSpPr>
        <p:spPr>
          <a:xfrm flipH="1">
            <a:off x="11538585" y="5268628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265F7-C3D8-1546-ADBF-351101B08EE6}"/>
              </a:ext>
            </a:extLst>
          </p:cNvPr>
          <p:cNvCxnSpPr/>
          <p:nvPr/>
        </p:nvCxnSpPr>
        <p:spPr>
          <a:xfrm flipH="1">
            <a:off x="3539836" y="5225085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Total N-acetyl-aspartyl (</a:t>
            </a:r>
            <a:r>
              <a:rPr lang="en-AU" sz="3600" b="1" dirty="0" err="1">
                <a:solidFill>
                  <a:schemeClr val="tx2">
                    <a:lumMod val="75000"/>
                  </a:schemeClr>
                </a:solidFill>
              </a:rPr>
              <a:t>tNAA</a:t>
            </a:r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3E1A8A9-DC31-8961-50AB-22DA4ED83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9" y="1741034"/>
            <a:ext cx="3941975" cy="33759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20A32FD-BF84-572C-E031-6F8E3CBD9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1" y="1721731"/>
            <a:ext cx="3950602" cy="337593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0618ED4-9E1E-5372-A07F-F8EDF4C0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37" y="1689397"/>
            <a:ext cx="3946289" cy="3352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1050B-76CB-3932-14E5-F46C3FA9A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2" y="5793090"/>
            <a:ext cx="2896004" cy="27626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471018E-1246-4917-A02F-75DDE0498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9" y="5116966"/>
            <a:ext cx="2886478" cy="638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EF707D-43CA-169C-C372-AFBF22C44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0" y="5774037"/>
            <a:ext cx="2781688" cy="28579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171860F-1E0A-94E2-1CB9-AFBEF3AC1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0" y="5140739"/>
            <a:ext cx="2991267" cy="571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4FCFF1-23BA-9A26-A4CC-E999129A00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81" y="5793090"/>
            <a:ext cx="2943636" cy="266737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4308A8A5-4E88-0B99-E3DC-366950E5EC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86" y="5155606"/>
            <a:ext cx="2867425" cy="5525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F1821-14D2-54EE-FE6F-703DD0062838}"/>
              </a:ext>
            </a:extLst>
          </p:cNvPr>
          <p:cNvCxnSpPr/>
          <p:nvPr/>
        </p:nvCxnSpPr>
        <p:spPr>
          <a:xfrm flipH="1">
            <a:off x="7610061" y="5328724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8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Glutamate &amp; Glutamine (</a:t>
            </a:r>
            <a:r>
              <a:rPr lang="en-AU" sz="3600" b="1" dirty="0" err="1">
                <a:solidFill>
                  <a:schemeClr val="tx2">
                    <a:lumMod val="75000"/>
                  </a:schemeClr>
                </a:solidFill>
              </a:rPr>
              <a:t>Glx</a:t>
            </a:r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2EF1A8-2DA9-2322-6480-846B2DB8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8" y="1689397"/>
            <a:ext cx="4185514" cy="325922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C1A972-B4C6-72A3-0BA1-791FB8E11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43" y="1689397"/>
            <a:ext cx="4185514" cy="324219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5EF7256-6674-FB06-66E2-9C8521465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88" y="1706431"/>
            <a:ext cx="4158187" cy="3242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479A0B-60B9-1E5B-DACB-9F9F2397C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56" y="5945148"/>
            <a:ext cx="3019846" cy="28579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9570D22-2B0E-4628-D99E-024F71BDA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56" y="5154764"/>
            <a:ext cx="2962688" cy="581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E5CCD9-EC17-D7D5-B549-22E7783A0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66" y="5935622"/>
            <a:ext cx="2972215" cy="295316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E625C290-5070-C4B0-A32D-8E3850C41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66" y="5142042"/>
            <a:ext cx="2886478" cy="600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BF0EEF-2A19-98C4-6953-61C4CE006C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2" y="5945148"/>
            <a:ext cx="3010320" cy="285790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C6F91BD8-7C13-E9FA-A2FE-72C2D8598D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2" y="5151569"/>
            <a:ext cx="3124636" cy="590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E53662-D6AC-FF3E-FE60-F82D7F68BF75}"/>
              </a:ext>
            </a:extLst>
          </p:cNvPr>
          <p:cNvCxnSpPr/>
          <p:nvPr/>
        </p:nvCxnSpPr>
        <p:spPr>
          <a:xfrm flipH="1">
            <a:off x="3822762" y="5407603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FA54AC-B5BD-3D65-79F4-BD36298E8729}"/>
              </a:ext>
            </a:extLst>
          </p:cNvPr>
          <p:cNvCxnSpPr/>
          <p:nvPr/>
        </p:nvCxnSpPr>
        <p:spPr>
          <a:xfrm flipH="1">
            <a:off x="11353800" y="5847176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Macromolecules 0.9 (MM09)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C0A4084-3517-59CE-627B-5C5B6422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10" y="1712621"/>
            <a:ext cx="3886255" cy="330366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DE88B1B-8418-D589-AC7C-CCDFD03F8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5" y="1701009"/>
            <a:ext cx="3882017" cy="331527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DFCFE63-8861-F183-3506-B85E94682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23" y="1724233"/>
            <a:ext cx="3873542" cy="3292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B1E5AF-7639-6A29-5CB8-9AB4896DB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3" y="5905584"/>
            <a:ext cx="2896004" cy="27626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A2EA1D9-059F-EB3A-7C6F-FC847BDDD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13" y="5156090"/>
            <a:ext cx="3029373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A3FFDB-0F3E-CECD-2C3C-4AB050E79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6" y="5905584"/>
            <a:ext cx="2943636" cy="304843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8D2DD4A9-9713-8325-2876-334C2EC32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56" y="5160854"/>
            <a:ext cx="2953162" cy="600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305C92-956F-1A1F-711A-F6451AC46E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539" y="5924638"/>
            <a:ext cx="3010320" cy="266737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124371EE-DFB5-B508-718A-FC26BB95F6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71" y="5160854"/>
            <a:ext cx="2915057" cy="61921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3E429F-239A-185F-8052-9493E3D74D9E}"/>
              </a:ext>
            </a:extLst>
          </p:cNvPr>
          <p:cNvCxnSpPr/>
          <p:nvPr/>
        </p:nvCxnSpPr>
        <p:spPr>
          <a:xfrm flipH="1">
            <a:off x="3825303" y="5372488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CE47-0BC0-FEE2-A021-F3DB98F66024}"/>
              </a:ext>
            </a:extLst>
          </p:cNvPr>
          <p:cNvCxnSpPr/>
          <p:nvPr/>
        </p:nvCxnSpPr>
        <p:spPr>
          <a:xfrm flipH="1">
            <a:off x="7710692" y="5372488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A229A-C893-3A23-3AC6-69D3429130A7}"/>
              </a:ext>
            </a:extLst>
          </p:cNvPr>
          <p:cNvCxnSpPr/>
          <p:nvPr/>
        </p:nvCxnSpPr>
        <p:spPr>
          <a:xfrm flipH="1">
            <a:off x="11369213" y="5372488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8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Macromolecules 2.0 (MM20)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E0022BD-BD48-2C2F-8841-6714D246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53" y="1959578"/>
            <a:ext cx="3613901" cy="280028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ABD36A3-C02D-713B-1AD4-9CBBFD026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72" y="1939892"/>
            <a:ext cx="3590255" cy="281997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10B54DB-C908-05F5-DCD7-248A7AF2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6" y="1939892"/>
            <a:ext cx="3609960" cy="2819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2BDD7-914A-4E8C-3EA4-C176AA61A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3" y="5592595"/>
            <a:ext cx="2953162" cy="295316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BF8A834D-3263-64E3-30B2-BFC8CF8B3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6428"/>
            <a:ext cx="2972215" cy="571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C27696-3FDE-B635-4211-5EF199784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18" y="5592595"/>
            <a:ext cx="2943636" cy="285790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D49C3529-ADDA-B73D-9798-660C38B62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18" y="4946902"/>
            <a:ext cx="2943636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92106-A6F9-AEED-093B-66F2DE0497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80" y="5592595"/>
            <a:ext cx="2787046" cy="29531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7392BF7-BE74-00B1-CA63-853FE5027E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80" y="4946902"/>
            <a:ext cx="3153547" cy="57158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93209E-057F-52FD-CD64-7B790FD6AF10}"/>
              </a:ext>
            </a:extLst>
          </p:cNvPr>
          <p:cNvCxnSpPr/>
          <p:nvPr/>
        </p:nvCxnSpPr>
        <p:spPr>
          <a:xfrm flipH="1">
            <a:off x="11574754" y="5146711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C4D023-4C70-66B9-8C75-C5D4A722DE10}"/>
              </a:ext>
            </a:extLst>
          </p:cNvPr>
          <p:cNvCxnSpPr/>
          <p:nvPr/>
        </p:nvCxnSpPr>
        <p:spPr>
          <a:xfrm flipH="1">
            <a:off x="7689622" y="5156042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57EA6B-32EC-20B9-DEDC-E90C3E990ECD}"/>
              </a:ext>
            </a:extLst>
          </p:cNvPr>
          <p:cNvCxnSpPr/>
          <p:nvPr/>
        </p:nvCxnSpPr>
        <p:spPr>
          <a:xfrm flipH="1">
            <a:off x="3661371" y="5134720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Molecules + Lipid 0.9 (MLip09)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10970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8FA2F8D-4D4F-E8AA-46B5-92F49633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95" y="1832403"/>
            <a:ext cx="4009609" cy="309134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07EF4D-8BEE-08A4-28DC-F2C440AB7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1" y="1771498"/>
            <a:ext cx="4000873" cy="310770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48498EF-F35B-D897-3F05-2A57DFA5C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08" y="1832403"/>
            <a:ext cx="4000873" cy="3107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1E934A-2EF8-6779-0677-AABF4BDB5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" y="5853308"/>
            <a:ext cx="2876951" cy="28579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F38E210-130C-518E-2082-E868D3696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76470"/>
            <a:ext cx="3029373" cy="590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AF204B-90A9-0D24-0042-8C1E87013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18" y="5862958"/>
            <a:ext cx="2953162" cy="27626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BE2EF12-D754-9776-F822-B7B8EAB0F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92" y="5117903"/>
            <a:ext cx="2962688" cy="543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FA5B7D-BD37-293B-FF24-9B1062331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0" y="5895933"/>
            <a:ext cx="2981741" cy="28579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A7325D6D-DB4A-1785-CC80-3888B15A6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26" y="5122703"/>
            <a:ext cx="2943636" cy="590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E18A04-A208-F8EA-8B13-DBFA6749A63E}"/>
              </a:ext>
            </a:extLst>
          </p:cNvPr>
          <p:cNvCxnSpPr/>
          <p:nvPr/>
        </p:nvCxnSpPr>
        <p:spPr>
          <a:xfrm flipH="1">
            <a:off x="3702450" y="5291431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052E04-11D2-5318-2FA4-F7B5D103C562}"/>
              </a:ext>
            </a:extLst>
          </p:cNvPr>
          <p:cNvCxnSpPr/>
          <p:nvPr/>
        </p:nvCxnSpPr>
        <p:spPr>
          <a:xfrm flipH="1">
            <a:off x="11249762" y="5320047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0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Molecules + Lipid 2.0 (MLip20)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42A32E3-95C0-732D-702D-58E8FA88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63" y="1796719"/>
            <a:ext cx="3903874" cy="312522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FE33D82-0539-A96B-6B14-575E5FD20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2" y="1795299"/>
            <a:ext cx="3895349" cy="312522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A5BB11D-781C-02C5-9FAE-E489F88F7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00" y="1795299"/>
            <a:ext cx="3908134" cy="3092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F74F8-E842-CE88-E91E-E361F9D9F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8" y="5748317"/>
            <a:ext cx="2791215" cy="295316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024D087-DA76-98AB-7CF1-154DD44C7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48" y="4997425"/>
            <a:ext cx="2781688" cy="600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7D1E4E-AF43-2A82-51DB-078844A5A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56" y="5770195"/>
            <a:ext cx="2972215" cy="28579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6D8B049-E9DD-C5FB-58D8-BC35BAA23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49" y="5061281"/>
            <a:ext cx="3038899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D43C4E-17CB-A22C-ED01-CB85FB839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40" y="5774958"/>
            <a:ext cx="2962688" cy="276264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054FFF2E-97AE-3390-00F2-58FAD06330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540" y="5067461"/>
            <a:ext cx="3010320" cy="5811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59646C-CA41-A3E9-A677-59FD715894B5}"/>
              </a:ext>
            </a:extLst>
          </p:cNvPr>
          <p:cNvCxnSpPr/>
          <p:nvPr/>
        </p:nvCxnSpPr>
        <p:spPr>
          <a:xfrm flipH="1">
            <a:off x="7733958" y="5297504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48F90-D4D1-2713-BC67-90F7E44C9A3C}"/>
              </a:ext>
            </a:extLst>
          </p:cNvPr>
          <p:cNvCxnSpPr/>
          <p:nvPr/>
        </p:nvCxnSpPr>
        <p:spPr>
          <a:xfrm flipH="1">
            <a:off x="3693347" y="5223636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FBB42-BA3E-33F6-21CB-42B656E382D8}"/>
              </a:ext>
            </a:extLst>
          </p:cNvPr>
          <p:cNvCxnSpPr/>
          <p:nvPr/>
        </p:nvCxnSpPr>
        <p:spPr>
          <a:xfrm flipH="1">
            <a:off x="7733958" y="5724111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68961B-9E4A-2E75-775B-9F8BB2927145}"/>
              </a:ext>
            </a:extLst>
          </p:cNvPr>
          <p:cNvCxnSpPr/>
          <p:nvPr/>
        </p:nvCxnSpPr>
        <p:spPr>
          <a:xfrm flipH="1">
            <a:off x="11564260" y="5253862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Aspartate (Asp)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211172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1042965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DD0C316-E8B8-9ACA-63ED-F2B2C53B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0" y="1778989"/>
            <a:ext cx="3489826" cy="2780038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C5CAEF39-568C-9524-0DD1-46A80E792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73" y="1778989"/>
            <a:ext cx="3497453" cy="2755778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ADF81C34-C1E7-70C2-5276-B95180A1B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91" y="1778989"/>
            <a:ext cx="3482198" cy="27703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092735-53F6-3489-8017-4152CDD18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5" y="5640257"/>
            <a:ext cx="2991267" cy="333422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2E21B6BC-1420-AE8D-06A0-728359639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5" y="4782372"/>
            <a:ext cx="2972215" cy="6382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45B74E-9EFD-95D5-129D-06BDF568C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07" y="5640257"/>
            <a:ext cx="2857899" cy="295316"/>
          </a:xfrm>
          <a:prstGeom prst="rect">
            <a:avLst/>
          </a:prstGeom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7E98EEE-2BA2-C9C1-4868-09DFE03C3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3" y="4782372"/>
            <a:ext cx="2962688" cy="6477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41FC42-46A5-FE2B-CCC5-7DB2B0553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44" y="5664073"/>
            <a:ext cx="2962688" cy="285790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EE5491AB-AF8E-383E-504D-395C00271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339" y="4830004"/>
            <a:ext cx="2857899" cy="5906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A73A59-EAFE-8CE4-4680-765ECB78DF3C}"/>
              </a:ext>
            </a:extLst>
          </p:cNvPr>
          <p:cNvCxnSpPr/>
          <p:nvPr/>
        </p:nvCxnSpPr>
        <p:spPr>
          <a:xfrm flipH="1">
            <a:off x="7567470" y="5072685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Creatine (Cr)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932873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A21D53-0848-2770-FCFC-C3455F31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4" y="1875908"/>
            <a:ext cx="3858014" cy="28161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1FEFCCE-55D5-1CC8-25EA-024736A68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08" y="1895568"/>
            <a:ext cx="3841184" cy="2796472"/>
          </a:xfrm>
          <a:prstGeom prst="rect">
            <a:avLst/>
          </a:prstGeom>
        </p:spPr>
      </p:pic>
      <p:pic>
        <p:nvPicPr>
          <p:cNvPr id="11" name="Picture 10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E467749E-9EE4-D02F-0B46-89F954CBD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86" y="1895568"/>
            <a:ext cx="3845392" cy="2806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7B21A-D531-0121-D8C7-EA3AA0C60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4" y="5615027"/>
            <a:ext cx="2972215" cy="304843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A51AE45-C31A-8E92-CBDE-1A556BD8A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24" y="4808137"/>
            <a:ext cx="3057952" cy="590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FE0906-757B-DD5D-9D61-B95894053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7" y="5634079"/>
            <a:ext cx="2848373" cy="266737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3E74B700-FA13-7A6D-790D-18EDAE874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17" y="4798610"/>
            <a:ext cx="2953162" cy="600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90FAC7-7DE7-B8BC-FD5F-C3CCF45D72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11" y="5634079"/>
            <a:ext cx="2981741" cy="295316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CFEE26D5-3AF8-36D9-A57E-1D4DC23E3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4" y="4798610"/>
            <a:ext cx="3134162" cy="6001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932683-498B-A762-D65B-49F334E4C6AC}"/>
              </a:ext>
            </a:extLst>
          </p:cNvPr>
          <p:cNvCxnSpPr/>
          <p:nvPr/>
        </p:nvCxnSpPr>
        <p:spPr>
          <a:xfrm flipH="1">
            <a:off x="7602384" y="5536107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4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Phosphocreatine (</a:t>
            </a:r>
            <a:r>
              <a:rPr lang="en-AU" sz="3600" b="1" dirty="0" err="1">
                <a:solidFill>
                  <a:schemeClr val="tx2">
                    <a:lumMod val="75000"/>
                  </a:schemeClr>
                </a:solidFill>
              </a:rPr>
              <a:t>PCr</a:t>
            </a:r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1009073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6E5011B-F7E6-090B-8D5F-603FACE0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5" y="1886830"/>
            <a:ext cx="3639152" cy="282486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C29A1D3-789B-0C75-66EE-A03A46420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93" y="1935957"/>
            <a:ext cx="3631214" cy="277574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8F7964A-EF56-9DD7-FF2B-D00D8BB78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59" y="1886830"/>
            <a:ext cx="3627246" cy="2805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4FFAE-EF8D-6AE7-96BD-8002433E5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84" y="5496161"/>
            <a:ext cx="2981741" cy="295316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F16257EF-07FD-89A7-922B-CBC6CF4C5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84" y="4808614"/>
            <a:ext cx="2905530" cy="590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8CCDCB-55D2-7DCA-8180-A4CE6773FF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22" y="5532753"/>
            <a:ext cx="2953162" cy="30484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FF312132-F2C4-D87F-8296-BDB27DD6A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92" y="4780035"/>
            <a:ext cx="2972215" cy="600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BD0B1B-7D5E-6888-969F-2813917D12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85" y="5551806"/>
            <a:ext cx="2943636" cy="285790"/>
          </a:xfrm>
          <a:prstGeom prst="rect">
            <a:avLst/>
          </a:prstGeom>
        </p:spPr>
      </p:pic>
      <p:pic>
        <p:nvPicPr>
          <p:cNvPr id="23" name="Picture 2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54E84CA4-B694-4AFA-0356-6B6207BB1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985" y="4808614"/>
            <a:ext cx="3010320" cy="5715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4BD36-A59A-A1CF-E02E-165937147AE3}"/>
              </a:ext>
            </a:extLst>
          </p:cNvPr>
          <p:cNvCxnSpPr/>
          <p:nvPr/>
        </p:nvCxnSpPr>
        <p:spPr>
          <a:xfrm flipH="1">
            <a:off x="7728177" y="5453834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Glutamine (Glu)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1E9E0B-55F7-D02F-B712-4C2927FE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3" y="1699205"/>
            <a:ext cx="4321169" cy="303112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F59F835-9C2F-A041-6786-FD91EF07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69" y="1699205"/>
            <a:ext cx="4316462" cy="301522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78F3CD7-7960-D8C9-6103-FE0E9454D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41" y="1725701"/>
            <a:ext cx="4292926" cy="3004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E4EFB-9C61-98C3-ED44-642403C6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9" y="5641417"/>
            <a:ext cx="2972215" cy="28579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E993CCB-BB48-4778-A16A-3097050EA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9" y="4893750"/>
            <a:ext cx="2905530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66B9FD-FE8E-6FE3-F9BA-D3C9A0EA0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6" y="5641417"/>
            <a:ext cx="2953162" cy="30484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6BA35B48-BD11-9DCC-460C-09BF51888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6" y="4890557"/>
            <a:ext cx="3038899" cy="59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9CF0D7-05AF-7E57-7D04-F3B62738A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71" y="5647803"/>
            <a:ext cx="3057952" cy="295316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3F02129B-79FE-DBD5-0B25-1935232BF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71" y="4893750"/>
            <a:ext cx="2886478" cy="59063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923EC-6A40-A1F6-48E7-DD070BE6A9F9}"/>
              </a:ext>
            </a:extLst>
          </p:cNvPr>
          <p:cNvCxnSpPr/>
          <p:nvPr/>
        </p:nvCxnSpPr>
        <p:spPr>
          <a:xfrm flipH="1">
            <a:off x="11353800" y="5559539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5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i="0" dirty="0" err="1">
                <a:solidFill>
                  <a:schemeClr val="tx2">
                    <a:lumMod val="75000"/>
                  </a:schemeClr>
                </a:solidFill>
                <a:effectLst/>
              </a:rPr>
              <a:t>Glycerophosphocholine</a:t>
            </a:r>
            <a:r>
              <a:rPr lang="en-AU" sz="3600" b="1" i="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(GPC)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61770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41F402-0B2C-FB65-80EC-2D7AB55C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7" y="1860077"/>
            <a:ext cx="3887181" cy="289783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7683E68-67F8-3CAB-82FA-D936CC588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17" y="1870210"/>
            <a:ext cx="3882941" cy="287756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B3E281F-DB52-35E8-8B80-EC4A6B280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91" y="1855011"/>
            <a:ext cx="3887181" cy="2892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A5F2A-BC0D-DB00-A579-28CBA2006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4" y="5434216"/>
            <a:ext cx="3038899" cy="304843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38A4D5A-40FB-6B1B-3E48-3E740692C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4" y="4800444"/>
            <a:ext cx="2962688" cy="638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F20083-929B-DC68-EA8C-6BA8080D2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98" y="5462795"/>
            <a:ext cx="2962688" cy="27626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12331D5E-9043-472B-3184-DCA8C8683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98" y="4862636"/>
            <a:ext cx="2896004" cy="571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3F5640-3272-F723-A928-1FCB4381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03" y="5434216"/>
            <a:ext cx="3029373" cy="304843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B885266C-08B1-5ACE-4126-9C0DC3E34A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03" y="4800444"/>
            <a:ext cx="3181794" cy="5811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71C85-9922-2B59-EAAA-0B5571B3338F}"/>
              </a:ext>
            </a:extLst>
          </p:cNvPr>
          <p:cNvCxnSpPr/>
          <p:nvPr/>
        </p:nvCxnSpPr>
        <p:spPr>
          <a:xfrm flipH="1">
            <a:off x="11578017" y="5402054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45C4A4-87AF-D062-EC4E-27655BD57946}"/>
              </a:ext>
            </a:extLst>
          </p:cNvPr>
          <p:cNvCxnSpPr/>
          <p:nvPr/>
        </p:nvCxnSpPr>
        <p:spPr>
          <a:xfrm flipH="1">
            <a:off x="11329990" y="4993025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Glutathione (GSH)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E726B0B-B0CF-7E11-0CF1-58B2D57C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6" y="1726857"/>
            <a:ext cx="4150919" cy="322586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780E9A4-87C8-FF28-B26A-B966006B7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46" y="1699205"/>
            <a:ext cx="4128310" cy="320894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9AC1D12-2CFF-9A2A-6CA2-219F58123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66" y="1726857"/>
            <a:ext cx="4132832" cy="3214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9EFF1-9CF6-70C9-207B-DDEE7B4F5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5715096"/>
            <a:ext cx="3038899" cy="314369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A373B71F-C611-37D1-B418-9951A701B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3" y="4945550"/>
            <a:ext cx="2943636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039A64-C380-29E6-9DB0-0FED5F255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82" y="5746850"/>
            <a:ext cx="2924583" cy="30484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80A0B443-501D-25C9-3065-678325A2A5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82" y="5048829"/>
            <a:ext cx="3134162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C99FA1-7649-E4DE-4CA4-9AA3FD8FF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59" y="5746850"/>
            <a:ext cx="2953162" cy="304843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1B64F8A8-F182-1B53-FAF7-9F1952DA9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59" y="5058355"/>
            <a:ext cx="2800741" cy="5715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BD763-3777-A8EB-5BB5-5B2764CD8D18}"/>
              </a:ext>
            </a:extLst>
          </p:cNvPr>
          <p:cNvCxnSpPr/>
          <p:nvPr/>
        </p:nvCxnSpPr>
        <p:spPr>
          <a:xfrm flipH="1">
            <a:off x="7555465" y="5241410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9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Myo-Inositol (Ins)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C217282-C8AE-DA88-2A4A-E1EBC461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" y="1696369"/>
            <a:ext cx="4189386" cy="31170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CFC6ACE-41BB-3A7E-18CA-C290A992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89" y="1696369"/>
            <a:ext cx="4184822" cy="308980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A8DFADE-6968-51DA-AC1C-CF4D28ED5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80" y="1707249"/>
            <a:ext cx="4175695" cy="3106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06353A-6A1E-3EFF-9373-4E4C400ED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76" y="5665179"/>
            <a:ext cx="3029373" cy="295316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C743134D-8D6B-1EED-D1E6-0EA24E433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50" y="4853615"/>
            <a:ext cx="3038899" cy="600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33069-BD19-1B79-AF4B-D7CE147C08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18" y="5665179"/>
            <a:ext cx="2867425" cy="314369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9FAA431-19E1-3593-79DD-483AAAEC8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18" y="4866315"/>
            <a:ext cx="2953162" cy="590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CDA777-9500-192D-EB73-870856209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7" y="5720780"/>
            <a:ext cx="2791215" cy="276264"/>
          </a:xfrm>
          <a:prstGeom prst="rect">
            <a:avLst/>
          </a:prstGeom>
        </p:spPr>
      </p:pic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CFE94003-1F2F-1D84-506A-EC1593B666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7" y="4946395"/>
            <a:ext cx="3048425" cy="6382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616516-E21A-F308-0172-A8F80BD43DED}"/>
              </a:ext>
            </a:extLst>
          </p:cNvPr>
          <p:cNvCxnSpPr/>
          <p:nvPr/>
        </p:nvCxnSpPr>
        <p:spPr>
          <a:xfrm flipH="1">
            <a:off x="7576074" y="5108990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556861-EAC9-C7B4-6468-A99F632440B3}"/>
              </a:ext>
            </a:extLst>
          </p:cNvPr>
          <p:cNvCxnSpPr/>
          <p:nvPr/>
        </p:nvCxnSpPr>
        <p:spPr>
          <a:xfrm flipH="1">
            <a:off x="11353800" y="5161631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5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DF1-5019-F9C0-5C9E-63FFF392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8"/>
            <a:ext cx="10515600" cy="67858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solidFill>
                  <a:schemeClr val="tx2">
                    <a:lumMod val="75000"/>
                  </a:schemeClr>
                </a:solidFill>
              </a:rPr>
              <a:t>N-acetyl-aspartyl (NAA)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70F7B-AD3B-507B-7C82-B7A49C684AE2}"/>
              </a:ext>
            </a:extLst>
          </p:cNvPr>
          <p:cNvSpPr txBox="1">
            <a:spLocks/>
          </p:cNvSpPr>
          <p:nvPr/>
        </p:nvSpPr>
        <p:spPr>
          <a:xfrm>
            <a:off x="4630882" y="1154546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5FF322-43F3-F7DE-7054-E1E1B7597A18}"/>
              </a:ext>
            </a:extLst>
          </p:cNvPr>
          <p:cNvSpPr txBox="1">
            <a:spLocks/>
          </p:cNvSpPr>
          <p:nvPr/>
        </p:nvSpPr>
        <p:spPr>
          <a:xfrm>
            <a:off x="8423564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PCC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C711D-B03D-8F7E-4063-5543C8142471}"/>
              </a:ext>
            </a:extLst>
          </p:cNvPr>
          <p:cNvSpPr txBox="1">
            <a:spLocks/>
          </p:cNvSpPr>
          <p:nvPr/>
        </p:nvSpPr>
        <p:spPr>
          <a:xfrm>
            <a:off x="838200" y="1149642"/>
            <a:ext cx="2930236" cy="424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>
                <a:solidFill>
                  <a:schemeClr val="tx2">
                    <a:lumMod val="75000"/>
                  </a:schemeClr>
                </a:solidFill>
              </a:rPr>
              <a:t>Hippo</a:t>
            </a:r>
          </a:p>
        </p:txBody>
      </p:sp>
      <p:pic>
        <p:nvPicPr>
          <p:cNvPr id="13" name="Picture 12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C71CD514-4376-AC21-532E-548A9957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3" y="1689397"/>
            <a:ext cx="4194710" cy="3259211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706747C-6E48-26C9-FCE1-09F4CFB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51" y="1699205"/>
            <a:ext cx="4203898" cy="329357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07101A9-2D04-332F-E5ED-D35E6F782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7" y="1793666"/>
            <a:ext cx="4194709" cy="32706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58F7A-8517-060E-C0DB-347A842AF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18762"/>
            <a:ext cx="2981741" cy="31436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1F32FA13-4EE9-18FB-F823-DB9585AE3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0215"/>
            <a:ext cx="3162741" cy="600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C50C11-306C-8266-BF8F-023A84F22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11" y="5846863"/>
            <a:ext cx="2934109" cy="266737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3231EEFB-9161-9AFD-BFFF-047E3AF9B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11" y="5112857"/>
            <a:ext cx="2991267" cy="5620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547B31-2FF4-133A-B23A-61310C8F5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28" y="5823526"/>
            <a:ext cx="2934109" cy="304843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1AD35033-2902-8C19-20F2-E539A2220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28" y="5158794"/>
            <a:ext cx="2943636" cy="5715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839CD4-43AC-D555-6789-1EBC80805D36}"/>
              </a:ext>
            </a:extLst>
          </p:cNvPr>
          <p:cNvCxnSpPr/>
          <p:nvPr/>
        </p:nvCxnSpPr>
        <p:spPr>
          <a:xfrm flipH="1">
            <a:off x="7579994" y="5295911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5AB07-CC4A-4B83-8D90-BBDE09F16470}"/>
              </a:ext>
            </a:extLst>
          </p:cNvPr>
          <p:cNvCxnSpPr/>
          <p:nvPr/>
        </p:nvCxnSpPr>
        <p:spPr>
          <a:xfrm flipH="1">
            <a:off x="11353800" y="5393882"/>
            <a:ext cx="457200" cy="19594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121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MRS ANOVA</vt:lpstr>
      <vt:lpstr>Aspartate (Asp)</vt:lpstr>
      <vt:lpstr>Creatine (Cr)</vt:lpstr>
      <vt:lpstr>Phosphocreatine (PCr)</vt:lpstr>
      <vt:lpstr>Glutamine (Glu)</vt:lpstr>
      <vt:lpstr>Glycerophosphocholine (GPC)</vt:lpstr>
      <vt:lpstr>Glutathione (GSH)</vt:lpstr>
      <vt:lpstr>Myo-Inositol (Ins)</vt:lpstr>
      <vt:lpstr>N-acetyl-aspartyl (NAA)</vt:lpstr>
      <vt:lpstr>Total Choline (tCho)</vt:lpstr>
      <vt:lpstr>Total N-acetyl-aspartyl (tNAA)</vt:lpstr>
      <vt:lpstr>Glutamate &amp; Glutamine (Glx)</vt:lpstr>
      <vt:lpstr>Macromolecules 0.9 (MM09)</vt:lpstr>
      <vt:lpstr>Macromolecules 2.0 (MM20)</vt:lpstr>
      <vt:lpstr>Molecules + Lipid 0.9 (MLip09)</vt:lpstr>
      <vt:lpstr>Molecules + Lipid 2.0 (MLip20)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MRS ANOVA</dc:title>
  <dc:creator>stass</dc:creator>
  <cp:lastModifiedBy>stass</cp:lastModifiedBy>
  <cp:revision>2</cp:revision>
  <dcterms:created xsi:type="dcterms:W3CDTF">2022-06-15T00:34:42Z</dcterms:created>
  <dcterms:modified xsi:type="dcterms:W3CDTF">2022-06-15T03:03:19Z</dcterms:modified>
</cp:coreProperties>
</file>