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4" r:id="rId2"/>
    <p:sldId id="257" r:id="rId3"/>
    <p:sldId id="275" r:id="rId4"/>
    <p:sldId id="276" r:id="rId5"/>
    <p:sldId id="258" r:id="rId6"/>
    <p:sldId id="277" r:id="rId7"/>
    <p:sldId id="259" r:id="rId8"/>
    <p:sldId id="266" r:id="rId9"/>
    <p:sldId id="267" r:id="rId10"/>
    <p:sldId id="268" r:id="rId11"/>
    <p:sldId id="260" r:id="rId12"/>
    <p:sldId id="261" r:id="rId13"/>
    <p:sldId id="262" r:id="rId14"/>
    <p:sldId id="263" r:id="rId15"/>
    <p:sldId id="264" r:id="rId16"/>
    <p:sldId id="265" r:id="rId17"/>
    <p:sldId id="278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F09"/>
    <a:srgbClr val="BB8E4D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4" autoAdjust="0"/>
    <p:restoredTop sz="94690"/>
  </p:normalViewPr>
  <p:slideViewPr>
    <p:cSldViewPr snapToGrid="0">
      <p:cViewPr varScale="1">
        <p:scale>
          <a:sx n="78" d="100"/>
          <a:sy n="78" d="100"/>
        </p:scale>
        <p:origin x="18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44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D2A19-9E60-480E-BAB6-AFFA0AC0A123}" type="doc">
      <dgm:prSet loTypeId="urn:microsoft.com/office/officeart/2005/8/layout/vList3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FC1F45A-C792-4E49-97D7-CF4EF415DB89}">
      <dgm:prSet phldrT="[Text]"/>
      <dgm:spPr>
        <a:solidFill>
          <a:schemeClr val="accent2"/>
        </a:solidFill>
      </dgm:spPr>
      <dgm:t>
        <a:bodyPr/>
        <a:lstStyle/>
        <a:p>
          <a:pPr algn="l"/>
          <a:r>
            <a:rPr lang="en-AU" b="1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Data acquisition</a:t>
          </a:r>
        </a:p>
        <a:p>
          <a:pPr algn="l"/>
          <a:r>
            <a:rPr lang="en-AU" b="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Undergo MRI scans including T2 flare (DWI)</a:t>
          </a:r>
        </a:p>
        <a:p>
          <a:pPr algn="l"/>
          <a:r>
            <a:rPr lang="en-AU" b="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Gather relevant clinical data from patients with standardise medical testing</a:t>
          </a:r>
        </a:p>
      </dgm:t>
    </dgm:pt>
    <dgm:pt modelId="{66144558-143A-4552-8B39-95CB936153FB}" type="parTrans" cxnId="{4BA78E24-17DF-4BE1-8069-9908E56A73BE}">
      <dgm:prSet/>
      <dgm:spPr/>
      <dgm:t>
        <a:bodyPr/>
        <a:lstStyle/>
        <a:p>
          <a:endParaRPr lang="en-AU"/>
        </a:p>
      </dgm:t>
    </dgm:pt>
    <dgm:pt modelId="{34AD879D-6495-459E-AFC2-886A42DD591A}" type="sibTrans" cxnId="{4BA78E24-17DF-4BE1-8069-9908E56A73BE}">
      <dgm:prSet/>
      <dgm:spPr/>
      <dgm:t>
        <a:bodyPr/>
        <a:lstStyle/>
        <a:p>
          <a:endParaRPr lang="en-AU"/>
        </a:p>
      </dgm:t>
    </dgm:pt>
    <dgm:pt modelId="{9AF306CA-DFB5-49BC-8393-3DED39141DE6}">
      <dgm:prSet phldrT="[Text]"/>
      <dgm:spPr/>
      <dgm:t>
        <a:bodyPr/>
        <a:lstStyle/>
        <a:p>
          <a:pPr algn="l"/>
          <a:r>
            <a:rPr lang="en-AU" b="1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Image pre-processing</a:t>
          </a:r>
        </a:p>
        <a:p>
          <a:pPr algn="l"/>
          <a:r>
            <a:rPr lang="en-AU" b="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Convert file type (</a:t>
          </a:r>
          <a:r>
            <a:rPr lang="en-AU" b="0" dirty="0" err="1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dcm</a:t>
          </a:r>
          <a:r>
            <a:rPr lang="en-AU" b="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 to </a:t>
          </a:r>
          <a:r>
            <a:rPr lang="en-AU" b="0" dirty="0" err="1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nii</a:t>
          </a:r>
          <a:r>
            <a:rPr lang="en-AU" b="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)</a:t>
          </a:r>
        </a:p>
        <a:p>
          <a:pPr algn="l"/>
          <a:r>
            <a:rPr lang="en-AU" b="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Identify artifacts an anomalies that require attention</a:t>
          </a:r>
        </a:p>
        <a:p>
          <a:pPr algn="l"/>
          <a:r>
            <a:rPr lang="en-AU" b="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Reorient brain scan and perform region segmentation</a:t>
          </a:r>
        </a:p>
      </dgm:t>
    </dgm:pt>
    <dgm:pt modelId="{693067CD-5AA9-4317-BB47-CD2E8CD52D1D}" type="parTrans" cxnId="{61BCE8BE-27CC-4707-B60D-BD1AB4CF49E6}">
      <dgm:prSet/>
      <dgm:spPr/>
      <dgm:t>
        <a:bodyPr/>
        <a:lstStyle/>
        <a:p>
          <a:endParaRPr lang="en-AU"/>
        </a:p>
      </dgm:t>
    </dgm:pt>
    <dgm:pt modelId="{225ACE57-1FBE-4AAB-BF88-41DB9394AA87}" type="sibTrans" cxnId="{61BCE8BE-27CC-4707-B60D-BD1AB4CF49E6}">
      <dgm:prSet/>
      <dgm:spPr/>
      <dgm:t>
        <a:bodyPr/>
        <a:lstStyle/>
        <a:p>
          <a:endParaRPr lang="en-AU"/>
        </a:p>
      </dgm:t>
    </dgm:pt>
    <dgm:pt modelId="{68887122-7BDD-49D4-BD61-C43AE9F83ACF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AU" b="1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DTI processing</a:t>
          </a:r>
        </a:p>
        <a:p>
          <a:pPr algn="l"/>
          <a:r>
            <a:rPr lang="en-AU" b="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Perform DTI analyse on DWI pre-processed image</a:t>
          </a:r>
        </a:p>
        <a:p>
          <a:pPr algn="l"/>
          <a:r>
            <a:rPr lang="en-AU" b="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Obtain DTI parameter data</a:t>
          </a:r>
        </a:p>
      </dgm:t>
    </dgm:pt>
    <dgm:pt modelId="{828BC6B4-76C9-450A-AB6A-2217449B9D34}" type="parTrans" cxnId="{1D594B83-CD60-4391-A5FD-BAE9746280E4}">
      <dgm:prSet/>
      <dgm:spPr/>
      <dgm:t>
        <a:bodyPr/>
        <a:lstStyle/>
        <a:p>
          <a:endParaRPr lang="en-AU"/>
        </a:p>
      </dgm:t>
    </dgm:pt>
    <dgm:pt modelId="{A4237CA1-44FC-4BE0-887C-369C955C8C57}" type="sibTrans" cxnId="{1D594B83-CD60-4391-A5FD-BAE9746280E4}">
      <dgm:prSet/>
      <dgm:spPr/>
      <dgm:t>
        <a:bodyPr/>
        <a:lstStyle/>
        <a:p>
          <a:endParaRPr lang="en-AU"/>
        </a:p>
      </dgm:t>
    </dgm:pt>
    <dgm:pt modelId="{8D417697-4B6D-48AF-8509-1F130E5D85D1}">
      <dgm:prSet/>
      <dgm:spPr>
        <a:solidFill>
          <a:schemeClr val="accent4"/>
        </a:solidFill>
      </dgm:spPr>
      <dgm:t>
        <a:bodyPr/>
        <a:lstStyle/>
        <a:p>
          <a:pPr algn="l"/>
          <a:r>
            <a:rPr lang="en-AU" b="1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Data corrections</a:t>
          </a:r>
        </a:p>
        <a:p>
          <a:pPr algn="l"/>
          <a:r>
            <a:rPr lang="en-AU" b="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Identify outliers from clinical and DTI data</a:t>
          </a:r>
        </a:p>
        <a:p>
          <a:pPr algn="l"/>
          <a:r>
            <a:rPr lang="en-AU" b="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Confirm legitimacy of undertake corrective action</a:t>
          </a:r>
        </a:p>
      </dgm:t>
    </dgm:pt>
    <dgm:pt modelId="{9E138EFE-53D8-4BCB-A9BC-ECED21CC35CB}" type="parTrans" cxnId="{3070DDEE-A05E-46EA-A289-AD64DBD8974A}">
      <dgm:prSet/>
      <dgm:spPr/>
      <dgm:t>
        <a:bodyPr/>
        <a:lstStyle/>
        <a:p>
          <a:endParaRPr lang="en-AU"/>
        </a:p>
      </dgm:t>
    </dgm:pt>
    <dgm:pt modelId="{3E026668-CF65-4AE4-8A9B-B0222DDF3B12}" type="sibTrans" cxnId="{3070DDEE-A05E-46EA-A289-AD64DBD8974A}">
      <dgm:prSet/>
      <dgm:spPr/>
      <dgm:t>
        <a:bodyPr/>
        <a:lstStyle/>
        <a:p>
          <a:endParaRPr lang="en-AU"/>
        </a:p>
      </dgm:t>
    </dgm:pt>
    <dgm:pt modelId="{0AB70666-F2B0-40EB-9DFD-C4CB5F179758}">
      <dgm:prSet/>
      <dgm:spPr>
        <a:solidFill>
          <a:srgbClr val="002060"/>
        </a:solidFill>
      </dgm:spPr>
      <dgm:t>
        <a:bodyPr/>
        <a:lstStyle/>
        <a:p>
          <a:pPr algn="l"/>
          <a:r>
            <a:rPr lang="en-AU" b="1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Statistical analysis</a:t>
          </a:r>
        </a:p>
        <a:p>
          <a:pPr algn="l"/>
          <a:r>
            <a:rPr lang="en-AU" b="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Identify input and output variables from collected data</a:t>
          </a:r>
        </a:p>
        <a:p>
          <a:pPr algn="l"/>
          <a:r>
            <a:rPr lang="en-AU" b="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Undergo data analysis using R </a:t>
          </a:r>
        </a:p>
        <a:p>
          <a:pPr algn="l"/>
          <a:r>
            <a:rPr lang="en-AU" b="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Utilise </a:t>
          </a:r>
          <a:r>
            <a:rPr lang="en-AU" b="0" dirty="0" err="1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GLMnet</a:t>
          </a:r>
          <a:r>
            <a:rPr lang="en-AU" b="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 to fit generalized linear models</a:t>
          </a:r>
        </a:p>
      </dgm:t>
    </dgm:pt>
    <dgm:pt modelId="{EEF4791F-41A8-4EF2-9ACF-75070EFB38F2}" type="parTrans" cxnId="{37FF6C41-B813-4CE7-8D44-F6AE8492FD15}">
      <dgm:prSet/>
      <dgm:spPr/>
      <dgm:t>
        <a:bodyPr/>
        <a:lstStyle/>
        <a:p>
          <a:endParaRPr lang="en-AU"/>
        </a:p>
      </dgm:t>
    </dgm:pt>
    <dgm:pt modelId="{3DB4440B-7623-4A46-87AA-BDD0949D263D}" type="sibTrans" cxnId="{37FF6C41-B813-4CE7-8D44-F6AE8492FD15}">
      <dgm:prSet/>
      <dgm:spPr/>
      <dgm:t>
        <a:bodyPr/>
        <a:lstStyle/>
        <a:p>
          <a:endParaRPr lang="en-AU"/>
        </a:p>
      </dgm:t>
    </dgm:pt>
    <dgm:pt modelId="{24A0D355-C2B9-4436-A0EC-87179C5718B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AU" b="1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Clinical results interpretation</a:t>
          </a:r>
        </a:p>
        <a:p>
          <a:pPr algn="l"/>
          <a:r>
            <a:rPr lang="en-AU" b="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Assess how the deduced models predict changes in MS patients severity by comparing prediction results with known future data (5 year clinical data.</a:t>
          </a:r>
        </a:p>
      </dgm:t>
    </dgm:pt>
    <dgm:pt modelId="{B6E2CBB9-D81F-4352-8F26-EEA74106F94E}" type="parTrans" cxnId="{CBC21F13-A8C5-463C-815D-078571180747}">
      <dgm:prSet/>
      <dgm:spPr/>
      <dgm:t>
        <a:bodyPr/>
        <a:lstStyle/>
        <a:p>
          <a:endParaRPr lang="en-AU"/>
        </a:p>
      </dgm:t>
    </dgm:pt>
    <dgm:pt modelId="{34C49EE0-CC04-4007-B37D-D56466BEA3DE}" type="sibTrans" cxnId="{CBC21F13-A8C5-463C-815D-078571180747}">
      <dgm:prSet/>
      <dgm:spPr/>
      <dgm:t>
        <a:bodyPr/>
        <a:lstStyle/>
        <a:p>
          <a:endParaRPr lang="en-AU"/>
        </a:p>
      </dgm:t>
    </dgm:pt>
    <dgm:pt modelId="{1B1A629F-B78A-45CA-83AE-2022B318324C}" type="pres">
      <dgm:prSet presAssocID="{987D2A19-9E60-480E-BAB6-AFFA0AC0A123}" presName="linearFlow" presStyleCnt="0">
        <dgm:presLayoutVars>
          <dgm:dir/>
          <dgm:resizeHandles val="exact"/>
        </dgm:presLayoutVars>
      </dgm:prSet>
      <dgm:spPr/>
    </dgm:pt>
    <dgm:pt modelId="{57540504-FC27-4EEE-94F0-C34BA6E62637}" type="pres">
      <dgm:prSet presAssocID="{0FC1F45A-C792-4E49-97D7-CF4EF415DB89}" presName="composite" presStyleCnt="0"/>
      <dgm:spPr/>
    </dgm:pt>
    <dgm:pt modelId="{1B844F70-5982-48F4-9B3D-2A02FDB1A543}" type="pres">
      <dgm:prSet presAssocID="{0FC1F45A-C792-4E49-97D7-CF4EF415DB89}" presName="imgShp" presStyleLbl="fgImgPlace1" presStyleIdx="0" presStyleCnt="6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01600">
          <a:solidFill>
            <a:schemeClr val="accent2">
              <a:lumMod val="40000"/>
              <a:lumOff val="60000"/>
              <a:alpha val="75000"/>
            </a:schemeClr>
          </a:solidFill>
        </a:ln>
        <a:effectLst>
          <a:softEdge rad="0"/>
        </a:effectLst>
      </dgm:spPr>
    </dgm:pt>
    <dgm:pt modelId="{46DD5812-F1A4-458C-8847-77D852717E57}" type="pres">
      <dgm:prSet presAssocID="{0FC1F45A-C792-4E49-97D7-CF4EF415DB89}" presName="txShp" presStyleLbl="node1" presStyleIdx="0" presStyleCnt="6" custLinFactNeighborX="849" custLinFactNeighborY="-14">
        <dgm:presLayoutVars>
          <dgm:bulletEnabled val="1"/>
        </dgm:presLayoutVars>
      </dgm:prSet>
      <dgm:spPr/>
    </dgm:pt>
    <dgm:pt modelId="{C3B42AEF-5414-4052-8350-F608DD5E783E}" type="pres">
      <dgm:prSet presAssocID="{34AD879D-6495-459E-AFC2-886A42DD591A}" presName="spacing" presStyleCnt="0"/>
      <dgm:spPr/>
    </dgm:pt>
    <dgm:pt modelId="{1D0C2486-1D65-457A-BB9A-31B761C9C95D}" type="pres">
      <dgm:prSet presAssocID="{9AF306CA-DFB5-49BC-8393-3DED39141DE6}" presName="composite" presStyleCnt="0"/>
      <dgm:spPr/>
    </dgm:pt>
    <dgm:pt modelId="{6B6CBA3A-8D10-4C8C-98ED-AEEEDA03AEBD}" type="pres">
      <dgm:prSet presAssocID="{9AF306CA-DFB5-49BC-8393-3DED39141DE6}" presName="imgShp" presStyleLbl="f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01600">
          <a:solidFill>
            <a:schemeClr val="accent1">
              <a:lumMod val="50000"/>
              <a:alpha val="75000"/>
            </a:schemeClr>
          </a:solidFill>
        </a:ln>
      </dgm:spPr>
    </dgm:pt>
    <dgm:pt modelId="{10983856-01DC-4FC7-9D66-D5DBB91E8963}" type="pres">
      <dgm:prSet presAssocID="{9AF306CA-DFB5-49BC-8393-3DED39141DE6}" presName="txShp" presStyleLbl="node1" presStyleIdx="1" presStyleCnt="6" custLinFactNeighborX="849" custLinFactNeighborY="-2551">
        <dgm:presLayoutVars>
          <dgm:bulletEnabled val="1"/>
        </dgm:presLayoutVars>
      </dgm:prSet>
      <dgm:spPr/>
    </dgm:pt>
    <dgm:pt modelId="{0927F6CF-DA32-40B8-8D8B-46B33BF8A9CF}" type="pres">
      <dgm:prSet presAssocID="{225ACE57-1FBE-4AAB-BF88-41DB9394AA87}" presName="spacing" presStyleCnt="0"/>
      <dgm:spPr/>
    </dgm:pt>
    <dgm:pt modelId="{9781CDFC-3A58-4087-8641-A9ADD7615DF8}" type="pres">
      <dgm:prSet presAssocID="{68887122-7BDD-49D4-BD61-C43AE9F83ACF}" presName="composite" presStyleCnt="0"/>
      <dgm:spPr/>
    </dgm:pt>
    <dgm:pt modelId="{89E01022-8651-4B32-A056-FAFC992D601E}" type="pres">
      <dgm:prSet presAssocID="{68887122-7BDD-49D4-BD61-C43AE9F83ACF}" presName="imgShp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01600">
          <a:solidFill>
            <a:srgbClr val="C00000">
              <a:alpha val="75000"/>
            </a:srgbClr>
          </a:solidFill>
        </a:ln>
      </dgm:spPr>
    </dgm:pt>
    <dgm:pt modelId="{875902EB-2264-4965-B410-150F2F7BE39A}" type="pres">
      <dgm:prSet presAssocID="{68887122-7BDD-49D4-BD61-C43AE9F83ACF}" presName="txShp" presStyleLbl="node1" presStyleIdx="2" presStyleCnt="6" custLinFactNeighborX="849" custLinFactNeighborY="-2551">
        <dgm:presLayoutVars>
          <dgm:bulletEnabled val="1"/>
        </dgm:presLayoutVars>
      </dgm:prSet>
      <dgm:spPr/>
    </dgm:pt>
    <dgm:pt modelId="{98F61FF0-F9D2-42A7-97E7-FB2AF3ED3A3A}" type="pres">
      <dgm:prSet presAssocID="{A4237CA1-44FC-4BE0-887C-369C955C8C57}" presName="spacing" presStyleCnt="0"/>
      <dgm:spPr/>
    </dgm:pt>
    <dgm:pt modelId="{AA201266-83CE-47A0-848F-D555784DA853}" type="pres">
      <dgm:prSet presAssocID="{8D417697-4B6D-48AF-8509-1F130E5D85D1}" presName="composite" presStyleCnt="0"/>
      <dgm:spPr/>
    </dgm:pt>
    <dgm:pt modelId="{B4D0257A-0451-468C-B5F7-2091CE2020E2}" type="pres">
      <dgm:prSet presAssocID="{8D417697-4B6D-48AF-8509-1F130E5D85D1}" presName="imgShp" presStyleLbl="f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01600">
          <a:solidFill>
            <a:schemeClr val="accent4">
              <a:alpha val="75000"/>
            </a:schemeClr>
          </a:solidFill>
        </a:ln>
      </dgm:spPr>
    </dgm:pt>
    <dgm:pt modelId="{0C44DA67-E321-4668-B07F-EDEFD3944B90}" type="pres">
      <dgm:prSet presAssocID="{8D417697-4B6D-48AF-8509-1F130E5D85D1}" presName="txShp" presStyleLbl="node1" presStyleIdx="3" presStyleCnt="6" custLinFactNeighborX="849" custLinFactNeighborY="-2551">
        <dgm:presLayoutVars>
          <dgm:bulletEnabled val="1"/>
        </dgm:presLayoutVars>
      </dgm:prSet>
      <dgm:spPr/>
    </dgm:pt>
    <dgm:pt modelId="{9AB1189D-47C3-48A1-B2C4-57CB53104B20}" type="pres">
      <dgm:prSet presAssocID="{3E026668-CF65-4AE4-8A9B-B0222DDF3B12}" presName="spacing" presStyleCnt="0"/>
      <dgm:spPr/>
    </dgm:pt>
    <dgm:pt modelId="{75C1C6B6-8876-482F-AE12-6AF8676BE9D1}" type="pres">
      <dgm:prSet presAssocID="{0AB70666-F2B0-40EB-9DFD-C4CB5F179758}" presName="composite" presStyleCnt="0"/>
      <dgm:spPr/>
    </dgm:pt>
    <dgm:pt modelId="{99EEF249-E556-4478-88A7-0F7B18678013}" type="pres">
      <dgm:prSet presAssocID="{0AB70666-F2B0-40EB-9DFD-C4CB5F179758}" presName="imgShp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01600">
          <a:solidFill>
            <a:schemeClr val="tx2">
              <a:lumMod val="75000"/>
              <a:alpha val="75000"/>
            </a:schemeClr>
          </a:solidFill>
        </a:ln>
      </dgm:spPr>
    </dgm:pt>
    <dgm:pt modelId="{4ADC7302-6377-461A-9BFB-FC1059A8E09A}" type="pres">
      <dgm:prSet presAssocID="{0AB70666-F2B0-40EB-9DFD-C4CB5F179758}" presName="txShp" presStyleLbl="node1" presStyleIdx="4" presStyleCnt="6" custLinFactNeighborX="849" custLinFactNeighborY="-2551">
        <dgm:presLayoutVars>
          <dgm:bulletEnabled val="1"/>
        </dgm:presLayoutVars>
      </dgm:prSet>
      <dgm:spPr/>
    </dgm:pt>
    <dgm:pt modelId="{648EE8F6-3626-4C34-9548-1F9D5333338F}" type="pres">
      <dgm:prSet presAssocID="{3DB4440B-7623-4A46-87AA-BDD0949D263D}" presName="spacing" presStyleCnt="0"/>
      <dgm:spPr/>
    </dgm:pt>
    <dgm:pt modelId="{6F098F21-7F90-4BD3-9D59-AF80EE6BA1FF}" type="pres">
      <dgm:prSet presAssocID="{24A0D355-C2B9-4436-A0EC-87179C5718B2}" presName="composite" presStyleCnt="0"/>
      <dgm:spPr/>
    </dgm:pt>
    <dgm:pt modelId="{BCC51E1C-0EF6-4AEF-A9DC-774919BCB4BB}" type="pres">
      <dgm:prSet presAssocID="{24A0D355-C2B9-4436-A0EC-87179C5718B2}" presName="imgShp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1600">
          <a:solidFill>
            <a:srgbClr val="7030A0">
              <a:alpha val="75000"/>
            </a:srgbClr>
          </a:solidFill>
        </a:ln>
      </dgm:spPr>
    </dgm:pt>
    <dgm:pt modelId="{46633BFD-F750-49EE-91A3-0320CA476D7A}" type="pres">
      <dgm:prSet presAssocID="{24A0D355-C2B9-4436-A0EC-87179C5718B2}" presName="txShp" presStyleLbl="node1" presStyleIdx="5" presStyleCnt="6" custLinFactNeighborX="849">
        <dgm:presLayoutVars>
          <dgm:bulletEnabled val="1"/>
        </dgm:presLayoutVars>
      </dgm:prSet>
      <dgm:spPr/>
    </dgm:pt>
  </dgm:ptLst>
  <dgm:cxnLst>
    <dgm:cxn modelId="{CBC21F13-A8C5-463C-815D-078571180747}" srcId="{987D2A19-9E60-480E-BAB6-AFFA0AC0A123}" destId="{24A0D355-C2B9-4436-A0EC-87179C5718B2}" srcOrd="5" destOrd="0" parTransId="{B6E2CBB9-D81F-4352-8F26-EEA74106F94E}" sibTransId="{34C49EE0-CC04-4007-B37D-D56466BEA3DE}"/>
    <dgm:cxn modelId="{2A2CFF21-AC14-4EA2-8C28-6B8A6DF441CB}" type="presOf" srcId="{987D2A19-9E60-480E-BAB6-AFFA0AC0A123}" destId="{1B1A629F-B78A-45CA-83AE-2022B318324C}" srcOrd="0" destOrd="0" presId="urn:microsoft.com/office/officeart/2005/8/layout/vList3"/>
    <dgm:cxn modelId="{4BA78E24-17DF-4BE1-8069-9908E56A73BE}" srcId="{987D2A19-9E60-480E-BAB6-AFFA0AC0A123}" destId="{0FC1F45A-C792-4E49-97D7-CF4EF415DB89}" srcOrd="0" destOrd="0" parTransId="{66144558-143A-4552-8B39-95CB936153FB}" sibTransId="{34AD879D-6495-459E-AFC2-886A42DD591A}"/>
    <dgm:cxn modelId="{37FF6C41-B813-4CE7-8D44-F6AE8492FD15}" srcId="{987D2A19-9E60-480E-BAB6-AFFA0AC0A123}" destId="{0AB70666-F2B0-40EB-9DFD-C4CB5F179758}" srcOrd="4" destOrd="0" parTransId="{EEF4791F-41A8-4EF2-9ACF-75070EFB38F2}" sibTransId="{3DB4440B-7623-4A46-87AA-BDD0949D263D}"/>
    <dgm:cxn modelId="{9B9A7941-0CF6-4CAF-838F-D901E308E13B}" type="presOf" srcId="{24A0D355-C2B9-4436-A0EC-87179C5718B2}" destId="{46633BFD-F750-49EE-91A3-0320CA476D7A}" srcOrd="0" destOrd="0" presId="urn:microsoft.com/office/officeart/2005/8/layout/vList3"/>
    <dgm:cxn modelId="{1D594B83-CD60-4391-A5FD-BAE9746280E4}" srcId="{987D2A19-9E60-480E-BAB6-AFFA0AC0A123}" destId="{68887122-7BDD-49D4-BD61-C43AE9F83ACF}" srcOrd="2" destOrd="0" parTransId="{828BC6B4-76C9-450A-AB6A-2217449B9D34}" sibTransId="{A4237CA1-44FC-4BE0-887C-369C955C8C57}"/>
    <dgm:cxn modelId="{A5747196-EB59-4D84-A862-DBA668FD45EE}" type="presOf" srcId="{9AF306CA-DFB5-49BC-8393-3DED39141DE6}" destId="{10983856-01DC-4FC7-9D66-D5DBB91E8963}" srcOrd="0" destOrd="0" presId="urn:microsoft.com/office/officeart/2005/8/layout/vList3"/>
    <dgm:cxn modelId="{A4352699-2E71-410E-8873-A2C5F9B7DA96}" type="presOf" srcId="{0AB70666-F2B0-40EB-9DFD-C4CB5F179758}" destId="{4ADC7302-6377-461A-9BFB-FC1059A8E09A}" srcOrd="0" destOrd="0" presId="urn:microsoft.com/office/officeart/2005/8/layout/vList3"/>
    <dgm:cxn modelId="{6347139C-8669-43AF-ABC2-CC47DF5B7BF4}" type="presOf" srcId="{68887122-7BDD-49D4-BD61-C43AE9F83ACF}" destId="{875902EB-2264-4965-B410-150F2F7BE39A}" srcOrd="0" destOrd="0" presId="urn:microsoft.com/office/officeart/2005/8/layout/vList3"/>
    <dgm:cxn modelId="{61BCE8BE-27CC-4707-B60D-BD1AB4CF49E6}" srcId="{987D2A19-9E60-480E-BAB6-AFFA0AC0A123}" destId="{9AF306CA-DFB5-49BC-8393-3DED39141DE6}" srcOrd="1" destOrd="0" parTransId="{693067CD-5AA9-4317-BB47-CD2E8CD52D1D}" sibTransId="{225ACE57-1FBE-4AAB-BF88-41DB9394AA87}"/>
    <dgm:cxn modelId="{8B1E17D3-5328-413E-B468-F578D2390525}" type="presOf" srcId="{8D417697-4B6D-48AF-8509-1F130E5D85D1}" destId="{0C44DA67-E321-4668-B07F-EDEFD3944B90}" srcOrd="0" destOrd="0" presId="urn:microsoft.com/office/officeart/2005/8/layout/vList3"/>
    <dgm:cxn modelId="{3C1F3FE9-52D4-4AF1-BD1A-AB6C3F1B50F0}" type="presOf" srcId="{0FC1F45A-C792-4E49-97D7-CF4EF415DB89}" destId="{46DD5812-F1A4-458C-8847-77D852717E57}" srcOrd="0" destOrd="0" presId="urn:microsoft.com/office/officeart/2005/8/layout/vList3"/>
    <dgm:cxn modelId="{3070DDEE-A05E-46EA-A289-AD64DBD8974A}" srcId="{987D2A19-9E60-480E-BAB6-AFFA0AC0A123}" destId="{8D417697-4B6D-48AF-8509-1F130E5D85D1}" srcOrd="3" destOrd="0" parTransId="{9E138EFE-53D8-4BCB-A9BC-ECED21CC35CB}" sibTransId="{3E026668-CF65-4AE4-8A9B-B0222DDF3B12}"/>
    <dgm:cxn modelId="{889E8838-874C-40CF-8FA5-6C888DC8DF3C}" type="presParOf" srcId="{1B1A629F-B78A-45CA-83AE-2022B318324C}" destId="{57540504-FC27-4EEE-94F0-C34BA6E62637}" srcOrd="0" destOrd="0" presId="urn:microsoft.com/office/officeart/2005/8/layout/vList3"/>
    <dgm:cxn modelId="{6EEE085D-4655-4A03-9A59-EA17C431AF6F}" type="presParOf" srcId="{57540504-FC27-4EEE-94F0-C34BA6E62637}" destId="{1B844F70-5982-48F4-9B3D-2A02FDB1A543}" srcOrd="0" destOrd="0" presId="urn:microsoft.com/office/officeart/2005/8/layout/vList3"/>
    <dgm:cxn modelId="{6FB114B8-67A9-4A3F-9596-DB4B845430BB}" type="presParOf" srcId="{57540504-FC27-4EEE-94F0-C34BA6E62637}" destId="{46DD5812-F1A4-458C-8847-77D852717E57}" srcOrd="1" destOrd="0" presId="urn:microsoft.com/office/officeart/2005/8/layout/vList3"/>
    <dgm:cxn modelId="{40144A1F-45EB-418E-9BFF-311CB42C66FB}" type="presParOf" srcId="{1B1A629F-B78A-45CA-83AE-2022B318324C}" destId="{C3B42AEF-5414-4052-8350-F608DD5E783E}" srcOrd="1" destOrd="0" presId="urn:microsoft.com/office/officeart/2005/8/layout/vList3"/>
    <dgm:cxn modelId="{D7325369-AD36-468F-9E61-C9F79818E7AE}" type="presParOf" srcId="{1B1A629F-B78A-45CA-83AE-2022B318324C}" destId="{1D0C2486-1D65-457A-BB9A-31B761C9C95D}" srcOrd="2" destOrd="0" presId="urn:microsoft.com/office/officeart/2005/8/layout/vList3"/>
    <dgm:cxn modelId="{8FF32E9A-2AA6-4E12-A318-CC703492875D}" type="presParOf" srcId="{1D0C2486-1D65-457A-BB9A-31B761C9C95D}" destId="{6B6CBA3A-8D10-4C8C-98ED-AEEEDA03AEBD}" srcOrd="0" destOrd="0" presId="urn:microsoft.com/office/officeart/2005/8/layout/vList3"/>
    <dgm:cxn modelId="{8A233467-F4C7-482B-AC87-32C31D5D9121}" type="presParOf" srcId="{1D0C2486-1D65-457A-BB9A-31B761C9C95D}" destId="{10983856-01DC-4FC7-9D66-D5DBB91E8963}" srcOrd="1" destOrd="0" presId="urn:microsoft.com/office/officeart/2005/8/layout/vList3"/>
    <dgm:cxn modelId="{10A4BA33-E565-414A-98F7-3220336FE0CF}" type="presParOf" srcId="{1B1A629F-B78A-45CA-83AE-2022B318324C}" destId="{0927F6CF-DA32-40B8-8D8B-46B33BF8A9CF}" srcOrd="3" destOrd="0" presId="urn:microsoft.com/office/officeart/2005/8/layout/vList3"/>
    <dgm:cxn modelId="{7295F445-A2C1-4489-BF43-3DD5EB4B45D6}" type="presParOf" srcId="{1B1A629F-B78A-45CA-83AE-2022B318324C}" destId="{9781CDFC-3A58-4087-8641-A9ADD7615DF8}" srcOrd="4" destOrd="0" presId="urn:microsoft.com/office/officeart/2005/8/layout/vList3"/>
    <dgm:cxn modelId="{7B3B4B50-046A-48B7-B43F-F62EA8229034}" type="presParOf" srcId="{9781CDFC-3A58-4087-8641-A9ADD7615DF8}" destId="{89E01022-8651-4B32-A056-FAFC992D601E}" srcOrd="0" destOrd="0" presId="urn:microsoft.com/office/officeart/2005/8/layout/vList3"/>
    <dgm:cxn modelId="{55B66917-D336-4E6F-811D-2ED5349B1238}" type="presParOf" srcId="{9781CDFC-3A58-4087-8641-A9ADD7615DF8}" destId="{875902EB-2264-4965-B410-150F2F7BE39A}" srcOrd="1" destOrd="0" presId="urn:microsoft.com/office/officeart/2005/8/layout/vList3"/>
    <dgm:cxn modelId="{F72D0381-1B13-4212-8578-EA766D2CAA9E}" type="presParOf" srcId="{1B1A629F-B78A-45CA-83AE-2022B318324C}" destId="{98F61FF0-F9D2-42A7-97E7-FB2AF3ED3A3A}" srcOrd="5" destOrd="0" presId="urn:microsoft.com/office/officeart/2005/8/layout/vList3"/>
    <dgm:cxn modelId="{D0D504A0-EF1B-41DE-A87D-6C9D824A3EB6}" type="presParOf" srcId="{1B1A629F-B78A-45CA-83AE-2022B318324C}" destId="{AA201266-83CE-47A0-848F-D555784DA853}" srcOrd="6" destOrd="0" presId="urn:microsoft.com/office/officeart/2005/8/layout/vList3"/>
    <dgm:cxn modelId="{CE2AC791-F78C-46DD-93C5-B14BE59FA4DC}" type="presParOf" srcId="{AA201266-83CE-47A0-848F-D555784DA853}" destId="{B4D0257A-0451-468C-B5F7-2091CE2020E2}" srcOrd="0" destOrd="0" presId="urn:microsoft.com/office/officeart/2005/8/layout/vList3"/>
    <dgm:cxn modelId="{61522666-BBB2-4A6F-8F96-352DB5409C4F}" type="presParOf" srcId="{AA201266-83CE-47A0-848F-D555784DA853}" destId="{0C44DA67-E321-4668-B07F-EDEFD3944B90}" srcOrd="1" destOrd="0" presId="urn:microsoft.com/office/officeart/2005/8/layout/vList3"/>
    <dgm:cxn modelId="{05A33CCF-50B5-4977-B45E-8AE4C1F36451}" type="presParOf" srcId="{1B1A629F-B78A-45CA-83AE-2022B318324C}" destId="{9AB1189D-47C3-48A1-B2C4-57CB53104B20}" srcOrd="7" destOrd="0" presId="urn:microsoft.com/office/officeart/2005/8/layout/vList3"/>
    <dgm:cxn modelId="{EC2F7F7C-B270-4F7F-A1B3-F6258815BFBA}" type="presParOf" srcId="{1B1A629F-B78A-45CA-83AE-2022B318324C}" destId="{75C1C6B6-8876-482F-AE12-6AF8676BE9D1}" srcOrd="8" destOrd="0" presId="urn:microsoft.com/office/officeart/2005/8/layout/vList3"/>
    <dgm:cxn modelId="{B54A4B19-5185-44F8-B244-AFE9E18F5867}" type="presParOf" srcId="{75C1C6B6-8876-482F-AE12-6AF8676BE9D1}" destId="{99EEF249-E556-4478-88A7-0F7B18678013}" srcOrd="0" destOrd="0" presId="urn:microsoft.com/office/officeart/2005/8/layout/vList3"/>
    <dgm:cxn modelId="{C83BBB02-561B-40CA-8E2A-5AD09CD44704}" type="presParOf" srcId="{75C1C6B6-8876-482F-AE12-6AF8676BE9D1}" destId="{4ADC7302-6377-461A-9BFB-FC1059A8E09A}" srcOrd="1" destOrd="0" presId="urn:microsoft.com/office/officeart/2005/8/layout/vList3"/>
    <dgm:cxn modelId="{E8A85BF5-E41D-438B-A4E1-3DFF95490286}" type="presParOf" srcId="{1B1A629F-B78A-45CA-83AE-2022B318324C}" destId="{648EE8F6-3626-4C34-9548-1F9D5333338F}" srcOrd="9" destOrd="0" presId="urn:microsoft.com/office/officeart/2005/8/layout/vList3"/>
    <dgm:cxn modelId="{2ACA5337-D2D8-4672-8BAA-D8D3FCED3AF5}" type="presParOf" srcId="{1B1A629F-B78A-45CA-83AE-2022B318324C}" destId="{6F098F21-7F90-4BD3-9D59-AF80EE6BA1FF}" srcOrd="10" destOrd="0" presId="urn:microsoft.com/office/officeart/2005/8/layout/vList3"/>
    <dgm:cxn modelId="{04DB02E5-A8C6-45B9-A920-B84E6917B766}" type="presParOf" srcId="{6F098F21-7F90-4BD3-9D59-AF80EE6BA1FF}" destId="{BCC51E1C-0EF6-4AEF-A9DC-774919BCB4BB}" srcOrd="0" destOrd="0" presId="urn:microsoft.com/office/officeart/2005/8/layout/vList3"/>
    <dgm:cxn modelId="{66AAA405-4B2B-4B62-AFDE-A66A6F822ABF}" type="presParOf" srcId="{6F098F21-7F90-4BD3-9D59-AF80EE6BA1FF}" destId="{46633BFD-F750-49EE-91A3-0320CA476D7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D5812-F1A4-458C-8847-77D852717E57}">
      <dsp:nvSpPr>
        <dsp:cNvPr id="0" name=""/>
        <dsp:cNvSpPr/>
      </dsp:nvSpPr>
      <dsp:spPr>
        <a:xfrm rot="10800000">
          <a:off x="942798" y="762"/>
          <a:ext cx="2933108" cy="716424"/>
        </a:xfrm>
        <a:prstGeom prst="homePlate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923" tIns="26670" rIns="49784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b="1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Data acquisition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b="0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Undergo MRI scans including T2 flare (DWI)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b="0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Gather relevant clinical data from patients with standardise medical testing</a:t>
          </a:r>
        </a:p>
      </dsp:txBody>
      <dsp:txXfrm rot="10800000">
        <a:off x="1121904" y="762"/>
        <a:ext cx="2754002" cy="716424"/>
      </dsp:txXfrm>
    </dsp:sp>
    <dsp:sp modelId="{1B844F70-5982-48F4-9B3D-2A02FDB1A543}">
      <dsp:nvSpPr>
        <dsp:cNvPr id="0" name=""/>
        <dsp:cNvSpPr/>
      </dsp:nvSpPr>
      <dsp:spPr>
        <a:xfrm>
          <a:off x="559684" y="862"/>
          <a:ext cx="716424" cy="71642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01600">
          <a:solidFill>
            <a:schemeClr val="accent2">
              <a:lumMod val="40000"/>
              <a:lumOff val="60000"/>
              <a:alpha val="75000"/>
            </a:schemeClr>
          </a:solidFill>
        </a:ln>
        <a:effectLst>
          <a:softEdge rad="0"/>
        </a:effectLst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83856-01DC-4FC7-9D66-D5DBB91E8963}">
      <dsp:nvSpPr>
        <dsp:cNvPr id="0" name=""/>
        <dsp:cNvSpPr/>
      </dsp:nvSpPr>
      <dsp:spPr>
        <a:xfrm rot="10800000">
          <a:off x="942798" y="912869"/>
          <a:ext cx="2933108" cy="7164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923" tIns="26670" rIns="49784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b="1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Image pre-processing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b="0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Convert file type (</a:t>
          </a:r>
          <a:r>
            <a:rPr lang="en-AU" sz="700" b="0" kern="1200" dirty="0" err="1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dcm</a:t>
          </a:r>
          <a:r>
            <a:rPr lang="en-AU" sz="700" b="0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 to </a:t>
          </a:r>
          <a:r>
            <a:rPr lang="en-AU" sz="700" b="0" kern="1200" dirty="0" err="1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nii</a:t>
          </a:r>
          <a:r>
            <a:rPr lang="en-AU" sz="700" b="0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)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b="0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Identify artifacts an anomalies that require attention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b="0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Reorient brain scan and perform region segmentation</a:t>
          </a:r>
        </a:p>
      </dsp:txBody>
      <dsp:txXfrm rot="10800000">
        <a:off x="1121904" y="912869"/>
        <a:ext cx="2754002" cy="716424"/>
      </dsp:txXfrm>
    </dsp:sp>
    <dsp:sp modelId="{6B6CBA3A-8D10-4C8C-98ED-AEEEDA03AEBD}">
      <dsp:nvSpPr>
        <dsp:cNvPr id="0" name=""/>
        <dsp:cNvSpPr/>
      </dsp:nvSpPr>
      <dsp:spPr>
        <a:xfrm>
          <a:off x="559684" y="931145"/>
          <a:ext cx="716424" cy="71642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01600">
          <a:solidFill>
            <a:schemeClr val="accent1">
              <a:lumMod val="50000"/>
              <a:alpha val="75000"/>
            </a:schemeClr>
          </a:solidFill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902EB-2264-4965-B410-150F2F7BE39A}">
      <dsp:nvSpPr>
        <dsp:cNvPr id="0" name=""/>
        <dsp:cNvSpPr/>
      </dsp:nvSpPr>
      <dsp:spPr>
        <a:xfrm rot="10800000">
          <a:off x="942798" y="1843152"/>
          <a:ext cx="2933108" cy="716424"/>
        </a:xfrm>
        <a:prstGeom prst="homePlate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923" tIns="26670" rIns="49784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b="1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DTI processing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b="0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Perform DTI analyse on DWI pre-processed image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b="0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Obtain DTI parameter data</a:t>
          </a:r>
        </a:p>
      </dsp:txBody>
      <dsp:txXfrm rot="10800000">
        <a:off x="1121904" y="1843152"/>
        <a:ext cx="2754002" cy="716424"/>
      </dsp:txXfrm>
    </dsp:sp>
    <dsp:sp modelId="{89E01022-8651-4B32-A056-FAFC992D601E}">
      <dsp:nvSpPr>
        <dsp:cNvPr id="0" name=""/>
        <dsp:cNvSpPr/>
      </dsp:nvSpPr>
      <dsp:spPr>
        <a:xfrm>
          <a:off x="559684" y="1861428"/>
          <a:ext cx="716424" cy="71642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01600">
          <a:solidFill>
            <a:srgbClr val="C00000">
              <a:alpha val="75000"/>
            </a:srgbClr>
          </a:solidFill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4DA67-E321-4668-B07F-EDEFD3944B90}">
      <dsp:nvSpPr>
        <dsp:cNvPr id="0" name=""/>
        <dsp:cNvSpPr/>
      </dsp:nvSpPr>
      <dsp:spPr>
        <a:xfrm rot="10800000">
          <a:off x="942798" y="2773435"/>
          <a:ext cx="2933108" cy="716424"/>
        </a:xfrm>
        <a:prstGeom prst="homePlate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923" tIns="26670" rIns="49784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b="1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Data corrections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b="0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Identify outliers from clinical and DTI data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b="0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Confirm legitimacy of undertake corrective action</a:t>
          </a:r>
        </a:p>
      </dsp:txBody>
      <dsp:txXfrm rot="10800000">
        <a:off x="1121904" y="2773435"/>
        <a:ext cx="2754002" cy="716424"/>
      </dsp:txXfrm>
    </dsp:sp>
    <dsp:sp modelId="{B4D0257A-0451-468C-B5F7-2091CE2020E2}">
      <dsp:nvSpPr>
        <dsp:cNvPr id="0" name=""/>
        <dsp:cNvSpPr/>
      </dsp:nvSpPr>
      <dsp:spPr>
        <a:xfrm>
          <a:off x="559684" y="2791711"/>
          <a:ext cx="716424" cy="71642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01600">
          <a:solidFill>
            <a:schemeClr val="accent4">
              <a:alpha val="75000"/>
            </a:schemeClr>
          </a:solidFill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C7302-6377-461A-9BFB-FC1059A8E09A}">
      <dsp:nvSpPr>
        <dsp:cNvPr id="0" name=""/>
        <dsp:cNvSpPr/>
      </dsp:nvSpPr>
      <dsp:spPr>
        <a:xfrm rot="10800000">
          <a:off x="942798" y="3703718"/>
          <a:ext cx="2933108" cy="716424"/>
        </a:xfrm>
        <a:prstGeom prst="homePlate">
          <a:avLst/>
        </a:prstGeom>
        <a:solidFill>
          <a:srgbClr val="00206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923" tIns="26670" rIns="49784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b="1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Statistical analysis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b="0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Identify input and output variables from collected data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b="0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Undergo data analysis using R 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b="0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Utilise </a:t>
          </a:r>
          <a:r>
            <a:rPr lang="en-AU" sz="700" b="0" kern="1200" dirty="0" err="1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GLMnet</a:t>
          </a:r>
          <a:r>
            <a:rPr lang="en-AU" sz="700" b="0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 to fit generalized linear models</a:t>
          </a:r>
        </a:p>
      </dsp:txBody>
      <dsp:txXfrm rot="10800000">
        <a:off x="1121904" y="3703718"/>
        <a:ext cx="2754002" cy="716424"/>
      </dsp:txXfrm>
    </dsp:sp>
    <dsp:sp modelId="{99EEF249-E556-4478-88A7-0F7B18678013}">
      <dsp:nvSpPr>
        <dsp:cNvPr id="0" name=""/>
        <dsp:cNvSpPr/>
      </dsp:nvSpPr>
      <dsp:spPr>
        <a:xfrm>
          <a:off x="559684" y="3721994"/>
          <a:ext cx="716424" cy="71642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01600">
          <a:solidFill>
            <a:schemeClr val="tx2">
              <a:lumMod val="75000"/>
              <a:alpha val="75000"/>
            </a:schemeClr>
          </a:solidFill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33BFD-F750-49EE-91A3-0320CA476D7A}">
      <dsp:nvSpPr>
        <dsp:cNvPr id="0" name=""/>
        <dsp:cNvSpPr/>
      </dsp:nvSpPr>
      <dsp:spPr>
        <a:xfrm rot="10800000">
          <a:off x="942798" y="4652277"/>
          <a:ext cx="2933108" cy="716424"/>
        </a:xfrm>
        <a:prstGeom prst="homePlate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923" tIns="26670" rIns="49784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b="1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Clinical results interpretation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b="0" kern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rPr>
            <a:t>• Assess how the deduced models predict changes in MS patients severity by comparing prediction results with known future data (5 year clinical data.</a:t>
          </a:r>
        </a:p>
      </dsp:txBody>
      <dsp:txXfrm rot="10800000">
        <a:off x="1121904" y="4652277"/>
        <a:ext cx="2754002" cy="716424"/>
      </dsp:txXfrm>
    </dsp:sp>
    <dsp:sp modelId="{BCC51E1C-0EF6-4AEF-A9DC-774919BCB4BB}">
      <dsp:nvSpPr>
        <dsp:cNvPr id="0" name=""/>
        <dsp:cNvSpPr/>
      </dsp:nvSpPr>
      <dsp:spPr>
        <a:xfrm>
          <a:off x="559684" y="4652277"/>
          <a:ext cx="716424" cy="716424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1600">
          <a:solidFill>
            <a:srgbClr val="7030A0">
              <a:alpha val="75000"/>
            </a:srgbClr>
          </a:solidFill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49E5C-6FA8-AB40-87BD-D63C30856AC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BB9D-F6DE-C74B-B206-F6A431C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9BB9D-F6DE-C74B-B206-F6A431C401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1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workflow</a:t>
            </a:r>
          </a:p>
          <a:p>
            <a:r>
              <a:rPr lang="en-US" dirty="0"/>
              <a:t>Input variables</a:t>
            </a:r>
            <a:r>
              <a:rPr lang="en-US" baseline="0" dirty="0"/>
              <a:t> are baseline measures (n=?)</a:t>
            </a:r>
          </a:p>
          <a:p>
            <a:r>
              <a:rPr lang="en-US" baseline="0" dirty="0"/>
              <a:t>multiple models will be run starting with DTI parameters only.  Then others will be added in to </a:t>
            </a:r>
            <a:r>
              <a:rPr lang="en-US" baseline="0" dirty="0" err="1"/>
              <a:t>maximise</a:t>
            </a:r>
            <a:r>
              <a:rPr lang="en-US" baseline="0" dirty="0"/>
              <a:t> predictive accuracy of clinical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9BB9D-F6DE-C74B-B206-F6A431C40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7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Make the point that there is variation in the delta scores for </a:t>
            </a:r>
            <a:r>
              <a:rPr lang="en-US" dirty="0" err="1"/>
              <a:t>tARCS</a:t>
            </a:r>
            <a:r>
              <a:rPr lang="en-US" dirty="0"/>
              <a:t> (cog) among patients over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9BB9D-F6DE-C74B-B206-F6A431C401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9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pre-requisite of </a:t>
            </a:r>
            <a:r>
              <a:rPr lang="en-US" dirty="0" err="1"/>
              <a:t>GLMNet</a:t>
            </a:r>
            <a:r>
              <a:rPr lang="en-US" dirty="0"/>
              <a:t> is that there is some evidence of linear correlations between input ant outcome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9BB9D-F6DE-C74B-B206-F6A431C401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DB22-0049-4106-AF79-54A4A4A46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37DC9-174B-46F6-9F71-8B8ADF453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40F77-956B-4478-87C5-E60C3204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2F3-4444-4CF7-8DD3-C8CA152D59C5}" type="datetimeFigureOut">
              <a:rPr lang="en-AU" smtClean="0"/>
              <a:t>13/04/2022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2668D-69E4-4BAA-926D-1436AA25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DE7D-1678-483E-85C1-9E078604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B9AD-A9CC-4905-B248-CB539D7E6D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8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1C7F-C601-4223-A2CC-CE8D30BE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65325-99F4-4540-A7AC-6AAFC723C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B36A-265F-496C-B912-85E8DE74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2F3-4444-4CF7-8DD3-C8CA152D59C5}" type="datetimeFigureOut">
              <a:rPr lang="en-AU" smtClean="0"/>
              <a:t>13/04/2022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BEA6-9D88-4E6B-84E2-1D06F1B0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1BD3-25F6-42AA-954E-B74BFB4F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B9AD-A9CC-4905-B248-CB539D7E6D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58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E2FA9-D348-496D-A240-1BB1C4E49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B1E9-B691-48E0-AD94-57F5BF785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EA7B5-B8A7-4718-AB31-587EC48D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2F3-4444-4CF7-8DD3-C8CA152D59C5}" type="datetimeFigureOut">
              <a:rPr lang="en-AU" smtClean="0"/>
              <a:t>13/04/2022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04DB-8BF4-4C3B-988A-32CFC4B8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D4EB-E062-42D5-A60B-A1A207FC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B9AD-A9CC-4905-B248-CB539D7E6D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93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8E31-4A54-48C1-8B86-E624057C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2046-BD47-42E6-82EF-412ABFDB3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584D7-214F-4B2C-944F-7C312DC8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2F3-4444-4CF7-8DD3-C8CA152D59C5}" type="datetimeFigureOut">
              <a:rPr lang="en-AU" smtClean="0"/>
              <a:t>13/04/2022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5BF6-16EA-48EC-9BE4-2A3EB1B8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E2ED-59AF-408C-A98B-62D4A184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B9AD-A9CC-4905-B248-CB539D7E6D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34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6B86-7C6F-4F16-8047-2A2591B6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4245D-074C-4B6A-B4F1-4D0E0B03C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88945-88B8-4FA1-8938-126AAFEE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2F3-4444-4CF7-8DD3-C8CA152D59C5}" type="datetimeFigureOut">
              <a:rPr lang="en-AU" smtClean="0"/>
              <a:t>13/04/2022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CF8D-1E5D-40DB-8DC6-87EE9A46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CA3C5-2722-4977-BC06-04166F77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B9AD-A9CC-4905-B248-CB539D7E6D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80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A083-FDBC-4623-B6C7-EE0B1E17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30D3-C851-448A-BF3C-C34BAA8C6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2395E-2BB8-4F59-A0DB-02E9C6A94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00C28-F765-4BC2-A030-515A0084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2F3-4444-4CF7-8DD3-C8CA152D59C5}" type="datetimeFigureOut">
              <a:rPr lang="en-AU" smtClean="0"/>
              <a:t>13/04/2022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CA2A4-B257-48D1-BB52-85345F15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589DA-5500-431A-B862-756165A7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B9AD-A9CC-4905-B248-CB539D7E6D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99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94F5-66A7-4EAA-B7FB-6A6AEF9E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DCDB0-AF82-4FC6-AE73-B0CE13A0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05297-0FD0-4821-A8C1-6F0FFA30F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B08E-361B-4B70-B632-2929A9F0C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ED2E2-648C-40F8-8CCB-EFA99A99C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DF6A4-EB20-4816-9103-C2744ED6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2F3-4444-4CF7-8DD3-C8CA152D59C5}" type="datetimeFigureOut">
              <a:rPr lang="en-AU" smtClean="0"/>
              <a:t>13/04/2022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9C23D-83ED-4E89-BD7B-819E7E67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8C562-BD1E-4060-8B01-EEA43BA6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B9AD-A9CC-4905-B248-CB539D7E6D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5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9B8C-5DBA-43CF-942C-F0C2B3D3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B6878-4F45-4BA5-B558-A248DF79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2F3-4444-4CF7-8DD3-C8CA152D59C5}" type="datetimeFigureOut">
              <a:rPr lang="en-AU" smtClean="0"/>
              <a:t>13/04/2022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F6202-0C71-4883-BE9E-52D04547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4B13A-10C8-44A0-9D67-BC9A0377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B9AD-A9CC-4905-B248-CB539D7E6D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44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CC30B-AA8D-464D-8CBB-CCB7F564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2F3-4444-4CF7-8DD3-C8CA152D59C5}" type="datetimeFigureOut">
              <a:rPr lang="en-AU" smtClean="0"/>
              <a:t>13/04/2022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6F3E1-CD58-4917-A938-DB1829D9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66569-79EB-426D-9A7D-33CDD228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B9AD-A9CC-4905-B248-CB539D7E6D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21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277E-3FF1-491A-A404-E4386843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96FC6-8464-4773-8072-10520D00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AC18D-C284-49AA-9B90-312A83307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3F1C2-F561-4863-808C-2EE1485A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2F3-4444-4CF7-8DD3-C8CA152D59C5}" type="datetimeFigureOut">
              <a:rPr lang="en-AU" smtClean="0"/>
              <a:t>13/04/2022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AB362-4BA9-4F90-8F16-8713D4D6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14F8E-B0FF-42D1-A8B3-C066C506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B9AD-A9CC-4905-B248-CB539D7E6D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58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911D-D744-488E-82CA-E30DE6FD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21216-45B6-444B-B192-1156DEFFB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8104F-676F-4A57-B18E-E2691E65C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4164-901F-498A-A16A-4F90D3E0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2F3-4444-4CF7-8DD3-C8CA152D59C5}" type="datetimeFigureOut">
              <a:rPr lang="en-AU" smtClean="0"/>
              <a:t>13/04/2022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640F-E235-4D90-BC2F-F53FAB85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A493C-BD4C-49CE-8F26-346AE06A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B9AD-A9CC-4905-B248-CB539D7E6D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85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1137A-9CB5-4CB8-8844-CB73B429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95838-0599-45B3-9883-C373086C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D3B2-8A6D-4BCC-BFAE-8449576D5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12F3-4444-4CF7-8DD3-C8CA152D59C5}" type="datetimeFigureOut">
              <a:rPr lang="en-AU" smtClean="0"/>
              <a:t>13/04/2022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3BEA-B3E8-4ADE-9F86-C8EF9179E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5F185-8939-48ED-888B-A256EF4BD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EB9AD-A9CC-4905-B248-CB539D7E6D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5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7AE828-871B-4D53-8BCB-4B1DA0E33BF9}"/>
              </a:ext>
            </a:extLst>
          </p:cNvPr>
          <p:cNvSpPr/>
          <p:nvPr/>
        </p:nvSpPr>
        <p:spPr>
          <a:xfrm>
            <a:off x="0" y="1012723"/>
            <a:ext cx="12192000" cy="4699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3CDD9-4EB8-4165-9638-109167AFCD7C}"/>
              </a:ext>
            </a:extLst>
          </p:cNvPr>
          <p:cNvSpPr/>
          <p:nvPr/>
        </p:nvSpPr>
        <p:spPr>
          <a:xfrm>
            <a:off x="0" y="1514168"/>
            <a:ext cx="12192000" cy="3539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1120B-BCA4-3244-FBA8-77A6A7396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3347"/>
            <a:ext cx="9144000" cy="3539460"/>
          </a:xfrm>
        </p:spPr>
        <p:txBody>
          <a:bodyPr>
            <a:noAutofit/>
          </a:bodyPr>
          <a:lstStyle/>
          <a:p>
            <a:r>
              <a:rPr lang="en-AU" sz="4800" b="1" cap="small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APPLICATION OF DIFFUSION TENSOR IMAGING TO UNDERSTANDING PROGRESSION IN MULTIPLE SCLEROSIS: A 5-YR LONGITUDINAL STUDY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1A108-4DED-4A0C-A01A-A9D89F0BBE76}"/>
              </a:ext>
            </a:extLst>
          </p:cNvPr>
          <p:cNvSpPr txBox="1"/>
          <p:nvPr/>
        </p:nvSpPr>
        <p:spPr>
          <a:xfrm>
            <a:off x="5277795" y="5154963"/>
            <a:ext cx="1636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Stasson Lea</a:t>
            </a:r>
          </a:p>
        </p:txBody>
      </p:sp>
    </p:spTree>
    <p:extLst>
      <p:ext uri="{BB962C8B-B14F-4D97-AF65-F5344CB8AC3E}">
        <p14:creationId xmlns:p14="http://schemas.microsoft.com/office/powerpoint/2010/main" val="77419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AE6AED7-EA1B-4E24-BA63-663E9D176D3B}"/>
              </a:ext>
            </a:extLst>
          </p:cNvPr>
          <p:cNvSpPr/>
          <p:nvPr/>
        </p:nvSpPr>
        <p:spPr>
          <a:xfrm>
            <a:off x="1670180" y="0"/>
            <a:ext cx="8854751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EE3F2-4511-4C64-8CF4-3DC3F2F15560}"/>
              </a:ext>
            </a:extLst>
          </p:cNvPr>
          <p:cNvSpPr/>
          <p:nvPr/>
        </p:nvSpPr>
        <p:spPr>
          <a:xfrm>
            <a:off x="1743637" y="0"/>
            <a:ext cx="870472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304560F-5CCC-4918-90C3-186F40532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37" y="1484869"/>
            <a:ext cx="4909090" cy="3888262"/>
          </a:xfrm>
          <a:prstGeom prst="rect">
            <a:avLst/>
          </a:prstGeom>
        </p:spPr>
      </p:pic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0CB8BE13-AE95-4258-A557-A709DFB24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65" y="3633601"/>
            <a:ext cx="4130398" cy="11583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31532A-1EC6-467A-9DC5-875763B78641}"/>
              </a:ext>
            </a:extLst>
          </p:cNvPr>
          <p:cNvSpPr/>
          <p:nvPr/>
        </p:nvSpPr>
        <p:spPr>
          <a:xfrm>
            <a:off x="7557796" y="3974841"/>
            <a:ext cx="1035698" cy="130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7FC99CD-B999-4290-A14A-B72620BE5AA4}"/>
              </a:ext>
            </a:extLst>
          </p:cNvPr>
          <p:cNvCxnSpPr>
            <a:cxnSpLocks/>
          </p:cNvCxnSpPr>
          <p:nvPr/>
        </p:nvCxnSpPr>
        <p:spPr>
          <a:xfrm flipV="1">
            <a:off x="5756987" y="3928187"/>
            <a:ext cx="2318657" cy="569167"/>
          </a:xfrm>
          <a:prstGeom prst="curvedConnector4">
            <a:avLst>
              <a:gd name="adj1" fmla="val 11871"/>
              <a:gd name="adj2" fmla="val 23852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5F025A-1CFA-41F0-81D0-7A52D4FFEF56}"/>
              </a:ext>
            </a:extLst>
          </p:cNvPr>
          <p:cNvSpPr txBox="1"/>
          <p:nvPr/>
        </p:nvSpPr>
        <p:spPr>
          <a:xfrm>
            <a:off x="7697977" y="245722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2">
                    <a:lumMod val="50000"/>
                  </a:schemeClr>
                </a:solidFill>
              </a:rPr>
              <a:t>SDMT</a:t>
            </a:r>
          </a:p>
        </p:txBody>
      </p:sp>
    </p:spTree>
    <p:extLst>
      <p:ext uri="{BB962C8B-B14F-4D97-AF65-F5344CB8AC3E}">
        <p14:creationId xmlns:p14="http://schemas.microsoft.com/office/powerpoint/2010/main" val="422768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9B9C8B-1CD0-44C4-A033-70454FAD57FC}"/>
              </a:ext>
            </a:extLst>
          </p:cNvPr>
          <p:cNvSpPr/>
          <p:nvPr/>
        </p:nvSpPr>
        <p:spPr>
          <a:xfrm>
            <a:off x="0" y="1228324"/>
            <a:ext cx="12192000" cy="51444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8A3F6-6832-43F3-A48F-B82C0400E98B}"/>
              </a:ext>
            </a:extLst>
          </p:cNvPr>
          <p:cNvSpPr/>
          <p:nvPr/>
        </p:nvSpPr>
        <p:spPr>
          <a:xfrm>
            <a:off x="0" y="1297859"/>
            <a:ext cx="12192000" cy="5000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87602-29D8-414E-B75F-2592FA6F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79" y="251347"/>
            <a:ext cx="10515600" cy="976978"/>
          </a:xfrm>
        </p:spPr>
        <p:txBody>
          <a:bodyPr>
            <a:normAutofit/>
          </a:bodyPr>
          <a:lstStyle/>
          <a:p>
            <a:pPr algn="ctr"/>
            <a:r>
              <a:rPr lang="en-AU" sz="4800" b="1" dirty="0">
                <a:solidFill>
                  <a:schemeClr val="tx2">
                    <a:lumMod val="50000"/>
                  </a:schemeClr>
                </a:solidFill>
              </a:rPr>
              <a:t>Variation in delta </a:t>
            </a:r>
            <a:r>
              <a:rPr lang="en-AU" sz="4800" b="1" dirty="0" err="1">
                <a:solidFill>
                  <a:schemeClr val="tx2">
                    <a:lumMod val="50000"/>
                  </a:schemeClr>
                </a:solidFill>
              </a:rPr>
              <a:t>tARCS</a:t>
            </a:r>
            <a:endParaRPr lang="en-AU" sz="4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D0EEF63-DFAC-458B-A48A-2D7CAD750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11" y="1396662"/>
            <a:ext cx="7328688" cy="480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4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D6DDF5-5B3E-40F2-BBA4-68B4AF889EBE}"/>
              </a:ext>
            </a:extLst>
          </p:cNvPr>
          <p:cNvSpPr/>
          <p:nvPr/>
        </p:nvSpPr>
        <p:spPr>
          <a:xfrm>
            <a:off x="0" y="1231642"/>
            <a:ext cx="12192000" cy="51225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686C7A-3FD6-4E6A-A5BE-547412E72D32}"/>
              </a:ext>
            </a:extLst>
          </p:cNvPr>
          <p:cNvSpPr/>
          <p:nvPr/>
        </p:nvSpPr>
        <p:spPr>
          <a:xfrm>
            <a:off x="0" y="1297859"/>
            <a:ext cx="12192000" cy="4970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87602-29D8-414E-B75F-2592FA6F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881"/>
            <a:ext cx="10515600" cy="976978"/>
          </a:xfrm>
        </p:spPr>
        <p:txBody>
          <a:bodyPr>
            <a:normAutofit/>
          </a:bodyPr>
          <a:lstStyle/>
          <a:p>
            <a:pPr algn="ctr"/>
            <a:r>
              <a:rPr lang="en-AU" sz="4800" b="1" dirty="0">
                <a:solidFill>
                  <a:schemeClr val="tx2">
                    <a:lumMod val="50000"/>
                  </a:schemeClr>
                </a:solidFill>
              </a:rPr>
              <a:t>Histogram DASS21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6DA3E41-9C10-4D33-A97B-8BDEA317B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297860"/>
            <a:ext cx="7715249" cy="497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AB3B5C-6DBF-4509-906D-A474B00BE1F7}"/>
              </a:ext>
            </a:extLst>
          </p:cNvPr>
          <p:cNvSpPr/>
          <p:nvPr/>
        </p:nvSpPr>
        <p:spPr>
          <a:xfrm>
            <a:off x="0" y="1231644"/>
            <a:ext cx="12192000" cy="515982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D49CFA-07C0-4187-BB4B-F72552BE3E5D}"/>
              </a:ext>
            </a:extLst>
          </p:cNvPr>
          <p:cNvSpPr/>
          <p:nvPr/>
        </p:nvSpPr>
        <p:spPr>
          <a:xfrm>
            <a:off x="0" y="1297858"/>
            <a:ext cx="12192000" cy="5018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87602-29D8-414E-B75F-2592FA6F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881"/>
            <a:ext cx="10515600" cy="976978"/>
          </a:xfrm>
        </p:spPr>
        <p:txBody>
          <a:bodyPr>
            <a:normAutofit/>
          </a:bodyPr>
          <a:lstStyle/>
          <a:p>
            <a:pPr algn="ctr"/>
            <a:r>
              <a:rPr lang="en-AU" sz="4800" b="1" dirty="0">
                <a:solidFill>
                  <a:schemeClr val="tx2">
                    <a:lumMod val="50000"/>
                  </a:schemeClr>
                </a:solidFill>
              </a:rPr>
              <a:t>Histogram EDSS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CCFF0D2-CE8B-4969-95AE-5C2A5188A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7" y="1370874"/>
            <a:ext cx="7781925" cy="494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9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70165E-A0D8-4760-800F-C23C00AAB662}"/>
              </a:ext>
            </a:extLst>
          </p:cNvPr>
          <p:cNvSpPr/>
          <p:nvPr/>
        </p:nvSpPr>
        <p:spPr>
          <a:xfrm>
            <a:off x="0" y="1231644"/>
            <a:ext cx="12192000" cy="51691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798AFF-CEAC-404E-A451-66A4D5E32D1E}"/>
              </a:ext>
            </a:extLst>
          </p:cNvPr>
          <p:cNvSpPr/>
          <p:nvPr/>
        </p:nvSpPr>
        <p:spPr>
          <a:xfrm>
            <a:off x="0" y="1297859"/>
            <a:ext cx="12192000" cy="5028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87602-29D8-414E-B75F-2592FA6F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881"/>
            <a:ext cx="10515600" cy="976978"/>
          </a:xfrm>
        </p:spPr>
        <p:txBody>
          <a:bodyPr>
            <a:normAutofit/>
          </a:bodyPr>
          <a:lstStyle/>
          <a:p>
            <a:pPr algn="ctr"/>
            <a:r>
              <a:rPr lang="en-AU" sz="4800" b="1" dirty="0">
                <a:solidFill>
                  <a:schemeClr val="tx2">
                    <a:lumMod val="50000"/>
                  </a:schemeClr>
                </a:solidFill>
              </a:rPr>
              <a:t>Histogram MFIS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A1F1BF8-E3E1-4B46-8DBE-A092DF5D0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1379654"/>
            <a:ext cx="7829550" cy="494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9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F43CB1-7315-4A6E-9C04-74459C5C7137}"/>
              </a:ext>
            </a:extLst>
          </p:cNvPr>
          <p:cNvSpPr/>
          <p:nvPr/>
        </p:nvSpPr>
        <p:spPr>
          <a:xfrm>
            <a:off x="0" y="1231643"/>
            <a:ext cx="12192000" cy="51784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4F73D-716D-4135-B1A6-BDF662134D06}"/>
              </a:ext>
            </a:extLst>
          </p:cNvPr>
          <p:cNvSpPr/>
          <p:nvPr/>
        </p:nvSpPr>
        <p:spPr>
          <a:xfrm>
            <a:off x="0" y="1297859"/>
            <a:ext cx="12192000" cy="5046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87602-29D8-414E-B75F-2592FA6F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881"/>
            <a:ext cx="10515600" cy="976978"/>
          </a:xfrm>
        </p:spPr>
        <p:txBody>
          <a:bodyPr>
            <a:normAutofit/>
          </a:bodyPr>
          <a:lstStyle/>
          <a:p>
            <a:pPr algn="ctr"/>
            <a:r>
              <a:rPr lang="en-AU" sz="4800" b="1" dirty="0">
                <a:solidFill>
                  <a:schemeClr val="tx2">
                    <a:lumMod val="50000"/>
                  </a:schemeClr>
                </a:solidFill>
              </a:rPr>
              <a:t>Histogram SDMT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2F021C4-8623-473F-95AE-9D96BD9C7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39" y="1447124"/>
            <a:ext cx="7108721" cy="47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5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98C416-2A92-4E1E-8293-F42DEF95C8C5}"/>
              </a:ext>
            </a:extLst>
          </p:cNvPr>
          <p:cNvSpPr/>
          <p:nvPr/>
        </p:nvSpPr>
        <p:spPr>
          <a:xfrm>
            <a:off x="3928188" y="0"/>
            <a:ext cx="8263812" cy="68579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2F834-B9D9-419F-8789-DFB125678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1778" y="0"/>
            <a:ext cx="8190222" cy="6857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915AF2-D16F-41FA-FB24-7FC2198E7CED}"/>
              </a:ext>
            </a:extLst>
          </p:cNvPr>
          <p:cNvSpPr txBox="1"/>
          <p:nvPr/>
        </p:nvSpPr>
        <p:spPr>
          <a:xfrm>
            <a:off x="526692" y="2027384"/>
            <a:ext cx="3148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>
                <a:solidFill>
                  <a:schemeClr val="tx2">
                    <a:lumMod val="50000"/>
                  </a:schemeClr>
                </a:solidFill>
              </a:rPr>
              <a:t>Exploring the data space through Bivariate Correlations</a:t>
            </a:r>
          </a:p>
          <a:p>
            <a:pPr algn="ctr"/>
            <a:endParaRPr lang="en-A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215DF1-5298-43E7-8688-994F7CEA39C8}"/>
              </a:ext>
            </a:extLst>
          </p:cNvPr>
          <p:cNvSpPr/>
          <p:nvPr/>
        </p:nvSpPr>
        <p:spPr>
          <a:xfrm>
            <a:off x="6833419" y="2585884"/>
            <a:ext cx="747252" cy="6980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62EFD1-6BBF-4B33-8641-6A775179B539}"/>
              </a:ext>
            </a:extLst>
          </p:cNvPr>
          <p:cNvSpPr/>
          <p:nvPr/>
        </p:nvSpPr>
        <p:spPr>
          <a:xfrm>
            <a:off x="8382000" y="4075471"/>
            <a:ext cx="747252" cy="6980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52B221-1F1F-4DA5-9FDE-22B269D32C96}"/>
              </a:ext>
            </a:extLst>
          </p:cNvPr>
          <p:cNvSpPr/>
          <p:nvPr/>
        </p:nvSpPr>
        <p:spPr>
          <a:xfrm>
            <a:off x="9930581" y="5535561"/>
            <a:ext cx="747252" cy="6980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44DAB9-C15D-4923-97E0-3C6434A8FF38}"/>
              </a:ext>
            </a:extLst>
          </p:cNvPr>
          <p:cNvSpPr/>
          <p:nvPr/>
        </p:nvSpPr>
        <p:spPr>
          <a:xfrm>
            <a:off x="10621371" y="444908"/>
            <a:ext cx="619432" cy="63713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AD4E80-F5F1-4409-AA25-59D0B336A040}"/>
              </a:ext>
            </a:extLst>
          </p:cNvPr>
          <p:cNvSpPr/>
          <p:nvPr/>
        </p:nvSpPr>
        <p:spPr>
          <a:xfrm>
            <a:off x="-1535025" y="525295"/>
            <a:ext cx="1484671" cy="1160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99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9 -0.00741 L -0.01329 -0.00741 C -0.0099 -0.0088 -0.00664 -0.00995 -0.00339 -0.0118 C -0.00196 -0.0125 -0.00066 -0.01412 0.00078 -0.01458 C 0.01705 -0.02106 0.02031 -0.02153 0.03463 -0.02477 C 0.04961 -0.02361 0.10846 -0.02407 0.13919 -0.01319 C 0.1431 -0.0118 0.15794 -0.00509 0.1638 -0.00139 C 0.16744 0.0007 0.17096 0.0037 0.17461 0.00579 C 0.18033 0.00949 0.18619 0.0125 0.19192 0.0162 C 0.19935 0.02083 0.20664 0.02639 0.21419 0.03079 C 0.22539 0.03727 0.24023 0.04352 0.25208 0.04537 C 0.26002 0.04676 0.26796 0.0463 0.27591 0.04699 C 0.29323 0.04583 0.31054 0.0463 0.32786 0.04398 C 0.33906 0.04259 0.35963 0.0294 0.36914 0.02639 C 0.37812 0.02338 0.38737 0.02176 0.39622 0.01759 L 0.4276 0.00301 C 0.43229 0.00093 0.43685 -0.00255 0.44166 -0.00301 L 0.45807 -0.0044 L 0.5207 -0.00301 C 0.52252 -0.00278 0.5233 0.00139 0.52487 0.00301 C 0.55377 0.03495 0.52565 0.00185 0.53645 0.01458 C 0.53698 0.01759 0.53737 0.0206 0.53802 0.02338 C 0.53971 0.03056 0.5414 0.03148 0.5414 0.04097 L 0.5414 0.07338 " pathEditMode="relative" ptsTypes="AAAAAAAAAAAAAAA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18B684-4DC2-4BF9-A66D-D4FA69EA8D27}"/>
              </a:ext>
            </a:extLst>
          </p:cNvPr>
          <p:cNvSpPr/>
          <p:nvPr/>
        </p:nvSpPr>
        <p:spPr>
          <a:xfrm>
            <a:off x="0" y="894735"/>
            <a:ext cx="12192000" cy="549623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6A0FB6-DF83-41E2-96B7-6561ADE00F25}"/>
              </a:ext>
            </a:extLst>
          </p:cNvPr>
          <p:cNvSpPr/>
          <p:nvPr/>
        </p:nvSpPr>
        <p:spPr>
          <a:xfrm>
            <a:off x="0" y="1589651"/>
            <a:ext cx="12192000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6C29A-B2EB-C4E1-86E4-17AC9EC1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221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78FF-7FA3-6E88-1893-992B9A310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80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some patient data points for DTI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up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GLMnet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analysis pipeline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 machine learning models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DTI metrics only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 in other MR metrics (MRS, Volumetric)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 in clinical metrics (Tx, disease duration, age, sex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Maybe try “non-linear” ML technique 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XGBoost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up results and submit for publication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Timeline June 30th</a:t>
            </a:r>
          </a:p>
        </p:txBody>
      </p:sp>
    </p:spTree>
    <p:extLst>
      <p:ext uri="{BB962C8B-B14F-4D97-AF65-F5344CB8AC3E}">
        <p14:creationId xmlns:p14="http://schemas.microsoft.com/office/powerpoint/2010/main" val="4050524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D1C4734-D661-4D54-A59E-C52FBEFBB288}"/>
              </a:ext>
            </a:extLst>
          </p:cNvPr>
          <p:cNvSpPr/>
          <p:nvPr/>
        </p:nvSpPr>
        <p:spPr>
          <a:xfrm>
            <a:off x="0" y="1296954"/>
            <a:ext cx="12192000" cy="50198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87C2EE-E329-4170-9226-C334BD37C78E}"/>
              </a:ext>
            </a:extLst>
          </p:cNvPr>
          <p:cNvSpPr/>
          <p:nvPr/>
        </p:nvSpPr>
        <p:spPr>
          <a:xfrm>
            <a:off x="0" y="1380982"/>
            <a:ext cx="12192000" cy="4842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19AE1-8F46-4DDC-8810-FC74AA07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824"/>
          </a:xfrm>
        </p:spPr>
        <p:txBody>
          <a:bodyPr/>
          <a:lstStyle/>
          <a:p>
            <a:pPr algn="ctr"/>
            <a:r>
              <a:rPr lang="en-AU" b="1" dirty="0">
                <a:solidFill>
                  <a:schemeClr val="tx2">
                    <a:lumMod val="50000"/>
                  </a:schemeClr>
                </a:solidFill>
              </a:rPr>
              <a:t>Change in MD Lesion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FF3AF-0A8F-4A1E-BC51-DFAB79F1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7084" y="1380982"/>
            <a:ext cx="4929616" cy="3657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A2152F-EAEF-4282-904E-8447D9762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0" y="1380982"/>
            <a:ext cx="5863066" cy="48425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B7E31D-BE88-4D3D-836D-CE3B10683937}"/>
              </a:ext>
            </a:extLst>
          </p:cNvPr>
          <p:cNvSpPr/>
          <p:nvPr/>
        </p:nvSpPr>
        <p:spPr>
          <a:xfrm>
            <a:off x="8602825" y="5397708"/>
            <a:ext cx="1035698" cy="154006"/>
          </a:xfrm>
          <a:prstGeom prst="rect">
            <a:avLst/>
          </a:prstGeom>
          <a:noFill/>
          <a:ln w="19050">
            <a:solidFill>
              <a:srgbClr val="FF0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18" descr="Text, letter&#10;&#10;Description automatically generated">
            <a:extLst>
              <a:ext uri="{FF2B5EF4-FFF2-40B4-BE49-F238E27FC236}">
                <a16:creationId xmlns:a16="http://schemas.microsoft.com/office/drawing/2014/main" id="{F509D3E5-4CEC-464F-B798-625D0B579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324" y="5065180"/>
            <a:ext cx="4130398" cy="11583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0513D57-F7C0-4F41-B905-E6966887AA05}"/>
              </a:ext>
            </a:extLst>
          </p:cNvPr>
          <p:cNvSpPr/>
          <p:nvPr/>
        </p:nvSpPr>
        <p:spPr>
          <a:xfrm>
            <a:off x="9004041" y="5397708"/>
            <a:ext cx="1035698" cy="154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EC1CAAA-801D-44B1-9835-92A981FFBF8F}"/>
              </a:ext>
            </a:extLst>
          </p:cNvPr>
          <p:cNvCxnSpPr>
            <a:cxnSpLocks/>
          </p:cNvCxnSpPr>
          <p:nvPr/>
        </p:nvCxnSpPr>
        <p:spPr>
          <a:xfrm rot="5400000">
            <a:off x="9788993" y="4897882"/>
            <a:ext cx="501492" cy="334596"/>
          </a:xfrm>
          <a:prstGeom prst="curvedConnector3">
            <a:avLst>
              <a:gd name="adj1" fmla="val 4441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64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0C8B643-FADF-40EB-9645-13CC482CADB5}"/>
              </a:ext>
            </a:extLst>
          </p:cNvPr>
          <p:cNvSpPr/>
          <p:nvPr/>
        </p:nvSpPr>
        <p:spPr>
          <a:xfrm>
            <a:off x="0" y="1296954"/>
            <a:ext cx="12192000" cy="50198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3AC265-77E1-418A-AA17-D6FCCEDF749F}"/>
              </a:ext>
            </a:extLst>
          </p:cNvPr>
          <p:cNvSpPr/>
          <p:nvPr/>
        </p:nvSpPr>
        <p:spPr>
          <a:xfrm>
            <a:off x="0" y="1371650"/>
            <a:ext cx="12192000" cy="4858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19AE1-8F46-4DDC-8810-FC74AA07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787"/>
            <a:ext cx="10515600" cy="758824"/>
          </a:xfrm>
        </p:spPr>
        <p:txBody>
          <a:bodyPr/>
          <a:lstStyle/>
          <a:p>
            <a:pPr algn="ctr"/>
            <a:r>
              <a:rPr lang="en-AU" b="1" dirty="0">
                <a:solidFill>
                  <a:schemeClr val="tx2">
                    <a:lumMod val="50000"/>
                  </a:schemeClr>
                </a:solidFill>
              </a:rPr>
              <a:t>Change in AD Lesion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06FF3AF-0A8F-4A1E-BC51-DFAB79F1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86" y="1371650"/>
            <a:ext cx="4929616" cy="366317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0A2152F-EAEF-4282-904E-8447D9762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8" y="1371650"/>
            <a:ext cx="5863066" cy="4858208"/>
          </a:xfrm>
          <a:prstGeom prst="rect">
            <a:avLst/>
          </a:prstGeom>
        </p:spPr>
      </p:pic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FD6C0D1-B8D3-46B1-AFE6-A633F2FF6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925" y="5086759"/>
            <a:ext cx="4122777" cy="1143099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5767C2E-3D39-4EFE-B7BF-4009F8B831A9}"/>
              </a:ext>
            </a:extLst>
          </p:cNvPr>
          <p:cNvCxnSpPr/>
          <p:nvPr/>
        </p:nvCxnSpPr>
        <p:spPr>
          <a:xfrm rot="5400000">
            <a:off x="9629193" y="4917233"/>
            <a:ext cx="531844" cy="345233"/>
          </a:xfrm>
          <a:prstGeom prst="curvedConnector3">
            <a:avLst/>
          </a:prstGeom>
          <a:ln w="28575">
            <a:solidFill>
              <a:srgbClr val="FF0F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BC1599-4085-47B8-B8AD-9A489D1CFADD}"/>
              </a:ext>
            </a:extLst>
          </p:cNvPr>
          <p:cNvSpPr/>
          <p:nvPr/>
        </p:nvSpPr>
        <p:spPr>
          <a:xfrm>
            <a:off x="8938726" y="5411711"/>
            <a:ext cx="1059025" cy="149277"/>
          </a:xfrm>
          <a:prstGeom prst="rect">
            <a:avLst/>
          </a:prstGeom>
          <a:noFill/>
          <a:ln w="28575">
            <a:solidFill>
              <a:srgbClr val="FF0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8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55E812-683F-41F2-A8EA-F1DD5438F55B}"/>
              </a:ext>
            </a:extLst>
          </p:cNvPr>
          <p:cNvSpPr/>
          <p:nvPr/>
        </p:nvSpPr>
        <p:spPr>
          <a:xfrm>
            <a:off x="0" y="1306286"/>
            <a:ext cx="12192000" cy="50224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9BD47E-8040-41A1-89B8-495C652CB5CA}"/>
              </a:ext>
            </a:extLst>
          </p:cNvPr>
          <p:cNvSpPr/>
          <p:nvPr/>
        </p:nvSpPr>
        <p:spPr>
          <a:xfrm>
            <a:off x="0" y="2513418"/>
            <a:ext cx="12192000" cy="2737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A02EF1-D67A-4154-B1D8-7445D4B88B90}"/>
              </a:ext>
            </a:extLst>
          </p:cNvPr>
          <p:cNvSpPr/>
          <p:nvPr/>
        </p:nvSpPr>
        <p:spPr>
          <a:xfrm>
            <a:off x="3769735" y="266527"/>
            <a:ext cx="4622136" cy="63124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sz="759" dirty="0"/>
          </a:p>
          <a:p>
            <a:pPr algn="ctr"/>
            <a:endParaRPr lang="en-AU" sz="759" dirty="0"/>
          </a:p>
          <a:p>
            <a:pPr algn="ctr"/>
            <a:r>
              <a:rPr lang="en-AU" sz="1688" b="1" dirty="0"/>
              <a:t>PROJECT 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940DB0-7FD3-4603-8A76-6EF7798323F2}"/>
              </a:ext>
            </a:extLst>
          </p:cNvPr>
          <p:cNvGraphicFramePr/>
          <p:nvPr/>
        </p:nvGraphicFramePr>
        <p:xfrm>
          <a:off x="4109768" y="905673"/>
          <a:ext cx="4410690" cy="5369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7DE6BB6B-9F6B-4632-BFAE-ED7F66AA35BF}"/>
              </a:ext>
            </a:extLst>
          </p:cNvPr>
          <p:cNvSpPr/>
          <p:nvPr/>
        </p:nvSpPr>
        <p:spPr>
          <a:xfrm>
            <a:off x="4267719" y="1443861"/>
            <a:ext cx="308610" cy="513064"/>
          </a:xfrm>
          <a:prstGeom prst="curv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59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EC569D26-2013-4C09-9A20-7CFF361E6DFC}"/>
              </a:ext>
            </a:extLst>
          </p:cNvPr>
          <p:cNvSpPr/>
          <p:nvPr/>
        </p:nvSpPr>
        <p:spPr>
          <a:xfrm>
            <a:off x="4267719" y="2406427"/>
            <a:ext cx="308610" cy="513064"/>
          </a:xfrm>
          <a:prstGeom prst="curv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59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B87109A5-16D5-4DCF-8739-96DD43FB6854}"/>
              </a:ext>
            </a:extLst>
          </p:cNvPr>
          <p:cNvSpPr/>
          <p:nvPr/>
        </p:nvSpPr>
        <p:spPr>
          <a:xfrm>
            <a:off x="4267719" y="5237882"/>
            <a:ext cx="308610" cy="513064"/>
          </a:xfrm>
          <a:prstGeom prst="curv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59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58776627-3CE0-4E42-A6C5-6A032117653A}"/>
              </a:ext>
            </a:extLst>
          </p:cNvPr>
          <p:cNvSpPr/>
          <p:nvPr/>
        </p:nvSpPr>
        <p:spPr>
          <a:xfrm>
            <a:off x="4267719" y="3368993"/>
            <a:ext cx="308610" cy="513064"/>
          </a:xfrm>
          <a:prstGeom prst="curv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59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FA5983FD-C667-409B-9B56-28F10ADD99D4}"/>
              </a:ext>
            </a:extLst>
          </p:cNvPr>
          <p:cNvSpPr/>
          <p:nvPr/>
        </p:nvSpPr>
        <p:spPr>
          <a:xfrm>
            <a:off x="4267719" y="4252317"/>
            <a:ext cx="308610" cy="513064"/>
          </a:xfrm>
          <a:prstGeom prst="curv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5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3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29A1DF5-0055-4AEE-BFEA-152437500709}"/>
              </a:ext>
            </a:extLst>
          </p:cNvPr>
          <p:cNvSpPr/>
          <p:nvPr/>
        </p:nvSpPr>
        <p:spPr>
          <a:xfrm>
            <a:off x="0" y="1306285"/>
            <a:ext cx="12192000" cy="50198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D49A3D-3DFE-42DF-B28F-388A56A40BB1}"/>
              </a:ext>
            </a:extLst>
          </p:cNvPr>
          <p:cNvSpPr/>
          <p:nvPr/>
        </p:nvSpPr>
        <p:spPr>
          <a:xfrm>
            <a:off x="0" y="1380982"/>
            <a:ext cx="12192000" cy="4857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19AE1-8F46-4DDC-8810-FC74AA07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824"/>
          </a:xfrm>
        </p:spPr>
        <p:txBody>
          <a:bodyPr/>
          <a:lstStyle/>
          <a:p>
            <a:pPr algn="ctr"/>
            <a:r>
              <a:rPr lang="en-AU" b="1" dirty="0">
                <a:solidFill>
                  <a:schemeClr val="tx2">
                    <a:lumMod val="50000"/>
                  </a:schemeClr>
                </a:solidFill>
              </a:rPr>
              <a:t>Change in RD Lesion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FF3AF-0A8F-4A1E-BC51-DFAB79F1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8747" y="1380982"/>
            <a:ext cx="4929616" cy="3676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A2152F-EAEF-4282-904E-8447D9762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37" y="1380982"/>
            <a:ext cx="5863066" cy="4857894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656588-7D29-4132-BE7D-EE25779C3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206" y="5057674"/>
            <a:ext cx="4115157" cy="11812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F35621-F2AE-41F5-8275-060854EAD02D}"/>
              </a:ext>
            </a:extLst>
          </p:cNvPr>
          <p:cNvSpPr/>
          <p:nvPr/>
        </p:nvSpPr>
        <p:spPr>
          <a:xfrm>
            <a:off x="8854752" y="5408690"/>
            <a:ext cx="1129003" cy="133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D8A531B-80AD-45AC-9497-79B43725ABF2}"/>
              </a:ext>
            </a:extLst>
          </p:cNvPr>
          <p:cNvCxnSpPr>
            <a:cxnSpLocks/>
          </p:cNvCxnSpPr>
          <p:nvPr/>
        </p:nvCxnSpPr>
        <p:spPr>
          <a:xfrm rot="5400000">
            <a:off x="9773327" y="4852451"/>
            <a:ext cx="514165" cy="410547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87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23F23E-3EDA-4A1D-B28F-42CBC3991ED3}"/>
              </a:ext>
            </a:extLst>
          </p:cNvPr>
          <p:cNvSpPr/>
          <p:nvPr/>
        </p:nvSpPr>
        <p:spPr>
          <a:xfrm>
            <a:off x="0" y="1306285"/>
            <a:ext cx="12192000" cy="50198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B7732E-42B1-405C-88DA-38BCA25ABE74}"/>
              </a:ext>
            </a:extLst>
          </p:cNvPr>
          <p:cNvSpPr/>
          <p:nvPr/>
        </p:nvSpPr>
        <p:spPr>
          <a:xfrm>
            <a:off x="0" y="1380981"/>
            <a:ext cx="12192000" cy="4870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19AE1-8F46-4DDC-8810-FC74AA07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824"/>
          </a:xfrm>
        </p:spPr>
        <p:txBody>
          <a:bodyPr/>
          <a:lstStyle/>
          <a:p>
            <a:pPr algn="ctr"/>
            <a:r>
              <a:rPr lang="en-AU" b="1" dirty="0">
                <a:solidFill>
                  <a:schemeClr val="tx2">
                    <a:lumMod val="50000"/>
                  </a:schemeClr>
                </a:solidFill>
              </a:rPr>
              <a:t>Change in FA Lesion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FF3AF-0A8F-4A1E-BC51-DFAB79F1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8747" y="1380981"/>
            <a:ext cx="4929616" cy="3676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A2152F-EAEF-4282-904E-8447D9762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37" y="1380981"/>
            <a:ext cx="5750767" cy="4870529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5B78305-E537-4C1F-A6C8-FF0336E37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068" y="5093170"/>
            <a:ext cx="4092295" cy="11583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0D94F9-7D88-4FA6-99A1-3EE945AA668F}"/>
              </a:ext>
            </a:extLst>
          </p:cNvPr>
          <p:cNvSpPr/>
          <p:nvPr/>
        </p:nvSpPr>
        <p:spPr>
          <a:xfrm>
            <a:off x="8966718" y="5402348"/>
            <a:ext cx="1026368" cy="149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39AA946-D1DE-4D5E-B8FC-2157BD2CF327}"/>
              </a:ext>
            </a:extLst>
          </p:cNvPr>
          <p:cNvCxnSpPr>
            <a:cxnSpLocks/>
          </p:cNvCxnSpPr>
          <p:nvPr/>
        </p:nvCxnSpPr>
        <p:spPr>
          <a:xfrm rot="5400000">
            <a:off x="9619824" y="4782341"/>
            <a:ext cx="574275" cy="489492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38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410750-951F-49C6-9FF8-B26FC49632E9}"/>
              </a:ext>
            </a:extLst>
          </p:cNvPr>
          <p:cNvSpPr/>
          <p:nvPr/>
        </p:nvSpPr>
        <p:spPr>
          <a:xfrm>
            <a:off x="0" y="1302774"/>
            <a:ext cx="12192000" cy="42966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61867-39D9-4C2B-9E54-34708BB3EC6B}"/>
              </a:ext>
            </a:extLst>
          </p:cNvPr>
          <p:cNvSpPr/>
          <p:nvPr/>
        </p:nvSpPr>
        <p:spPr>
          <a:xfrm>
            <a:off x="0" y="2086896"/>
            <a:ext cx="12192000" cy="2684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CFE03-4F41-9D2F-ECD9-D4F673CC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239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B62B-61FF-7352-767C-670D8268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6668"/>
            <a:ext cx="10515600" cy="1004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BRAIN DTI (AND OTHER) METRICS PREDICT CHANGE IN CLINICAL OUTCOMES IN MS PATIENTS OVER 5 YRS USING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116592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E51E16-D02E-4B08-A4B5-592B5CFC6CC8}"/>
              </a:ext>
            </a:extLst>
          </p:cNvPr>
          <p:cNvSpPr/>
          <p:nvPr/>
        </p:nvSpPr>
        <p:spPr>
          <a:xfrm>
            <a:off x="0" y="860322"/>
            <a:ext cx="12192000" cy="552081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E75E90-E418-4FD9-B5B1-37D8C00C675E}"/>
              </a:ext>
            </a:extLst>
          </p:cNvPr>
          <p:cNvSpPr/>
          <p:nvPr/>
        </p:nvSpPr>
        <p:spPr>
          <a:xfrm>
            <a:off x="0" y="1632155"/>
            <a:ext cx="12192000" cy="4277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E03EB-1057-DA5C-9658-ED141596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4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Study Design (</a:t>
            </a:r>
            <a:r>
              <a:rPr lang="en-US" b="1" dirty="0" err="1">
                <a:solidFill>
                  <a:schemeClr val="bg2"/>
                </a:solidFill>
              </a:rPr>
              <a:t>Fincog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substudy</a:t>
            </a:r>
            <a:r>
              <a:rPr lang="en-US" b="1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49DE-B2EB-242E-F207-27245112D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MS patients included (n=43)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Measures taken at baseline and 5 year follow-up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Clinical measures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Tx group 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Tec,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Inj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Disease duration, age of onset, age, sex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EDSS, ARCS, SDMT, MFIS, DASS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MR measures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Volumetric (inc. lesion)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MRS (12 metabolites in 3 brain regions - hippo, PFC and PCC)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DTI (4 parameters)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2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C4E0CA-2079-4D1C-8F68-0C80FE90FA80}"/>
              </a:ext>
            </a:extLst>
          </p:cNvPr>
          <p:cNvSpPr/>
          <p:nvPr/>
        </p:nvSpPr>
        <p:spPr>
          <a:xfrm>
            <a:off x="146180" y="150139"/>
            <a:ext cx="11899640" cy="65569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10D5D4-E3D0-4DF5-834D-22CBDAE96803}"/>
              </a:ext>
            </a:extLst>
          </p:cNvPr>
          <p:cNvSpPr/>
          <p:nvPr/>
        </p:nvSpPr>
        <p:spPr>
          <a:xfrm>
            <a:off x="2505269" y="994096"/>
            <a:ext cx="2099388" cy="97038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Hippocampus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CB444B-FC74-4A03-8651-C9A1C840048C}"/>
              </a:ext>
            </a:extLst>
          </p:cNvPr>
          <p:cNvSpPr/>
          <p:nvPr/>
        </p:nvSpPr>
        <p:spPr>
          <a:xfrm>
            <a:off x="2505269" y="2187246"/>
            <a:ext cx="2099388" cy="97038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4">
                <a:lumMod val="75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Pre-Frontal Cortex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6761F7-EACD-4A70-ACF7-4F478D9BC709}"/>
              </a:ext>
            </a:extLst>
          </p:cNvPr>
          <p:cNvSpPr/>
          <p:nvPr/>
        </p:nvSpPr>
        <p:spPr>
          <a:xfrm>
            <a:off x="2505269" y="3376126"/>
            <a:ext cx="2099388" cy="97038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2">
                <a:lumMod val="7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Posterior Cingulate Cortex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A22227-88C6-43A5-9E1A-3E5ACAB3CEAF}"/>
              </a:ext>
            </a:extLst>
          </p:cNvPr>
          <p:cNvSpPr/>
          <p:nvPr/>
        </p:nvSpPr>
        <p:spPr>
          <a:xfrm>
            <a:off x="1712167" y="4958446"/>
            <a:ext cx="2099388" cy="11010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u="sng" dirty="0">
                <a:ln w="0"/>
                <a:solidFill>
                  <a:schemeClr val="tx1"/>
                </a:solidFill>
              </a:rPr>
              <a:t>Clinical Data</a:t>
            </a:r>
          </a:p>
          <a:p>
            <a:pPr algn="ctr"/>
            <a:r>
              <a:rPr lang="en-AU" sz="1400" dirty="0">
                <a:ln w="0"/>
                <a:solidFill>
                  <a:schemeClr val="tx1"/>
                </a:solidFill>
              </a:rPr>
              <a:t>Including Age, sex, age at onset, disease duration and treatment</a:t>
            </a:r>
            <a:r>
              <a: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0C53C26C-64E2-40C6-84E8-9B5C8866AB85}"/>
              </a:ext>
            </a:extLst>
          </p:cNvPr>
          <p:cNvSpPr/>
          <p:nvPr/>
        </p:nvSpPr>
        <p:spPr>
          <a:xfrm>
            <a:off x="5784980" y="1620026"/>
            <a:ext cx="2886269" cy="2959359"/>
          </a:xfrm>
          <a:prstGeom prst="round2DiagRect">
            <a:avLst/>
          </a:prstGeom>
          <a:solidFill>
            <a:srgbClr val="920000"/>
          </a:solidFill>
          <a:ln w="76200">
            <a:solidFill>
              <a:srgbClr val="FF0F09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Multifactor Linear Regression via penalised feature selection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R Data Analysis Package: </a:t>
            </a:r>
            <a:r>
              <a:rPr lang="en-AU" dirty="0" err="1"/>
              <a:t>GLMnet</a:t>
            </a:r>
            <a:r>
              <a:rPr lang="en-AU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0A452F-9A27-47A3-8F36-AE817D31C974}"/>
              </a:ext>
            </a:extLst>
          </p:cNvPr>
          <p:cNvSpPr/>
          <p:nvPr/>
        </p:nvSpPr>
        <p:spPr>
          <a:xfrm>
            <a:off x="9467462" y="1620026"/>
            <a:ext cx="2099388" cy="19221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600" dirty="0">
              <a:solidFill>
                <a:sysClr val="windowText" lastClr="000000"/>
              </a:solidFill>
            </a:endParaRPr>
          </a:p>
          <a:p>
            <a:endParaRPr lang="en-AU" sz="160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sz="1600" b="1" u="sng" dirty="0">
                <a:solidFill>
                  <a:sysClr val="windowText" lastClr="000000"/>
                </a:solidFill>
              </a:rPr>
              <a:t>Change over 5 </a:t>
            </a:r>
            <a:r>
              <a:rPr lang="en-AU" sz="1600" b="1" u="sng" dirty="0" err="1">
                <a:solidFill>
                  <a:sysClr val="windowText" lastClr="000000"/>
                </a:solidFill>
              </a:rPr>
              <a:t>yrs</a:t>
            </a:r>
            <a:r>
              <a:rPr lang="en-AU" sz="1600" dirty="0">
                <a:solidFill>
                  <a:sysClr val="windowText" lastClr="00000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AU" sz="1400" dirty="0" err="1">
                <a:solidFill>
                  <a:sysClr val="windowText" lastClr="000000"/>
                </a:solidFill>
              </a:rPr>
              <a:t>tARC</a:t>
            </a:r>
            <a:r>
              <a:rPr lang="en-AU" sz="1400" dirty="0">
                <a:solidFill>
                  <a:sysClr val="windowText" lastClr="000000"/>
                </a:solidFill>
              </a:rPr>
              <a:t> (Cognition)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ysClr val="windowText" lastClr="000000"/>
                </a:solidFill>
              </a:rPr>
              <a:t>EDSS (Severity)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ysClr val="windowText" lastClr="000000"/>
                </a:solidFill>
              </a:rPr>
              <a:t>DASS21 (Mental)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ysClr val="windowText" lastClr="000000"/>
                </a:solidFill>
              </a:rPr>
              <a:t>SDMT (Cognition)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ysClr val="windowText" lastClr="000000"/>
                </a:solidFill>
              </a:rPr>
              <a:t>MFIS (Fatigue)</a:t>
            </a:r>
          </a:p>
          <a:p>
            <a:pPr marL="285750" indent="-285750">
              <a:buFontTx/>
              <a:buChar char="-"/>
            </a:pPr>
            <a:endParaRPr lang="en-AU" sz="1600" dirty="0">
              <a:solidFill>
                <a:sysClr val="windowText" lastClr="000000"/>
              </a:solidFill>
            </a:endParaRPr>
          </a:p>
          <a:p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D133D9-6A0B-455A-931E-C756D980C00A}"/>
              </a:ext>
            </a:extLst>
          </p:cNvPr>
          <p:cNvSpPr/>
          <p:nvPr/>
        </p:nvSpPr>
        <p:spPr>
          <a:xfrm>
            <a:off x="9467462" y="4958446"/>
            <a:ext cx="2099388" cy="1101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/>
              <a:t>Validation and Accuracy testing of best prediction model </a:t>
            </a: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DA788E4A-5B34-4AE4-B5D9-AD8FD159FE99}"/>
              </a:ext>
            </a:extLst>
          </p:cNvPr>
          <p:cNvSpPr/>
          <p:nvPr/>
        </p:nvSpPr>
        <p:spPr>
          <a:xfrm>
            <a:off x="578495" y="653143"/>
            <a:ext cx="1166327" cy="340953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DTI Data</a:t>
            </a:r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D4DF67E7-1B11-4E80-94A4-38299F224986}"/>
              </a:ext>
            </a:extLst>
          </p:cNvPr>
          <p:cNvSpPr/>
          <p:nvPr/>
        </p:nvSpPr>
        <p:spPr>
          <a:xfrm>
            <a:off x="578495" y="1105196"/>
            <a:ext cx="1166327" cy="340953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MRS Data</a:t>
            </a: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639B42FC-188A-4501-BBB7-79D422854BB4}"/>
              </a:ext>
            </a:extLst>
          </p:cNvPr>
          <p:cNvSpPr/>
          <p:nvPr/>
        </p:nvSpPr>
        <p:spPr>
          <a:xfrm>
            <a:off x="578495" y="1556076"/>
            <a:ext cx="1166327" cy="340953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Vol. Data</a:t>
            </a:r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B2F27DA9-EF73-4F72-9DBB-AED334C2F216}"/>
              </a:ext>
            </a:extLst>
          </p:cNvPr>
          <p:cNvSpPr/>
          <p:nvPr/>
        </p:nvSpPr>
        <p:spPr>
          <a:xfrm>
            <a:off x="578497" y="2501961"/>
            <a:ext cx="1166327" cy="340953"/>
          </a:xfrm>
          <a:prstGeom prst="round2Same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MRS Data</a:t>
            </a:r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672BDFD7-607F-4D40-AC91-EB34CB3AC3C6}"/>
              </a:ext>
            </a:extLst>
          </p:cNvPr>
          <p:cNvSpPr/>
          <p:nvPr/>
        </p:nvSpPr>
        <p:spPr>
          <a:xfrm>
            <a:off x="578497" y="2019401"/>
            <a:ext cx="1166327" cy="340953"/>
          </a:xfrm>
          <a:prstGeom prst="round2Same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DTI Data</a:t>
            </a:r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D317AC7F-9C2B-439E-88B3-0CDE0A4E3A3F}"/>
              </a:ext>
            </a:extLst>
          </p:cNvPr>
          <p:cNvSpPr/>
          <p:nvPr/>
        </p:nvSpPr>
        <p:spPr>
          <a:xfrm>
            <a:off x="578497" y="2987153"/>
            <a:ext cx="1166327" cy="340953"/>
          </a:xfrm>
          <a:prstGeom prst="round2Same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Vol. Data</a:t>
            </a:r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8D61264C-4D34-4110-A6C0-F6F9261B3797}"/>
              </a:ext>
            </a:extLst>
          </p:cNvPr>
          <p:cNvSpPr/>
          <p:nvPr/>
        </p:nvSpPr>
        <p:spPr>
          <a:xfrm>
            <a:off x="587049" y="3428612"/>
            <a:ext cx="1166327" cy="340953"/>
          </a:xfrm>
          <a:prstGeom prst="round2Same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DTI Data</a:t>
            </a:r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5A5FAC91-090C-4D02-B1BC-BE20EB2CA2C8}"/>
              </a:ext>
            </a:extLst>
          </p:cNvPr>
          <p:cNvSpPr/>
          <p:nvPr/>
        </p:nvSpPr>
        <p:spPr>
          <a:xfrm>
            <a:off x="583162" y="3891453"/>
            <a:ext cx="1166327" cy="340953"/>
          </a:xfrm>
          <a:prstGeom prst="round2Same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MRS Data</a:t>
            </a:r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DA736084-69D2-4172-9A66-A2DF9652A39A}"/>
              </a:ext>
            </a:extLst>
          </p:cNvPr>
          <p:cNvSpPr/>
          <p:nvPr/>
        </p:nvSpPr>
        <p:spPr>
          <a:xfrm>
            <a:off x="583162" y="4346510"/>
            <a:ext cx="1166327" cy="340953"/>
          </a:xfrm>
          <a:prstGeom prst="round2Same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Vol. Data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3A9D273-4161-4C30-AF63-18CB32AD978C}"/>
              </a:ext>
            </a:extLst>
          </p:cNvPr>
          <p:cNvCxnSpPr>
            <a:cxnSpLocks/>
          </p:cNvCxnSpPr>
          <p:nvPr/>
        </p:nvCxnSpPr>
        <p:spPr>
          <a:xfrm>
            <a:off x="1874284" y="823619"/>
            <a:ext cx="501523" cy="360250"/>
          </a:xfrm>
          <a:prstGeom prst="curvedConnector3">
            <a:avLst>
              <a:gd name="adj1" fmla="val 25814"/>
            </a:avLst>
          </a:prstGeom>
          <a:ln w="28575">
            <a:solidFill>
              <a:srgbClr val="00B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8">
            <a:extLst>
              <a:ext uri="{FF2B5EF4-FFF2-40B4-BE49-F238E27FC236}">
                <a16:creationId xmlns:a16="http://schemas.microsoft.com/office/drawing/2014/main" id="{DE5D7F44-F8B7-4A54-B3FE-91FB8EA3DEB9}"/>
              </a:ext>
            </a:extLst>
          </p:cNvPr>
          <p:cNvCxnSpPr>
            <a:cxnSpLocks/>
          </p:cNvCxnSpPr>
          <p:nvPr/>
        </p:nvCxnSpPr>
        <p:spPr>
          <a:xfrm>
            <a:off x="1833462" y="1333690"/>
            <a:ext cx="537874" cy="77885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8">
            <a:extLst>
              <a:ext uri="{FF2B5EF4-FFF2-40B4-BE49-F238E27FC236}">
                <a16:creationId xmlns:a16="http://schemas.microsoft.com/office/drawing/2014/main" id="{E7575E3B-FEFA-44E4-A53E-C71F04884EF2}"/>
              </a:ext>
            </a:extLst>
          </p:cNvPr>
          <p:cNvCxnSpPr>
            <a:cxnSpLocks/>
          </p:cNvCxnSpPr>
          <p:nvPr/>
        </p:nvCxnSpPr>
        <p:spPr>
          <a:xfrm flipV="1">
            <a:off x="1865343" y="1609357"/>
            <a:ext cx="514350" cy="154590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8">
            <a:extLst>
              <a:ext uri="{FF2B5EF4-FFF2-40B4-BE49-F238E27FC236}">
                <a16:creationId xmlns:a16="http://schemas.microsoft.com/office/drawing/2014/main" id="{43DC6904-C8D8-4FD6-8234-0D08C1B0E6A8}"/>
              </a:ext>
            </a:extLst>
          </p:cNvPr>
          <p:cNvCxnSpPr>
            <a:cxnSpLocks/>
          </p:cNvCxnSpPr>
          <p:nvPr/>
        </p:nvCxnSpPr>
        <p:spPr>
          <a:xfrm>
            <a:off x="1833462" y="2164802"/>
            <a:ext cx="542345" cy="27449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8">
            <a:extLst>
              <a:ext uri="{FF2B5EF4-FFF2-40B4-BE49-F238E27FC236}">
                <a16:creationId xmlns:a16="http://schemas.microsoft.com/office/drawing/2014/main" id="{8D1EF7B1-A87F-4BF7-945A-169E442E7C07}"/>
              </a:ext>
            </a:extLst>
          </p:cNvPr>
          <p:cNvCxnSpPr>
            <a:cxnSpLocks/>
          </p:cNvCxnSpPr>
          <p:nvPr/>
        </p:nvCxnSpPr>
        <p:spPr>
          <a:xfrm flipV="1">
            <a:off x="1865343" y="2925394"/>
            <a:ext cx="510464" cy="24667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8">
            <a:extLst>
              <a:ext uri="{FF2B5EF4-FFF2-40B4-BE49-F238E27FC236}">
                <a16:creationId xmlns:a16="http://schemas.microsoft.com/office/drawing/2014/main" id="{2E45ECAF-72CE-476D-8444-6C17781D5E92}"/>
              </a:ext>
            </a:extLst>
          </p:cNvPr>
          <p:cNvCxnSpPr>
            <a:cxnSpLocks/>
          </p:cNvCxnSpPr>
          <p:nvPr/>
        </p:nvCxnSpPr>
        <p:spPr>
          <a:xfrm>
            <a:off x="1876618" y="3613524"/>
            <a:ext cx="499189" cy="16814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8">
            <a:extLst>
              <a:ext uri="{FF2B5EF4-FFF2-40B4-BE49-F238E27FC236}">
                <a16:creationId xmlns:a16="http://schemas.microsoft.com/office/drawing/2014/main" id="{D79DE91C-77F5-4BCF-B2CF-BD869E324288}"/>
              </a:ext>
            </a:extLst>
          </p:cNvPr>
          <p:cNvCxnSpPr>
            <a:cxnSpLocks/>
          </p:cNvCxnSpPr>
          <p:nvPr/>
        </p:nvCxnSpPr>
        <p:spPr>
          <a:xfrm flipV="1">
            <a:off x="1874284" y="3972748"/>
            <a:ext cx="501523" cy="9797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8">
            <a:extLst>
              <a:ext uri="{FF2B5EF4-FFF2-40B4-BE49-F238E27FC236}">
                <a16:creationId xmlns:a16="http://schemas.microsoft.com/office/drawing/2014/main" id="{875EC197-033B-4329-A6C6-15480C0B4BAD}"/>
              </a:ext>
            </a:extLst>
          </p:cNvPr>
          <p:cNvCxnSpPr>
            <a:cxnSpLocks/>
          </p:cNvCxnSpPr>
          <p:nvPr/>
        </p:nvCxnSpPr>
        <p:spPr>
          <a:xfrm flipV="1">
            <a:off x="1874284" y="4177835"/>
            <a:ext cx="501523" cy="33915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C3274B7-2ED0-441C-83E2-37DB2EB062B7}"/>
              </a:ext>
            </a:extLst>
          </p:cNvPr>
          <p:cNvCxnSpPr>
            <a:endCxn id="5" idx="1"/>
          </p:cNvCxnSpPr>
          <p:nvPr/>
        </p:nvCxnSpPr>
        <p:spPr>
          <a:xfrm>
            <a:off x="1874284" y="2672437"/>
            <a:ext cx="505409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C1157149-9C3C-4C62-8D69-7B3FAAF98037}"/>
              </a:ext>
            </a:extLst>
          </p:cNvPr>
          <p:cNvSpPr/>
          <p:nvPr/>
        </p:nvSpPr>
        <p:spPr>
          <a:xfrm>
            <a:off x="8764555" y="2581080"/>
            <a:ext cx="625152" cy="26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C19C1C6-366F-46C1-8F65-93D01B12B8A8}"/>
              </a:ext>
            </a:extLst>
          </p:cNvPr>
          <p:cNvSpPr/>
          <p:nvPr/>
        </p:nvSpPr>
        <p:spPr>
          <a:xfrm>
            <a:off x="4730233" y="1372632"/>
            <a:ext cx="961441" cy="2672130"/>
          </a:xfrm>
          <a:custGeom>
            <a:avLst/>
            <a:gdLst>
              <a:gd name="connsiteX0" fmla="*/ 0 w 961441"/>
              <a:gd name="connsiteY0" fmla="*/ 0 h 2672130"/>
              <a:gd name="connsiteX1" fmla="*/ 379832 w 961441"/>
              <a:gd name="connsiteY1" fmla="*/ 0 h 2672130"/>
              <a:gd name="connsiteX2" fmla="*/ 379832 w 961441"/>
              <a:gd name="connsiteY2" fmla="*/ 73517 h 2672130"/>
              <a:gd name="connsiteX3" fmla="*/ 379832 w 961441"/>
              <a:gd name="connsiteY3" fmla="*/ 183444 h 2672130"/>
              <a:gd name="connsiteX4" fmla="*/ 379832 w 961441"/>
              <a:gd name="connsiteY4" fmla="*/ 1273907 h 2672130"/>
              <a:gd name="connsiteX5" fmla="*/ 830524 w 961441"/>
              <a:gd name="connsiteY5" fmla="*/ 1273907 h 2672130"/>
              <a:gd name="connsiteX6" fmla="*/ 830524 w 961441"/>
              <a:gd name="connsiteY6" fmla="*/ 1208448 h 2672130"/>
              <a:gd name="connsiteX7" fmla="*/ 961441 w 961441"/>
              <a:gd name="connsiteY7" fmla="*/ 1339365 h 2672130"/>
              <a:gd name="connsiteX8" fmla="*/ 830524 w 961441"/>
              <a:gd name="connsiteY8" fmla="*/ 1470282 h 2672130"/>
              <a:gd name="connsiteX9" fmla="*/ 830524 w 961441"/>
              <a:gd name="connsiteY9" fmla="*/ 1404824 h 2672130"/>
              <a:gd name="connsiteX10" fmla="*/ 379832 w 961441"/>
              <a:gd name="connsiteY10" fmla="*/ 1404824 h 2672130"/>
              <a:gd name="connsiteX11" fmla="*/ 379832 w 961441"/>
              <a:gd name="connsiteY11" fmla="*/ 2488686 h 2672130"/>
              <a:gd name="connsiteX12" fmla="*/ 379832 w 961441"/>
              <a:gd name="connsiteY12" fmla="*/ 2638993 h 2672130"/>
              <a:gd name="connsiteX13" fmla="*/ 379832 w 961441"/>
              <a:gd name="connsiteY13" fmla="*/ 2672130 h 2672130"/>
              <a:gd name="connsiteX14" fmla="*/ 0 w 961441"/>
              <a:gd name="connsiteY14" fmla="*/ 2672130 h 2672130"/>
              <a:gd name="connsiteX15" fmla="*/ 0 w 961441"/>
              <a:gd name="connsiteY15" fmla="*/ 2488686 h 2672130"/>
              <a:gd name="connsiteX16" fmla="*/ 227433 w 961441"/>
              <a:gd name="connsiteY16" fmla="*/ 2488686 h 2672130"/>
              <a:gd name="connsiteX17" fmla="*/ 227433 w 961441"/>
              <a:gd name="connsiteY17" fmla="*/ 1404824 h 2672130"/>
              <a:gd name="connsiteX18" fmla="*/ 1 w 961441"/>
              <a:gd name="connsiteY18" fmla="*/ 1404824 h 2672130"/>
              <a:gd name="connsiteX19" fmla="*/ 1 w 961441"/>
              <a:gd name="connsiteY19" fmla="*/ 1273907 h 2672130"/>
              <a:gd name="connsiteX20" fmla="*/ 227433 w 961441"/>
              <a:gd name="connsiteY20" fmla="*/ 1273907 h 2672130"/>
              <a:gd name="connsiteX21" fmla="*/ 227433 w 961441"/>
              <a:gd name="connsiteY21" fmla="*/ 183444 h 2672130"/>
              <a:gd name="connsiteX22" fmla="*/ 0 w 961441"/>
              <a:gd name="connsiteY22" fmla="*/ 183444 h 267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61441" h="2672130">
                <a:moveTo>
                  <a:pt x="0" y="0"/>
                </a:moveTo>
                <a:lnTo>
                  <a:pt x="379832" y="0"/>
                </a:lnTo>
                <a:lnTo>
                  <a:pt x="379832" y="73517"/>
                </a:lnTo>
                <a:lnTo>
                  <a:pt x="379832" y="183444"/>
                </a:lnTo>
                <a:lnTo>
                  <a:pt x="379832" y="1273907"/>
                </a:lnTo>
                <a:lnTo>
                  <a:pt x="830524" y="1273907"/>
                </a:lnTo>
                <a:lnTo>
                  <a:pt x="830524" y="1208448"/>
                </a:lnTo>
                <a:lnTo>
                  <a:pt x="961441" y="1339365"/>
                </a:lnTo>
                <a:lnTo>
                  <a:pt x="830524" y="1470282"/>
                </a:lnTo>
                <a:lnTo>
                  <a:pt x="830524" y="1404824"/>
                </a:lnTo>
                <a:lnTo>
                  <a:pt x="379832" y="1404824"/>
                </a:lnTo>
                <a:lnTo>
                  <a:pt x="379832" y="2488686"/>
                </a:lnTo>
                <a:lnTo>
                  <a:pt x="379832" y="2638993"/>
                </a:lnTo>
                <a:lnTo>
                  <a:pt x="379832" y="2672130"/>
                </a:lnTo>
                <a:lnTo>
                  <a:pt x="0" y="2672130"/>
                </a:lnTo>
                <a:lnTo>
                  <a:pt x="0" y="2488686"/>
                </a:lnTo>
                <a:lnTo>
                  <a:pt x="227433" y="2488686"/>
                </a:lnTo>
                <a:lnTo>
                  <a:pt x="227433" y="1404824"/>
                </a:lnTo>
                <a:lnTo>
                  <a:pt x="1" y="1404824"/>
                </a:lnTo>
                <a:lnTo>
                  <a:pt x="1" y="1273907"/>
                </a:lnTo>
                <a:lnTo>
                  <a:pt x="227433" y="1273907"/>
                </a:lnTo>
                <a:lnTo>
                  <a:pt x="227433" y="183444"/>
                </a:lnTo>
                <a:lnTo>
                  <a:pt x="0" y="18344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E0992C45-9F5F-415B-8134-F0C7BEE8259B}"/>
              </a:ext>
            </a:extLst>
          </p:cNvPr>
          <p:cNvSpPr/>
          <p:nvPr/>
        </p:nvSpPr>
        <p:spPr>
          <a:xfrm>
            <a:off x="10380306" y="3681900"/>
            <a:ext cx="273699" cy="1101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A45324D-19AD-443F-A9D3-39506C86D9CF}"/>
              </a:ext>
            </a:extLst>
          </p:cNvPr>
          <p:cNvSpPr txBox="1"/>
          <p:nvPr/>
        </p:nvSpPr>
        <p:spPr>
          <a:xfrm>
            <a:off x="2367199" y="312517"/>
            <a:ext cx="245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</a:t>
            </a:r>
            <a:r>
              <a:rPr lang="en-AU" b="1" u="sng" dirty="0"/>
              <a:t>INPUT INFORMATION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B261FA-E4BA-4E3A-B5B9-090E77CBEDE7}"/>
              </a:ext>
            </a:extLst>
          </p:cNvPr>
          <p:cNvSpPr txBox="1"/>
          <p:nvPr/>
        </p:nvSpPr>
        <p:spPr>
          <a:xfrm>
            <a:off x="5691673" y="311459"/>
            <a:ext cx="299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 </a:t>
            </a:r>
            <a:r>
              <a:rPr lang="en-AU" b="1" u="sng" cap="all" dirty="0"/>
              <a:t>Computational Analysis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E28959F-B95C-4F4E-BADB-45CFAC3BA710}"/>
              </a:ext>
            </a:extLst>
          </p:cNvPr>
          <p:cNvSpPr txBox="1"/>
          <p:nvPr/>
        </p:nvSpPr>
        <p:spPr>
          <a:xfrm>
            <a:off x="9358748" y="303953"/>
            <a:ext cx="236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cap="all" dirty="0"/>
              <a:t>Clinical Outcomes</a:t>
            </a:r>
          </a:p>
        </p:txBody>
      </p:sp>
      <p:sp>
        <p:nvSpPr>
          <p:cNvPr id="38" name="TextBox 89">
            <a:extLst>
              <a:ext uri="{FF2B5EF4-FFF2-40B4-BE49-F238E27FC236}">
                <a16:creationId xmlns:a16="http://schemas.microsoft.com/office/drawing/2014/main" id="{1A45324D-19AD-443F-A9D3-39506C86D9CF}"/>
              </a:ext>
            </a:extLst>
          </p:cNvPr>
          <p:cNvSpPr txBox="1"/>
          <p:nvPr/>
        </p:nvSpPr>
        <p:spPr>
          <a:xfrm>
            <a:off x="2530443" y="602835"/>
            <a:ext cx="188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 </a:t>
            </a:r>
            <a:r>
              <a:rPr lang="en-AU" sz="1600" dirty="0"/>
              <a:t>Brain Regions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B884AA-13FB-4703-AA17-84BDAA155547}"/>
              </a:ext>
            </a:extLst>
          </p:cNvPr>
          <p:cNvSpPr/>
          <p:nvPr/>
        </p:nvSpPr>
        <p:spPr>
          <a:xfrm>
            <a:off x="3909525" y="3199278"/>
            <a:ext cx="1782148" cy="2408421"/>
          </a:xfrm>
          <a:custGeom>
            <a:avLst/>
            <a:gdLst>
              <a:gd name="connsiteX0" fmla="*/ 1653321 w 1782148"/>
              <a:gd name="connsiteY0" fmla="*/ 0 h 2408421"/>
              <a:gd name="connsiteX1" fmla="*/ 1782148 w 1782148"/>
              <a:gd name="connsiteY1" fmla="*/ 128828 h 2408421"/>
              <a:gd name="connsiteX2" fmla="*/ 1653321 w 1782148"/>
              <a:gd name="connsiteY2" fmla="*/ 257655 h 2408421"/>
              <a:gd name="connsiteX3" fmla="*/ 1653321 w 1782148"/>
              <a:gd name="connsiteY3" fmla="*/ 193241 h 2408421"/>
              <a:gd name="connsiteX4" fmla="*/ 1491344 w 1782148"/>
              <a:gd name="connsiteY4" fmla="*/ 193241 h 2408421"/>
              <a:gd name="connsiteX5" fmla="*/ 1491344 w 1782148"/>
              <a:gd name="connsiteY5" fmla="*/ 2408420 h 2408421"/>
              <a:gd name="connsiteX6" fmla="*/ 1468015 w 1782148"/>
              <a:gd name="connsiteY6" fmla="*/ 2408420 h 2408421"/>
              <a:gd name="connsiteX7" fmla="*/ 1468015 w 1782148"/>
              <a:gd name="connsiteY7" fmla="*/ 2408421 h 2408421"/>
              <a:gd name="connsiteX8" fmla="*/ 0 w 1782148"/>
              <a:gd name="connsiteY8" fmla="*/ 2408421 h 2408421"/>
              <a:gd name="connsiteX9" fmla="*/ 0 w 1782148"/>
              <a:gd name="connsiteY9" fmla="*/ 2286091 h 2408421"/>
              <a:gd name="connsiteX10" fmla="*/ 1374225 w 1782148"/>
              <a:gd name="connsiteY10" fmla="*/ 2286091 h 2408421"/>
              <a:gd name="connsiteX11" fmla="*/ 1374225 w 1782148"/>
              <a:gd name="connsiteY11" fmla="*/ 86922 h 2408421"/>
              <a:gd name="connsiteX12" fmla="*/ 1374710 w 1782148"/>
              <a:gd name="connsiteY12" fmla="*/ 86922 h 2408421"/>
              <a:gd name="connsiteX13" fmla="*/ 1374710 w 1782148"/>
              <a:gd name="connsiteY13" fmla="*/ 64414 h 2408421"/>
              <a:gd name="connsiteX14" fmla="*/ 1653321 w 1782148"/>
              <a:gd name="connsiteY14" fmla="*/ 64414 h 240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2148" h="2408421">
                <a:moveTo>
                  <a:pt x="1653321" y="0"/>
                </a:moveTo>
                <a:lnTo>
                  <a:pt x="1782148" y="128828"/>
                </a:lnTo>
                <a:lnTo>
                  <a:pt x="1653321" y="257655"/>
                </a:lnTo>
                <a:lnTo>
                  <a:pt x="1653321" y="193241"/>
                </a:lnTo>
                <a:lnTo>
                  <a:pt x="1491344" y="193241"/>
                </a:lnTo>
                <a:lnTo>
                  <a:pt x="1491344" y="2408420"/>
                </a:lnTo>
                <a:lnTo>
                  <a:pt x="1468015" y="2408420"/>
                </a:lnTo>
                <a:lnTo>
                  <a:pt x="1468015" y="2408421"/>
                </a:lnTo>
                <a:lnTo>
                  <a:pt x="0" y="2408421"/>
                </a:lnTo>
                <a:lnTo>
                  <a:pt x="0" y="2286091"/>
                </a:lnTo>
                <a:lnTo>
                  <a:pt x="1374225" y="2286091"/>
                </a:lnTo>
                <a:lnTo>
                  <a:pt x="1374225" y="86922"/>
                </a:lnTo>
                <a:lnTo>
                  <a:pt x="1374710" y="86922"/>
                </a:lnTo>
                <a:lnTo>
                  <a:pt x="1374710" y="64414"/>
                </a:lnTo>
                <a:lnTo>
                  <a:pt x="1653321" y="6441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916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9E77E4-9407-4D7E-B11C-2491BE0C9721}"/>
              </a:ext>
            </a:extLst>
          </p:cNvPr>
          <p:cNvSpPr/>
          <p:nvPr/>
        </p:nvSpPr>
        <p:spPr>
          <a:xfrm>
            <a:off x="0" y="1236406"/>
            <a:ext cx="12192000" cy="438518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E6F79E-FFE0-47D6-A3FB-89F8F8154207}"/>
              </a:ext>
            </a:extLst>
          </p:cNvPr>
          <p:cNvSpPr/>
          <p:nvPr/>
        </p:nvSpPr>
        <p:spPr>
          <a:xfrm>
            <a:off x="0" y="2117623"/>
            <a:ext cx="12192000" cy="2622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678B1-D184-7444-76C0-2B53B1FB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607" y="2766218"/>
            <a:ext cx="4492785" cy="1325563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268998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75EFA3-87FB-42BD-907D-C3DF3A876E36}"/>
              </a:ext>
            </a:extLst>
          </p:cNvPr>
          <p:cNvSpPr/>
          <p:nvPr/>
        </p:nvSpPr>
        <p:spPr>
          <a:xfrm>
            <a:off x="0" y="1238865"/>
            <a:ext cx="12192000" cy="51339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20A5E-E3EF-4AD0-8D02-C432CF2D0C63}"/>
              </a:ext>
            </a:extLst>
          </p:cNvPr>
          <p:cNvSpPr/>
          <p:nvPr/>
        </p:nvSpPr>
        <p:spPr>
          <a:xfrm>
            <a:off x="0" y="1306286"/>
            <a:ext cx="12192000" cy="4989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93FFC-ED73-42B0-BFB7-C6EAE8DF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680" y="299509"/>
            <a:ext cx="10542639" cy="829494"/>
          </a:xfrm>
        </p:spPr>
        <p:txBody>
          <a:bodyPr/>
          <a:lstStyle/>
          <a:p>
            <a:pPr algn="ctr"/>
            <a:r>
              <a:rPr lang="en-AU" sz="4800" b="1" dirty="0">
                <a:solidFill>
                  <a:schemeClr val="tx2">
                    <a:lumMod val="50000"/>
                  </a:schemeClr>
                </a:solidFill>
              </a:rPr>
              <a:t>Identifying outliers in clinical outcomes</a:t>
            </a:r>
            <a:endParaRPr lang="en-AU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E198C8C-F69B-4EF9-80E5-23855C045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95" y="1913833"/>
            <a:ext cx="5279924" cy="4382152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7DF95CCF-2EB5-4A87-B1CE-86014FE1C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81" y="1913833"/>
            <a:ext cx="5279922" cy="43821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5644F-C462-4CDD-9001-E487D4D19EAA}"/>
              </a:ext>
            </a:extLst>
          </p:cNvPr>
          <p:cNvSpPr txBox="1"/>
          <p:nvPr/>
        </p:nvSpPr>
        <p:spPr>
          <a:xfrm>
            <a:off x="2525660" y="1390613"/>
            <a:ext cx="143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chemeClr val="tx2">
                    <a:lumMod val="50000"/>
                  </a:schemeClr>
                </a:solidFill>
              </a:rPr>
              <a:t>Unclean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C84DB-0FC0-4C25-8B97-D51988683A98}"/>
              </a:ext>
            </a:extLst>
          </p:cNvPr>
          <p:cNvSpPr txBox="1"/>
          <p:nvPr/>
        </p:nvSpPr>
        <p:spPr>
          <a:xfrm>
            <a:off x="8351888" y="1390613"/>
            <a:ext cx="1198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chemeClr val="tx2">
                    <a:lumMod val="50000"/>
                  </a:schemeClr>
                </a:solidFill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299363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ECA77D0-A8FA-4522-8147-C4928C1D4384}"/>
              </a:ext>
            </a:extLst>
          </p:cNvPr>
          <p:cNvSpPr/>
          <p:nvPr/>
        </p:nvSpPr>
        <p:spPr>
          <a:xfrm>
            <a:off x="1670180" y="0"/>
            <a:ext cx="8854751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9990D9-C497-460F-80C3-9175E233B5E0}"/>
              </a:ext>
            </a:extLst>
          </p:cNvPr>
          <p:cNvSpPr/>
          <p:nvPr/>
        </p:nvSpPr>
        <p:spPr>
          <a:xfrm>
            <a:off x="1743074" y="0"/>
            <a:ext cx="870585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4213D-1BA0-484E-A36A-29252AB4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18"/>
            <a:ext cx="10515600" cy="810532"/>
          </a:xfrm>
        </p:spPr>
        <p:txBody>
          <a:bodyPr/>
          <a:lstStyle/>
          <a:p>
            <a:pPr algn="ctr"/>
            <a:r>
              <a:rPr lang="en-AU" b="1" dirty="0">
                <a:solidFill>
                  <a:schemeClr val="tx2">
                    <a:lumMod val="50000"/>
                  </a:schemeClr>
                </a:solidFill>
              </a:rPr>
              <a:t>Change in Clinical Parameters</a:t>
            </a:r>
          </a:p>
        </p:txBody>
      </p:sp>
      <p:pic>
        <p:nvPicPr>
          <p:cNvPr id="5" name="Picture 4" descr="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02436F47-C558-45D5-A362-61796CECE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4" y="1086750"/>
            <a:ext cx="3914775" cy="286476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7D5D36C-B1DF-4128-8EE6-AD6C30D92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4" y="3951515"/>
            <a:ext cx="3914775" cy="2864766"/>
          </a:xfrm>
          <a:prstGeom prst="rect">
            <a:avLst/>
          </a:prstGeom>
        </p:spPr>
      </p:pic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D60D2DFA-CE67-4F74-8923-672237BEC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49" y="5211535"/>
            <a:ext cx="4122777" cy="1196444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1B944FB0-5520-42DE-BF6F-C58737540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69" y="2357741"/>
            <a:ext cx="4115157" cy="1196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4E0CEA-E82A-4D4B-B048-B74E58E58D75}"/>
              </a:ext>
            </a:extLst>
          </p:cNvPr>
          <p:cNvSpPr txBox="1"/>
          <p:nvPr/>
        </p:nvSpPr>
        <p:spPr>
          <a:xfrm>
            <a:off x="8005893" y="1435751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>
                <a:solidFill>
                  <a:schemeClr val="tx2">
                    <a:lumMod val="50000"/>
                  </a:schemeClr>
                </a:solidFill>
              </a:rPr>
              <a:t>tARCS</a:t>
            </a:r>
            <a:endParaRPr lang="en-AU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51016-2E75-4343-AC97-1443AC4D8374}"/>
              </a:ext>
            </a:extLst>
          </p:cNvPr>
          <p:cNvSpPr txBox="1"/>
          <p:nvPr/>
        </p:nvSpPr>
        <p:spPr>
          <a:xfrm>
            <a:off x="7929206" y="4289545"/>
            <a:ext cx="9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2">
                    <a:lumMod val="50000"/>
                  </a:schemeClr>
                </a:solidFill>
              </a:rPr>
              <a:t>DASS21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DCC68E-37FC-423E-BCBE-460FCF4D9F02}"/>
              </a:ext>
            </a:extLst>
          </p:cNvPr>
          <p:cNvSpPr/>
          <p:nvPr/>
        </p:nvSpPr>
        <p:spPr>
          <a:xfrm>
            <a:off x="7688424" y="2705878"/>
            <a:ext cx="1080755" cy="139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7D983A-366D-40AA-B700-DFB368A5125E}"/>
              </a:ext>
            </a:extLst>
          </p:cNvPr>
          <p:cNvSpPr/>
          <p:nvPr/>
        </p:nvSpPr>
        <p:spPr>
          <a:xfrm>
            <a:off x="7688424" y="5573486"/>
            <a:ext cx="1080755" cy="139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1F96E4D-E5E8-4A7E-9DA8-0EE0450CDB49}"/>
              </a:ext>
            </a:extLst>
          </p:cNvPr>
          <p:cNvCxnSpPr>
            <a:cxnSpLocks/>
          </p:cNvCxnSpPr>
          <p:nvPr/>
        </p:nvCxnSpPr>
        <p:spPr>
          <a:xfrm flipV="1">
            <a:off x="4991877" y="2626628"/>
            <a:ext cx="3236924" cy="522514"/>
          </a:xfrm>
          <a:prstGeom prst="curvedConnector4">
            <a:avLst>
              <a:gd name="adj1" fmla="val 27528"/>
              <a:gd name="adj2" fmla="val 26875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59CF66B-7547-4460-939E-878E70069A09}"/>
              </a:ext>
            </a:extLst>
          </p:cNvPr>
          <p:cNvCxnSpPr>
            <a:cxnSpLocks/>
          </p:cNvCxnSpPr>
          <p:nvPr/>
        </p:nvCxnSpPr>
        <p:spPr>
          <a:xfrm>
            <a:off x="4991877" y="4753888"/>
            <a:ext cx="3236925" cy="766994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4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2E61D8C-607F-4A09-8EDC-F24CD1D21C37}"/>
              </a:ext>
            </a:extLst>
          </p:cNvPr>
          <p:cNvSpPr/>
          <p:nvPr/>
        </p:nvSpPr>
        <p:spPr>
          <a:xfrm>
            <a:off x="1670180" y="0"/>
            <a:ext cx="8854751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9A8CE-5046-4648-8EBA-91F104710BCD}"/>
              </a:ext>
            </a:extLst>
          </p:cNvPr>
          <p:cNvSpPr/>
          <p:nvPr/>
        </p:nvSpPr>
        <p:spPr>
          <a:xfrm>
            <a:off x="1748484" y="4778"/>
            <a:ext cx="86950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1A17164-45CF-4DE5-9213-0C961B821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484" y="3347029"/>
            <a:ext cx="4403501" cy="351097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2EEE2BB-8783-48B0-BAB0-B49B5A3A6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484" y="0"/>
            <a:ext cx="4403501" cy="3347029"/>
          </a:xfrm>
          <a:prstGeom prst="rect">
            <a:avLst/>
          </a:prstGeom>
        </p:spPr>
      </p:pic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31B66AA3-D2C3-4240-B93C-526FE6AE4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59" y="1673514"/>
            <a:ext cx="4115157" cy="1181202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854B5FED-D455-4C4E-A84D-8E440A42A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118" y="5184486"/>
            <a:ext cx="4130398" cy="11812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3C4D32-6C83-4656-A23B-3781B768953B}"/>
              </a:ext>
            </a:extLst>
          </p:cNvPr>
          <p:cNvSpPr/>
          <p:nvPr/>
        </p:nvSpPr>
        <p:spPr>
          <a:xfrm>
            <a:off x="7688424" y="2034073"/>
            <a:ext cx="1138335" cy="1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147EE-0875-433B-944A-21698918366C}"/>
              </a:ext>
            </a:extLst>
          </p:cNvPr>
          <p:cNvSpPr/>
          <p:nvPr/>
        </p:nvSpPr>
        <p:spPr>
          <a:xfrm>
            <a:off x="7523583" y="5545493"/>
            <a:ext cx="1138335" cy="1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28673C9-2983-4C7B-B9A3-1138B6507B53}"/>
              </a:ext>
            </a:extLst>
          </p:cNvPr>
          <p:cNvCxnSpPr>
            <a:cxnSpLocks/>
          </p:cNvCxnSpPr>
          <p:nvPr/>
        </p:nvCxnSpPr>
        <p:spPr>
          <a:xfrm>
            <a:off x="5451913" y="1308178"/>
            <a:ext cx="2845837" cy="642258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B611E44-5709-44A7-8192-D44C756D962A}"/>
              </a:ext>
            </a:extLst>
          </p:cNvPr>
          <p:cNvCxnSpPr>
            <a:cxnSpLocks/>
          </p:cNvCxnSpPr>
          <p:nvPr/>
        </p:nvCxnSpPr>
        <p:spPr>
          <a:xfrm>
            <a:off x="5451912" y="4471586"/>
            <a:ext cx="2640838" cy="102014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1743C2-095C-4427-B194-05B39D053803}"/>
              </a:ext>
            </a:extLst>
          </p:cNvPr>
          <p:cNvSpPr txBox="1"/>
          <p:nvPr/>
        </p:nvSpPr>
        <p:spPr>
          <a:xfrm>
            <a:off x="7762371" y="75029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2">
                    <a:lumMod val="50000"/>
                  </a:schemeClr>
                </a:solidFill>
              </a:rPr>
              <a:t>EDSS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D48B7-4F87-4A92-AE98-3FC1FBEE25B9}"/>
              </a:ext>
            </a:extLst>
          </p:cNvPr>
          <p:cNvSpPr txBox="1"/>
          <p:nvPr/>
        </p:nvSpPr>
        <p:spPr>
          <a:xfrm>
            <a:off x="7762371" y="426287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2">
                    <a:lumMod val="50000"/>
                  </a:schemeClr>
                </a:solidFill>
              </a:rPr>
              <a:t>MFIS</a:t>
            </a:r>
          </a:p>
        </p:txBody>
      </p:sp>
    </p:spTree>
    <p:extLst>
      <p:ext uri="{BB962C8B-B14F-4D97-AF65-F5344CB8AC3E}">
        <p14:creationId xmlns:p14="http://schemas.microsoft.com/office/powerpoint/2010/main" val="14457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9677</TotalTime>
  <Words>558</Words>
  <Application>Microsoft Office PowerPoint</Application>
  <PresentationFormat>Widescreen</PresentationFormat>
  <Paragraphs>106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Nirmala UI</vt:lpstr>
      <vt:lpstr>Office Theme</vt:lpstr>
      <vt:lpstr>APPLICATION OF DIFFUSION TENSOR IMAGING TO UNDERSTANDING PROGRESSION IN MULTIPLE SCLEROSIS: A 5-YR LONGITUDINAL STUDY</vt:lpstr>
      <vt:lpstr>PowerPoint Presentation</vt:lpstr>
      <vt:lpstr>RESEARCH QUESTION</vt:lpstr>
      <vt:lpstr>Study Design (Fincog substudy)</vt:lpstr>
      <vt:lpstr>PowerPoint Presentation</vt:lpstr>
      <vt:lpstr>Preliminary Results</vt:lpstr>
      <vt:lpstr>Identifying outliers in clinical outcomes</vt:lpstr>
      <vt:lpstr>Change in Clinical Parameters</vt:lpstr>
      <vt:lpstr>PowerPoint Presentation</vt:lpstr>
      <vt:lpstr>PowerPoint Presentation</vt:lpstr>
      <vt:lpstr>Variation in delta tARCS</vt:lpstr>
      <vt:lpstr>Histogram DASS21</vt:lpstr>
      <vt:lpstr>Histogram EDSS</vt:lpstr>
      <vt:lpstr>Histogram MFIS</vt:lpstr>
      <vt:lpstr>Histogram SDMT</vt:lpstr>
      <vt:lpstr>PowerPoint Presentation</vt:lpstr>
      <vt:lpstr>What’s next?</vt:lpstr>
      <vt:lpstr>Change in MD Lesion</vt:lpstr>
      <vt:lpstr>Change in AD Lesion</vt:lpstr>
      <vt:lpstr>Change in RD Lesion</vt:lpstr>
      <vt:lpstr>Change in FA Lesion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stass</dc:creator>
  <cp:lastModifiedBy>stass</cp:lastModifiedBy>
  <cp:revision>21</cp:revision>
  <dcterms:created xsi:type="dcterms:W3CDTF">2022-03-01T09:24:35Z</dcterms:created>
  <dcterms:modified xsi:type="dcterms:W3CDTF">2022-04-13T09:02:17Z</dcterms:modified>
</cp:coreProperties>
</file>