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14"/>
          <p:cNvSpPr txBox="1"/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1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6" name="Google Shape;46;p23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2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15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1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1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1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18"/>
          <p:cNvSpPr txBox="1"/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18"/>
          <p:cNvSpPr txBox="1"/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1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19"/>
          <p:cNvSpPr txBox="1"/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1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2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21"/>
          <p:cNvSpPr txBox="1"/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21"/>
          <p:cNvSpPr txBox="1"/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2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3" name="Google Shape;43;p2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3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195550" y="-123824"/>
            <a:ext cx="9407199" cy="543720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ctrTitle"/>
          </p:nvPr>
        </p:nvSpPr>
        <p:spPr bwMode="auto">
          <a:xfrm>
            <a:off x="311708" y="19494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pPr>
            <a:r>
              <a:rPr lang="en-US" sz="4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Детектирование фишинговых писем при помощи ML</a:t>
            </a:r>
            <a:endParaRPr sz="450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" name="Google Shape;56;p1"/>
          <p:cNvSpPr txBox="1"/>
          <p:nvPr>
            <p:ph type="subTitle" idx="1"/>
          </p:nvPr>
        </p:nvSpPr>
        <p:spPr bwMode="auto">
          <a:xfrm>
            <a:off x="5003750" y="4129350"/>
            <a:ext cx="397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  <a:defRPr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Выполнили: студенты группы БИБ2302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  <a:defRPr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Парфенова А.С., Каюрина К.А.,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  <a:defRPr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Макарова М.М., Дудоркин Д.А.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57" name="Google Shape;57;p1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833425" y="76200"/>
            <a:ext cx="3389825" cy="25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0" name="Google Shape;120;p9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76920" y="-57150"/>
            <a:ext cx="9498120" cy="572334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 txBox="1"/>
          <p:nvPr>
            <p:ph type="title"/>
          </p:nvPr>
        </p:nvSpPr>
        <p:spPr bwMode="auto">
          <a:xfrm>
            <a:off x="187875" y="158673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r>
              <a:rPr lang="en-US" sz="2500" b="0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Анализ результатов работы программы</a:t>
            </a:r>
            <a:endParaRPr sz="2500" b="0" i="0" u="sng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22" name="Google Shape;122;p9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334746" y="3629024"/>
            <a:ext cx="2162653" cy="162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7699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811130" y="723898"/>
            <a:ext cx="3723269" cy="2847974"/>
          </a:xfrm>
          <a:prstGeom prst="rect">
            <a:avLst/>
          </a:prstGeom>
        </p:spPr>
      </p:pic>
      <p:pic>
        <p:nvPicPr>
          <p:cNvPr id="132921733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11839" y="957261"/>
            <a:ext cx="4264908" cy="3381374"/>
          </a:xfrm>
          <a:prstGeom prst="rect">
            <a:avLst/>
          </a:prstGeom>
        </p:spPr>
      </p:pic>
      <p:pic>
        <p:nvPicPr>
          <p:cNvPr id="182662968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561147" y="3688260"/>
            <a:ext cx="2735497" cy="1338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" name="Google Shape;130;p10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76920" y="-57150"/>
            <a:ext cx="9498120" cy="57233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>
            <p:ph type="title"/>
          </p:nvPr>
        </p:nvSpPr>
        <p:spPr bwMode="auto">
          <a:xfrm>
            <a:off x="102149" y="640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r>
              <a:rPr lang="en-US" sz="2500" b="0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Преимущества разработанной программы</a:t>
            </a:r>
            <a:endParaRPr sz="2500" b="0" i="0" u="sng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32" name="Google Shape;132;p10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334746" y="3629024"/>
            <a:ext cx="2162653" cy="16275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>
            <p:ph type="body" idx="1"/>
          </p:nvPr>
        </p:nvSpPr>
        <p:spPr bwMode="auto">
          <a:xfrm>
            <a:off x="511724" y="1428699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>
              <a:defRPr/>
            </a:pPr>
            <a:r>
              <a:rPr lang="en-US" sz="2600" b="0" i="0" u="none" strike="noStrike" cap="none" spc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Эффективность на небольших объемах данных.</a:t>
            </a:r>
            <a:endParaRPr sz="2600" b="0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Позволяет работать с преобразованными текстовыми данными.</a:t>
            </a:r>
            <a:endParaRPr lang="en-US" sz="2600" b="0" i="0" u="none" strike="noStrike" cap="none" spc="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Относительно невысокие требования к количеству обучающих данных.</a:t>
            </a:r>
            <a:endParaRPr sz="2600" b="0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8" name="Google Shape;138;p11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76920" y="-57150"/>
            <a:ext cx="9498120" cy="57233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>
            <p:ph type="title"/>
          </p:nvPr>
        </p:nvSpPr>
        <p:spPr bwMode="auto">
          <a:xfrm>
            <a:off x="25949" y="4497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r>
              <a:rPr lang="en-US" sz="2500" b="0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Недостатки разработанной программы</a:t>
            </a:r>
            <a:endParaRPr sz="2500" b="0" i="0" u="sng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40" name="Google Shape;140;p11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334746" y="3629024"/>
            <a:ext cx="2162653" cy="16275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type="body" idx="1"/>
          </p:nvPr>
        </p:nvSpPr>
        <p:spPr bwMode="auto">
          <a:xfrm flipH="0" flipV="0">
            <a:off x="578398" y="1409648"/>
            <a:ext cx="8709450" cy="369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99" tIns="91399" rIns="91399" bIns="91399" anchor="t" anchorCtr="0">
            <a:normAutofit/>
          </a:bodyPr>
          <a:lstStyle/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Алгоритмы SVM и Дерево решений куда лучше распределяют фишинговые и обычные письма и показывают ещё более высокую точность чем байсовский классификатор. </a:t>
            </a:r>
            <a:endParaRPr sz="2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6" name="Google Shape;146;p12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76920" y="-57150"/>
            <a:ext cx="9498120" cy="572334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 txBox="1"/>
          <p:nvPr>
            <p:ph type="title"/>
          </p:nvPr>
        </p:nvSpPr>
        <p:spPr bwMode="auto">
          <a:xfrm>
            <a:off x="73574" y="8307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r>
              <a:rPr lang="en-US" sz="2500" b="0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Возможные улучшение разработанной программы</a:t>
            </a:r>
            <a:endParaRPr sz="2500" b="0" i="0" u="sng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48" name="Google Shape;148;p12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334746" y="3629024"/>
            <a:ext cx="2162653" cy="162759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 txBox="1"/>
          <p:nvPr>
            <p:ph type="body" idx="1"/>
          </p:nvPr>
        </p:nvSpPr>
        <p:spPr bwMode="auto">
          <a:xfrm flipH="0" flipV="0">
            <a:off x="368846" y="904821"/>
            <a:ext cx="8757076" cy="4191048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398" tIns="91398" rIns="91398" bIns="91398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2600" b="0" i="0" u="none" strike="noStrike" cap="none" spc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Использование методов сглаживания, таких как Лапласово сглаживание для борьбы с проблемой нулевых вероятностей.</a:t>
            </a:r>
            <a:endParaRPr sz="2600" b="0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  <a:p>
            <a:pPr marL="4572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/>
            </a:pPr>
            <a:r>
              <a:rPr lang="en-US" sz="2600" b="0" i="0" u="none" strike="noStrike" cap="none" spc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Использование техник отбора признаков для уменьшения влияния шумовых или ненужных признаков.</a:t>
            </a:r>
            <a:endParaRPr lang="en-US" sz="2600" b="0" i="0" u="none" strike="noStrike" cap="none" spc="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4572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/>
            </a:pPr>
            <a:r>
              <a:rPr lang="en-US" sz="2600" b="0" i="0" u="none" strike="noStrike" cap="none" spc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Добавить в имеющийся набор данных больше данных с фишинговыми и обычными сообщениями. </a:t>
            </a:r>
            <a:endParaRPr sz="2600" b="0" i="0" u="none" strike="noStrike" cap="none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2" name="Google Shape;62;p2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113324" y="-161924"/>
            <a:ext cx="9401174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>
            <p:ph type="title"/>
          </p:nvPr>
        </p:nvSpPr>
        <p:spPr bwMode="auto">
          <a:xfrm>
            <a:off x="170574" y="420349"/>
            <a:ext cx="259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pPr>
            <a:r>
              <a:rPr lang="en-US" sz="3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Цели проекта:</a:t>
            </a:r>
            <a:endParaRPr sz="3000" u="sng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4" name="Google Shape;64;p2"/>
          <p:cNvSpPr txBox="1"/>
          <p:nvPr>
            <p:ph type="body" idx="1"/>
          </p:nvPr>
        </p:nvSpPr>
        <p:spPr bwMode="auto">
          <a:xfrm>
            <a:off x="466798" y="1852749"/>
            <a:ext cx="8677199" cy="301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  <a:defRPr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Исследование возможностей применения методов машинного обучения (ML) для выявления фишинговых писем, а также разработка модели на языке программирования Python, способной автоматически классифицировать электронные сообщения на наличие признаков фишинга.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65" name="Google Shape;65;p2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183517" y="-66674"/>
            <a:ext cx="2037655" cy="153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" name="Google Shape;70;p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115020" y="-95249"/>
            <a:ext cx="9345720" cy="54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type="ctrTitle"/>
          </p:nvPr>
        </p:nvSpPr>
        <p:spPr bwMode="auto">
          <a:xfrm>
            <a:off x="197407" y="365199"/>
            <a:ext cx="3423066" cy="66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/>
            </a:pPr>
            <a:r>
              <a:rPr lang="en-US" sz="3000" b="0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Задачи проекта:</a:t>
            </a:r>
            <a:endParaRPr sz="3000" b="0" i="0" u="sng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2" name="Google Shape;72;p3"/>
          <p:cNvSpPr txBox="1"/>
          <p:nvPr>
            <p:ph type="subTitle" idx="1"/>
          </p:nvPr>
        </p:nvSpPr>
        <p:spPr bwMode="auto">
          <a:xfrm>
            <a:off x="467999" y="1266824"/>
            <a:ext cx="8705549" cy="385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00" rIns="91400" bIns="91400" anchor="t" anchorCtr="0">
            <a:normAutofit fontScale="85000" lnSpcReduction="3000"/>
          </a:bodyPr>
          <a:lstStyle/>
          <a:p>
            <a:pPr marL="4572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4705"/>
              <a:buFont typeface="Arial"/>
              <a:buNone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- Изучение существующих методов детектирования фишинговых писем и анализ их 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4572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4705"/>
              <a:buFont typeface="Arial"/>
              <a:buNone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эффективности;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4572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4705"/>
              <a:buFont typeface="Arial"/>
              <a:buNone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- Анализ предложенного набора данных с примерами фишинговых и обычных писем;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4572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4705"/>
              <a:buFont typeface="Arial"/>
              <a:buNone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- Выбор и реализация подходящих алгоритмов машинного обучения для обучения модели;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4572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4705"/>
              <a:buFont typeface="Arial"/>
              <a:buNone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- Обучение и тестирование модели на предложенном наборе данных;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4572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4705"/>
              <a:buFont typeface="Arial"/>
              <a:buNone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- Оценка эффективности разработанной модели и сравнение с существующими 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4572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4705"/>
              <a:buFont typeface="Arial"/>
              <a:buNone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методами;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4572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4705"/>
              <a:buFont typeface="Arial"/>
              <a:buNone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- Анализ результатов, выявление преимуществ и недостатков модели, предложение 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4572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4705"/>
              <a:buFont typeface="Arial"/>
              <a:buNone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возможных улучшений.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73" name="Google Shape;73;p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183518" y="-47623"/>
            <a:ext cx="2037656" cy="153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60582257" name="Google Shape;70;p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115020" y="-95248"/>
            <a:ext cx="9345719" cy="545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5768256" name="Google Shape;71;p3"/>
          <p:cNvSpPr txBox="1"/>
          <p:nvPr>
            <p:ph type="ctrTitle"/>
          </p:nvPr>
        </p:nvSpPr>
        <p:spPr bwMode="auto">
          <a:xfrm>
            <a:off x="197406" y="127073"/>
            <a:ext cx="3423065" cy="66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99" tIns="91399" rIns="91399" bIns="91399" anchor="b" anchorCtr="0"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/>
            </a:pPr>
            <a:r>
              <a:rPr lang="en-US" sz="3000" b="0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Роли:</a:t>
            </a:r>
            <a:endParaRPr sz="3000" b="0" i="0" u="sng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6480402" name="Google Shape;72;p3"/>
          <p:cNvSpPr txBox="1"/>
          <p:nvPr>
            <p:ph type="subTitle" idx="1"/>
          </p:nvPr>
        </p:nvSpPr>
        <p:spPr bwMode="auto">
          <a:xfrm flipH="0" flipV="0">
            <a:off x="334671" y="866773"/>
            <a:ext cx="4223167" cy="405765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72000" tIns="91399" rIns="91399" bIns="91399" numCol="1" spcCol="0" rtlCol="0" fromWordArt="0" anchor="t" anchorCtr="0" forceAA="0" upright="0" compatLnSpc="0">
            <a:normAutofit fontScale="95000" lnSpcReduction="1000"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Дудоркин Д.А.</a:t>
            </a:r>
            <a:endParaRPr sz="16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3107" indent="-228807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Анализ результатов тестирования и сравнение с результатами других методов детектирования фишинга.</a:t>
            </a:r>
            <a:endParaRPr sz="16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43107" indent="-228807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Представление графиков и диаграмм для наглядной демонстрации эффективности модели.</a:t>
            </a:r>
            <a:endParaRPr sz="16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43107" indent="-228807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Выбор алгоритмов машинного обучения.</a:t>
            </a:r>
            <a:endParaRPr sz="16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76150" indent="-261850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Проведение тестов для оценки производительности модели на тестовой выборке.  </a:t>
            </a:r>
            <a:endParaRPr sz="13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99359152" name="Google Shape;73;p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183517" y="-47622"/>
            <a:ext cx="2037655" cy="153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87430743" name="Google Shape;72;p3"/>
          <p:cNvSpPr txBox="1"/>
          <p:nvPr/>
        </p:nvSpPr>
        <p:spPr bwMode="auto">
          <a:xfrm flipH="0" flipV="0">
            <a:off x="4515824" y="866773"/>
            <a:ext cx="4466926" cy="405765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72000" tIns="91399" rIns="91399" bIns="91399" numCol="1" spcCol="0" rtlCol="0" fromWordArt="0" anchor="t" anchorCtr="0" forceAA="0" upright="0" compatLnSpc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Парфенова А.С.</a:t>
            </a:r>
            <a:endParaRPr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3107" indent="-228807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Выбор метрик эффективности: определение критериев оценки модели.</a:t>
            </a:r>
            <a:endParaRPr sz="14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43107" indent="-228807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Разделение набора данных на обучающую и тестовую выборки для проведения обучения и тестирования модели.</a:t>
            </a:r>
            <a:endParaRPr sz="14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43107" indent="-228807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Написание кода для создания и обучения модели машинного обучения.</a:t>
            </a:r>
            <a:endParaRPr sz="14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43107" indent="-228807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Проведение тестов для оценки производительности модели на тестовой выборке.</a:t>
            </a:r>
            <a:endParaRPr sz="14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4121" indent="-239821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Представление графиков и диаграмм для наглядной демонстрации эффективности модели.</a:t>
            </a:r>
            <a:endParaRPr sz="14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02469385" name="Google Shape;70;p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115020" y="-95248"/>
            <a:ext cx="9345719" cy="5457824"/>
          </a:xfrm>
          <a:prstGeom prst="rect">
            <a:avLst/>
          </a:prstGeom>
          <a:noFill/>
          <a:ln>
            <a:noFill/>
          </a:ln>
        </p:spPr>
      </p:pic>
      <p:sp>
        <p:nvSpPr>
          <p:cNvPr id="857555682" name="Google Shape;72;p3"/>
          <p:cNvSpPr txBox="1"/>
          <p:nvPr>
            <p:ph type="subTitle" idx="1"/>
          </p:nvPr>
        </p:nvSpPr>
        <p:spPr bwMode="auto">
          <a:xfrm flipH="0" flipV="0">
            <a:off x="348831" y="914398"/>
            <a:ext cx="4223167" cy="371475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72000" tIns="91399" rIns="91399" bIns="91399" numCol="1" spcCol="0" rtlCol="0" fromWordArt="0" anchor="t" anchorCtr="0" forceAA="0" upright="0" compatLnSpc="0">
            <a:normAutofit fontScale="90000" lnSpcReduction="2000"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Макарова М.М.</a:t>
            </a:r>
            <a:endParaRPr lang="en-US" sz="16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76150" indent="-261850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Изучение статей по существующим методам детектирования фишинговых писем.</a:t>
            </a:r>
            <a:endParaRPr lang="en-US" sz="16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76150" indent="-261850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Анализ набора данных, включающего примеры фишинговых и обычных писем. Очистка и структуризация данных для последующего использования в обучении модели.</a:t>
            </a:r>
            <a:endParaRPr lang="en-US" sz="16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76150" indent="-261850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Выбор метрик эффективности: определение критериев оценки модели.</a:t>
            </a:r>
            <a:endParaRPr lang="en-US" sz="16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76150" indent="-261850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Выбор алгоритмов машинного обучения.</a:t>
            </a:r>
            <a:endParaRPr lang="en-US" sz="16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672979339" name="Google Shape;73;p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183517" y="-47622"/>
            <a:ext cx="2037655" cy="153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75265979" name="Google Shape;72;p3"/>
          <p:cNvSpPr txBox="1"/>
          <p:nvPr/>
        </p:nvSpPr>
        <p:spPr bwMode="auto">
          <a:xfrm flipH="0" flipV="0">
            <a:off x="4515824" y="914398"/>
            <a:ext cx="4466926" cy="371475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72000" tIns="91399" rIns="91399" bIns="91399" numCol="1" spcCol="0" rtlCol="0" fromWordArt="0" anchor="t" anchorCtr="0" forceAA="0" upright="0" compatLnSpc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Каюрина К.А.</a:t>
            </a:r>
            <a:endParaRPr lang="en-US" sz="14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4121" indent="-239821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Анализ результатов тестирования и сравнение с результатами других методов детектирования фишинга.</a:t>
            </a:r>
            <a:endParaRPr lang="en-US" sz="14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54121" indent="-239821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Проверка стабильности и надежности модели. Определение сильных и слабых сторон разработанной модели.</a:t>
            </a:r>
            <a:endParaRPr lang="en-US" sz="14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54121" indent="-239821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Выбор алгоритмов машинного обучения.</a:t>
            </a:r>
            <a:endParaRPr lang="en-US" sz="14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54121" indent="-239821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Выбор метрик эффективности: определение критериев оценки модели.</a:t>
            </a:r>
            <a:endParaRPr lang="en-US" sz="14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09477810" name="Google Shape;71;p3"/>
          <p:cNvSpPr txBox="1"/>
          <p:nvPr/>
        </p:nvSpPr>
        <p:spPr bwMode="auto">
          <a:xfrm>
            <a:off x="197406" y="127072"/>
            <a:ext cx="3423065" cy="66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99" tIns="91399" rIns="91399" bIns="91399" anchor="b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/>
            </a:pPr>
            <a:r>
              <a:rPr lang="en-US" sz="3000" b="0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Роли:</a:t>
            </a:r>
            <a:endParaRPr sz="3000" b="0" i="0" u="sng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" name="Google Shape;78;p4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76919" y="-57150"/>
            <a:ext cx="9498120" cy="572334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>
            <p:ph type="title"/>
          </p:nvPr>
        </p:nvSpPr>
        <p:spPr bwMode="auto">
          <a:xfrm>
            <a:off x="206924" y="271774"/>
            <a:ext cx="7404525" cy="95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r>
              <a:rPr lang="en-US" sz="2500" b="0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Методы детектирования фишинговых писем и их эффективность</a:t>
            </a:r>
            <a:endParaRPr sz="2500" b="0" i="0" u="sng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80" name="Google Shape;80;p4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334746" y="3629024"/>
            <a:ext cx="2162653" cy="162759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 bwMode="auto">
          <a:xfrm flipH="0" flipV="0">
            <a:off x="2207775" y="1389033"/>
            <a:ext cx="4928730" cy="148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239821" indent="-239821">
              <a:lnSpc>
                <a:spcPct val="150000"/>
              </a:lnSpc>
              <a:buFont typeface="Arial"/>
              <a:buChar char="•"/>
              <a:defRPr/>
            </a:pPr>
            <a:r>
              <a:rPr sz="2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Базовые методы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39821" indent="-239821">
              <a:lnSpc>
                <a:spcPct val="150000"/>
              </a:lnSpc>
              <a:buAutoNum type="arabicPeriod"/>
              <a:defRPr/>
            </a:pPr>
            <a:r>
              <a:rPr sz="1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Списки заблокированных отправителей и </a:t>
            </a:r>
            <a:r>
              <a:rPr sz="1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доменов</a:t>
            </a:r>
            <a:endParaRPr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39821" indent="-239821">
              <a:lnSpc>
                <a:spcPct val="150000"/>
              </a:lnSpc>
              <a:buAutoNum type="arabicPeriod"/>
              <a:defRPr/>
            </a:pPr>
            <a:r>
              <a:rPr sz="1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Белые списки</a:t>
            </a:r>
            <a:endParaRPr sz="1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789370998" name="Google Shape;81;p4"/>
          <p:cNvSpPr txBox="1"/>
          <p:nvPr/>
        </p:nvSpPr>
        <p:spPr bwMode="auto">
          <a:xfrm flipH="0" flipV="0">
            <a:off x="4125298" y="2804522"/>
            <a:ext cx="4796077" cy="207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239821" indent="-239821">
              <a:lnSpc>
                <a:spcPct val="150000"/>
              </a:lnSpc>
              <a:buFont typeface="Arial"/>
              <a:buChar char="•"/>
              <a:defRPr/>
            </a:pPr>
            <a:r>
              <a:rPr sz="2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Методы на основе машинного обучения</a:t>
            </a:r>
            <a:endParaRPr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05908" indent="-305908">
              <a:lnSpc>
                <a:spcPct val="150000"/>
              </a:lnSpc>
              <a:buAutoNum type="arabicPeriod"/>
              <a:defRPr/>
            </a:pPr>
            <a:r>
              <a:rPr sz="1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Байесовские классификаторы</a:t>
            </a:r>
            <a:endParaRPr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05908" indent="-305908">
              <a:lnSpc>
                <a:spcPct val="150000"/>
              </a:lnSpc>
              <a:buAutoNum type="arabicPeriod"/>
              <a:defRPr/>
            </a:pPr>
            <a:r>
              <a:rPr sz="1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Логистическая регрессия</a:t>
            </a:r>
            <a:endParaRPr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05908" indent="-305908">
              <a:lnSpc>
                <a:spcPct val="150000"/>
              </a:lnSpc>
              <a:buAutoNum type="arabicPeriod"/>
              <a:defRPr/>
            </a:pPr>
            <a:r>
              <a:rPr sz="1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Дерево решений</a:t>
            </a:r>
            <a:endParaRPr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05908" indent="-305908">
              <a:lnSpc>
                <a:spcPct val="150000"/>
              </a:lnSpc>
              <a:buAutoNum type="arabicPeriod"/>
              <a:defRPr/>
            </a:pPr>
            <a:r>
              <a:rPr sz="1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SVM</a:t>
            </a:r>
            <a:endParaRPr sz="1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815873051" name="Google Shape;81;p4"/>
          <p:cNvSpPr txBox="1"/>
          <p:nvPr/>
        </p:nvSpPr>
        <p:spPr bwMode="auto">
          <a:xfrm flipH="0" flipV="0">
            <a:off x="491968" y="3152415"/>
            <a:ext cx="3633329" cy="137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239821" indent="-239821">
              <a:lnSpc>
                <a:spcPct val="150000"/>
              </a:lnSpc>
              <a:buFont typeface="Arial"/>
              <a:buChar char="•"/>
              <a:defRPr/>
            </a:pPr>
            <a:r>
              <a:rPr sz="2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Методы на основе контекста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39821" indent="-239821">
              <a:lnSpc>
                <a:spcPct val="150000"/>
              </a:lnSpc>
              <a:buAutoNum type="arabicPeriod"/>
              <a:defRPr/>
            </a:pPr>
            <a:r>
              <a:rPr sz="1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Анализ ключевых слов и фраз</a:t>
            </a:r>
            <a:endParaRPr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39821" indent="-239821">
              <a:lnSpc>
                <a:spcPct val="150000"/>
              </a:lnSpc>
              <a:buAutoNum type="arabicPeriod"/>
              <a:defRPr/>
            </a:pPr>
            <a:r>
              <a:rPr sz="1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Анализ структуры URL</a:t>
            </a:r>
            <a:endParaRPr sz="1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" name="Google Shape;86;p5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76920" y="-57150"/>
            <a:ext cx="9498120" cy="572334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>
            <p:ph type="title"/>
          </p:nvPr>
        </p:nvSpPr>
        <p:spPr bwMode="auto">
          <a:xfrm>
            <a:off x="102149" y="158673"/>
            <a:ext cx="8520599" cy="5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r>
              <a:rPr lang="en-US" sz="2500" b="0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Предложенный набор данных для программы</a:t>
            </a:r>
            <a:endParaRPr sz="2500" b="0" i="0" u="sng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88" name="Google Shape;88;p5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334746" y="3629024"/>
            <a:ext cx="2162653" cy="162759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/>
          <p:nvPr>
            <p:ph type="body" idx="1"/>
          </p:nvPr>
        </p:nvSpPr>
        <p:spPr bwMode="auto">
          <a:xfrm>
            <a:off x="502200" y="856110"/>
            <a:ext cx="8718975" cy="207872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398" tIns="91398" rIns="91398" bIns="91398" numCol="1" spcCol="0" rtlCol="0" fromWordArt="0" anchor="t" anchorCtr="0" forceAA="0" upright="0" compatLnSpc="0">
            <a:normAutofit fontScale="95000" lnSpcReduction="1000"/>
          </a:bodyPr>
          <a:lstStyle/>
          <a:p>
            <a:pPr marL="114298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4736"/>
              <a:buFont typeface="Arial"/>
              <a:buNone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Предложенный набор данных хранит в себе 3 000 писем, из них 2 500 обычных и 500 фишинговых писем. После его редактирования, а именно удаления пустых, повторяющихся писем и его векторизации, у нас для работы осталось 2 793 письма, из них 2 414 обычных и 379 фишинговых писем.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pic>
        <p:nvPicPr>
          <p:cNvPr id="179471423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81998" y="2951819"/>
            <a:ext cx="3600026" cy="2048758"/>
          </a:xfrm>
          <a:prstGeom prst="rect">
            <a:avLst/>
          </a:prstGeom>
        </p:spPr>
      </p:pic>
      <p:pic>
        <p:nvPicPr>
          <p:cNvPr id="138042559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277273" y="2951818"/>
            <a:ext cx="4039025" cy="802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5" name="Google Shape;95;p6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76920" y="-57150"/>
            <a:ext cx="9498120" cy="572334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 txBox="1"/>
          <p:nvPr>
            <p:ph type="title"/>
          </p:nvPr>
        </p:nvSpPr>
        <p:spPr bwMode="auto">
          <a:xfrm>
            <a:off x="159298" y="158672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r>
              <a:rPr lang="en-US" sz="2500" b="0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Обучение и классификация </a:t>
            </a:r>
            <a:endParaRPr sz="2500" b="0" i="0" u="sng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97" name="Google Shape;97;p6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334746" y="3629024"/>
            <a:ext cx="2162653" cy="162759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>
            <p:ph type="body" idx="1"/>
          </p:nvPr>
        </p:nvSpPr>
        <p:spPr bwMode="auto">
          <a:xfrm flipH="0" flipV="0">
            <a:off x="178350" y="2866791"/>
            <a:ext cx="9099974" cy="2961328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398" tIns="91398" rIns="91398" bIns="91398" numCol="1" spcCol="0" rtlCol="0" fromWordArt="0" anchor="t" anchorCtr="0" forceAA="0" upright="0" compatLnSpc="0">
            <a:normAutofit/>
          </a:bodyPr>
          <a:lstStyle/>
          <a:p>
            <a:pPr marL="114297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/>
            </a:pPr>
            <a:r>
              <a:rPr sz="2000" b="0" i="0" u="none">
                <a:solidFill>
                  <a:srgbClr val="ECECEC"/>
                </a:solidFill>
                <a:latin typeface="Times New Roman"/>
                <a:ea typeface="Times New Roman"/>
                <a:cs typeface="Times New Roman"/>
              </a:rPr>
              <a:t>Методы Naive Bayes:</a:t>
            </a:r>
            <a:endParaRPr sz="2000" b="0" i="0" u="none" strike="noStrike" cap="none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marL="398177" marR="0" lvl="0" indent="-283879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  <a:defRPr/>
            </a:pPr>
            <a:r>
              <a:rPr sz="1800" b="0" i="0" u="none">
                <a:solidFill>
                  <a:srgbClr val="ECECEC"/>
                </a:solidFill>
                <a:latin typeface="Times New Roman"/>
                <a:ea typeface="Times New Roman"/>
                <a:cs typeface="Times New Roman"/>
              </a:rPr>
              <a:t>Мультиномиальный наивный байесовский классификатор (Multinomial Naive Bayes)</a:t>
            </a:r>
            <a:endParaRPr sz="1800" b="0" i="0" u="none">
              <a:solidFill>
                <a:srgbClr val="ECECEC"/>
              </a:solidFill>
              <a:latin typeface="Times New Roman"/>
              <a:ea typeface="Times New Roman"/>
              <a:cs typeface="Times New Roman"/>
            </a:endParaRPr>
          </a:p>
          <a:p>
            <a:pPr marL="398177" marR="0" lvl="0" indent="-283879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  <a:defRPr/>
            </a:pPr>
            <a:r>
              <a:rPr sz="1800" b="0" i="0" u="none">
                <a:solidFill>
                  <a:srgbClr val="ECECEC"/>
                </a:solidFill>
                <a:latin typeface="Times New Roman"/>
                <a:ea typeface="Times New Roman"/>
                <a:cs typeface="Times New Roman"/>
              </a:rPr>
              <a:t>Наивный байесовский классификатор Бернулли (Bernoulli Naive Bayes)</a:t>
            </a:r>
            <a:endParaRPr sz="1800" b="0" i="0" u="none" strike="noStrike" cap="none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marL="398176" marR="0" lvl="0" indent="-28387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  <a:defRPr/>
            </a:pPr>
            <a:r>
              <a:rPr lang="en-US" sz="1800" b="0" i="0" u="none" strike="noStrike" cap="none" spc="0">
                <a:solidFill>
                  <a:srgbClr val="ECECEC"/>
                </a:solidFill>
                <a:latin typeface="Times New Roman"/>
                <a:ea typeface="Times New Roman"/>
                <a:cs typeface="Times New Roman"/>
              </a:rPr>
              <a:t>Гауссовский наивный байесовский классификатор (Gaussian Naive</a:t>
            </a:r>
            <a:r>
              <a:rPr lang="en-US" sz="1800" b="0" i="0" u="none" strike="noStrike" cap="none" spc="0">
                <a:solidFill>
                  <a:srgbClr val="ECECEC"/>
                </a:solidFill>
                <a:latin typeface="Times New Roman"/>
                <a:ea typeface="Times New Roman"/>
                <a:cs typeface="Times New Roman"/>
              </a:rPr>
              <a:t> Bayes)</a:t>
            </a:r>
            <a:endParaRPr lang="en-US" sz="1800" b="0" i="0" u="none" strike="noStrike" cap="none" spc="0">
              <a:solidFill>
                <a:srgbClr val="ECECEC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43271070" name="Google Shape;106;p7"/>
          <p:cNvSpPr txBox="1"/>
          <p:nvPr/>
        </p:nvSpPr>
        <p:spPr bwMode="auto">
          <a:xfrm flipH="0" flipV="0">
            <a:off x="216450" y="804272"/>
            <a:ext cx="9014249" cy="1809749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399" tIns="91399" rIns="91399" bIns="91399" numCol="1" spcCol="0" rtlCol="0" fromWordArt="0" anchor="t" anchorCtr="0" forceAA="0" upright="0" compatLnSpc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114297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Отредактированный набор данных состоящий из 2 793 писем разделили на тестовую и обучающую части для анализа проведенного обучения программы в процентном соотношении 20% на 80%, где на тестирование ушло 559 писем, а на 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обучение 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 - 2 234 писем. 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1" name="Google Shape;111;p8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76920" y="-57150"/>
            <a:ext cx="9498120" cy="572334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8"/>
          <p:cNvSpPr txBox="1"/>
          <p:nvPr>
            <p:ph type="title"/>
          </p:nvPr>
        </p:nvSpPr>
        <p:spPr bwMode="auto">
          <a:xfrm flipH="0" flipV="0">
            <a:off x="206923" y="271773"/>
            <a:ext cx="9004725" cy="6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99" tIns="91399" rIns="91399" bIns="91399" anchor="t" anchorCtr="0"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r>
              <a:rPr lang="en-US" sz="2500" b="0" i="0" u="sng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Оценка эффективности программы с выбранным методом</a:t>
            </a:r>
            <a:endParaRPr sz="2500" b="0" i="0" u="sng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13" name="Google Shape;113;p8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334746" y="3629024"/>
            <a:ext cx="2162653" cy="162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18876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29599" y="3739374"/>
            <a:ext cx="5418749" cy="1302004"/>
          </a:xfrm>
          <a:prstGeom prst="rect">
            <a:avLst/>
          </a:prstGeom>
        </p:spPr>
      </p:pic>
      <p:pic>
        <p:nvPicPr>
          <p:cNvPr id="213403223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29599" y="1068336"/>
            <a:ext cx="4868111" cy="1043915"/>
          </a:xfrm>
          <a:prstGeom prst="rect">
            <a:avLst/>
          </a:prstGeom>
        </p:spPr>
      </p:pic>
      <p:pic>
        <p:nvPicPr>
          <p:cNvPr id="69644750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525098" y="2278732"/>
            <a:ext cx="6285523" cy="125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Анастасия Парфенова</cp:lastModifiedBy>
  <cp:revision>10</cp:revision>
  <dcterms:modified xsi:type="dcterms:W3CDTF">2024-05-30T12:23:10Z</dcterms:modified>
  <cp:category/>
  <cp:contentStatus/>
  <cp:version/>
</cp:coreProperties>
</file>