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8EA5AC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FDC7C-B6D8-4623-B4DF-CBA06A7757F3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4E3EED05-0DD5-436B-A68C-E238D5FDB9B5}">
      <dgm:prSet phldrT="[Text]" phldr="1"/>
      <dgm:spPr/>
      <dgm:t>
        <a:bodyPr/>
        <a:lstStyle/>
        <a:p>
          <a:endParaRPr lang="en-IN" dirty="0"/>
        </a:p>
      </dgm:t>
    </dgm:pt>
    <dgm:pt modelId="{F3B05192-D6C0-4904-BF2E-40DCDF2B30B2}" type="parTrans" cxnId="{7A644512-AFB2-4F6E-A936-622AC235EDBA}">
      <dgm:prSet/>
      <dgm:spPr/>
      <dgm:t>
        <a:bodyPr/>
        <a:lstStyle/>
        <a:p>
          <a:endParaRPr lang="en-IN"/>
        </a:p>
      </dgm:t>
    </dgm:pt>
    <dgm:pt modelId="{D83E66F4-B2C6-4AA9-A75E-54CECFFFBB20}" type="sibTrans" cxnId="{7A644512-AFB2-4F6E-A936-622AC235EDBA}">
      <dgm:prSet/>
      <dgm:spPr/>
      <dgm:t>
        <a:bodyPr/>
        <a:lstStyle/>
        <a:p>
          <a:endParaRPr lang="en-IN"/>
        </a:p>
      </dgm:t>
    </dgm:pt>
    <dgm:pt modelId="{A4C00B6E-E6B8-4D9C-B8E4-24DCE676D993}">
      <dgm:prSet phldrT="[Text]"/>
      <dgm:spPr/>
      <dgm:t>
        <a:bodyPr/>
        <a:lstStyle/>
        <a:p>
          <a:r>
            <a:rPr lang="en-IN" b="1" dirty="0"/>
            <a:t>Time Period</a:t>
          </a:r>
          <a:endParaRPr lang="en-IN" dirty="0"/>
        </a:p>
      </dgm:t>
    </dgm:pt>
    <dgm:pt modelId="{6AA5DC77-7AC4-458E-8334-47A3FDEC3B01}" type="parTrans" cxnId="{2FF18FD9-956C-46AB-B267-CCE02334A267}">
      <dgm:prSet/>
      <dgm:spPr/>
      <dgm:t>
        <a:bodyPr/>
        <a:lstStyle/>
        <a:p>
          <a:endParaRPr lang="en-IN"/>
        </a:p>
      </dgm:t>
    </dgm:pt>
    <dgm:pt modelId="{FAB3CE6C-79E1-4C46-BDB7-753A196D5EF8}" type="sibTrans" cxnId="{2FF18FD9-956C-46AB-B267-CCE02334A267}">
      <dgm:prSet/>
      <dgm:spPr/>
      <dgm:t>
        <a:bodyPr/>
        <a:lstStyle/>
        <a:p>
          <a:endParaRPr lang="en-IN"/>
        </a:p>
      </dgm:t>
    </dgm:pt>
    <dgm:pt modelId="{F640F092-54A3-420C-831F-E29C504543D0}">
      <dgm:prSet phldrT="[Text]" phldr="1"/>
      <dgm:spPr/>
      <dgm:t>
        <a:bodyPr/>
        <a:lstStyle/>
        <a:p>
          <a:endParaRPr lang="en-IN"/>
        </a:p>
      </dgm:t>
    </dgm:pt>
    <dgm:pt modelId="{A12807DB-1C79-48E6-AE02-459FF7232590}" type="parTrans" cxnId="{9F406617-C7C0-4B2D-8A82-1EF10D0EABA8}">
      <dgm:prSet/>
      <dgm:spPr/>
      <dgm:t>
        <a:bodyPr/>
        <a:lstStyle/>
        <a:p>
          <a:endParaRPr lang="en-IN"/>
        </a:p>
      </dgm:t>
    </dgm:pt>
    <dgm:pt modelId="{190B104D-6FDB-4F19-81C3-D0D629911884}" type="sibTrans" cxnId="{9F406617-C7C0-4B2D-8A82-1EF10D0EABA8}">
      <dgm:prSet/>
      <dgm:spPr/>
      <dgm:t>
        <a:bodyPr/>
        <a:lstStyle/>
        <a:p>
          <a:endParaRPr lang="en-IN"/>
        </a:p>
      </dgm:t>
    </dgm:pt>
    <dgm:pt modelId="{3277EFD5-8543-4A5B-AE15-F417E8BA8C68}">
      <dgm:prSet phldrT="[Text]"/>
      <dgm:spPr/>
      <dgm:t>
        <a:bodyPr/>
        <a:lstStyle/>
        <a:p>
          <a:r>
            <a:rPr lang="en-IN" b="1" dirty="0"/>
            <a:t>Data Sources</a:t>
          </a:r>
          <a:endParaRPr lang="en-IN" dirty="0"/>
        </a:p>
      </dgm:t>
    </dgm:pt>
    <dgm:pt modelId="{BD7E8123-127D-45F2-991F-6FA4837192EB}" type="parTrans" cxnId="{0D0422E9-F58A-4605-BE88-A650C3E2E354}">
      <dgm:prSet/>
      <dgm:spPr/>
      <dgm:t>
        <a:bodyPr/>
        <a:lstStyle/>
        <a:p>
          <a:endParaRPr lang="en-IN"/>
        </a:p>
      </dgm:t>
    </dgm:pt>
    <dgm:pt modelId="{E06A4208-42F0-40BE-A746-9664578CB1F3}" type="sibTrans" cxnId="{0D0422E9-F58A-4605-BE88-A650C3E2E354}">
      <dgm:prSet/>
      <dgm:spPr/>
      <dgm:t>
        <a:bodyPr/>
        <a:lstStyle/>
        <a:p>
          <a:endParaRPr lang="en-IN"/>
        </a:p>
      </dgm:t>
    </dgm:pt>
    <dgm:pt modelId="{B1C5D59A-A02E-4BFE-9CF0-62C27F9BBB75}">
      <dgm:prSet phldrT="[Text]" phldr="1"/>
      <dgm:spPr/>
      <dgm:t>
        <a:bodyPr/>
        <a:lstStyle/>
        <a:p>
          <a:endParaRPr lang="en-IN"/>
        </a:p>
      </dgm:t>
    </dgm:pt>
    <dgm:pt modelId="{47398EB0-460C-4D02-B5E6-8AB2DE2B2A14}" type="parTrans" cxnId="{3F36B768-0CCB-4F26-9552-1525246D830B}">
      <dgm:prSet/>
      <dgm:spPr/>
      <dgm:t>
        <a:bodyPr/>
        <a:lstStyle/>
        <a:p>
          <a:endParaRPr lang="en-IN"/>
        </a:p>
      </dgm:t>
    </dgm:pt>
    <dgm:pt modelId="{149161A9-5C16-4A4A-A59F-18BBBD857B7B}" type="sibTrans" cxnId="{3F36B768-0CCB-4F26-9552-1525246D830B}">
      <dgm:prSet/>
      <dgm:spPr/>
      <dgm:t>
        <a:bodyPr/>
        <a:lstStyle/>
        <a:p>
          <a:endParaRPr lang="en-IN"/>
        </a:p>
      </dgm:t>
    </dgm:pt>
    <dgm:pt modelId="{A2DACAE1-E486-4CB1-84BF-2B0F41A287E2}">
      <dgm:prSet phldrT="[Text]"/>
      <dgm:spPr/>
      <dgm:t>
        <a:bodyPr/>
        <a:lstStyle/>
        <a:p>
          <a:r>
            <a:rPr lang="en-IN" b="1" dirty="0"/>
            <a:t>Analysis Tools</a:t>
          </a:r>
          <a:endParaRPr lang="en-IN" dirty="0"/>
        </a:p>
      </dgm:t>
    </dgm:pt>
    <dgm:pt modelId="{E43640F0-3251-45B0-94F6-39AE03B8700C}" type="parTrans" cxnId="{02AEDC80-E453-436C-B32B-98C7EDB52E39}">
      <dgm:prSet/>
      <dgm:spPr/>
      <dgm:t>
        <a:bodyPr/>
        <a:lstStyle/>
        <a:p>
          <a:endParaRPr lang="en-IN"/>
        </a:p>
      </dgm:t>
    </dgm:pt>
    <dgm:pt modelId="{FD2E099E-407E-4A8B-A00C-6FABB8C9E969}" type="sibTrans" cxnId="{02AEDC80-E453-436C-B32B-98C7EDB52E39}">
      <dgm:prSet/>
      <dgm:spPr/>
      <dgm:t>
        <a:bodyPr/>
        <a:lstStyle/>
        <a:p>
          <a:endParaRPr lang="en-IN"/>
        </a:p>
      </dgm:t>
    </dgm:pt>
    <dgm:pt modelId="{F6A771CB-C63F-49FB-90CC-8F29FB7B46BC}">
      <dgm:prSet/>
      <dgm:spPr/>
      <dgm:t>
        <a:bodyPr/>
        <a:lstStyle/>
        <a:p>
          <a:r>
            <a:rPr lang="en-US" dirty="0"/>
            <a:t>Analysis covers 1910 to 1938</a:t>
          </a:r>
        </a:p>
      </dgm:t>
    </dgm:pt>
    <dgm:pt modelId="{5D81EB32-AF07-4DD0-AE17-62ACC526B286}" type="parTrans" cxnId="{A7269BD0-87C9-4AFA-BCFF-AD89838EB199}">
      <dgm:prSet/>
      <dgm:spPr/>
      <dgm:t>
        <a:bodyPr/>
        <a:lstStyle/>
        <a:p>
          <a:endParaRPr lang="en-IN"/>
        </a:p>
      </dgm:t>
    </dgm:pt>
    <dgm:pt modelId="{D5162E4E-766D-4E9A-9FC8-ECD8D00FA142}" type="sibTrans" cxnId="{A7269BD0-87C9-4AFA-BCFF-AD89838EB199}">
      <dgm:prSet/>
      <dgm:spPr/>
      <dgm:t>
        <a:bodyPr/>
        <a:lstStyle/>
        <a:p>
          <a:endParaRPr lang="en-IN"/>
        </a:p>
      </dgm:t>
    </dgm:pt>
    <dgm:pt modelId="{D2B06915-1AA9-48E5-9FD1-D7C54840B93D}">
      <dgm:prSet/>
      <dgm:spPr/>
      <dgm:t>
        <a:bodyPr/>
        <a:lstStyle/>
        <a:p>
          <a:r>
            <a:rPr lang="en-US" dirty="0"/>
            <a:t>Cotton wholesale prices and cottonseed prices</a:t>
          </a:r>
        </a:p>
      </dgm:t>
    </dgm:pt>
    <dgm:pt modelId="{4E25603E-C7AE-4068-8E60-85A7CF96C180}" type="parTrans" cxnId="{4389CD28-36B8-498B-9BD5-430E9DEEB0E7}">
      <dgm:prSet/>
      <dgm:spPr/>
      <dgm:t>
        <a:bodyPr/>
        <a:lstStyle/>
        <a:p>
          <a:endParaRPr lang="en-IN"/>
        </a:p>
      </dgm:t>
    </dgm:pt>
    <dgm:pt modelId="{ECC23ACC-3E9D-4856-A972-DFF632229382}" type="sibTrans" cxnId="{4389CD28-36B8-498B-9BD5-430E9DEEB0E7}">
      <dgm:prSet/>
      <dgm:spPr/>
      <dgm:t>
        <a:bodyPr/>
        <a:lstStyle/>
        <a:p>
          <a:endParaRPr lang="en-IN"/>
        </a:p>
      </dgm:t>
    </dgm:pt>
    <dgm:pt modelId="{F7341CDA-AE91-4213-A366-52E940DAAFB7}">
      <dgm:prSet/>
      <dgm:spPr/>
      <dgm:t>
        <a:bodyPr/>
        <a:lstStyle/>
        <a:p>
          <a:r>
            <a:rPr lang="en-US" dirty="0"/>
            <a:t>R scripts for data processing and visualization</a:t>
          </a:r>
        </a:p>
      </dgm:t>
    </dgm:pt>
    <dgm:pt modelId="{B96038BD-106E-4826-AE01-C64C4AB8A941}" type="parTrans" cxnId="{02491485-4DB8-4B6F-856B-11DDFCD83BC2}">
      <dgm:prSet/>
      <dgm:spPr/>
      <dgm:t>
        <a:bodyPr/>
        <a:lstStyle/>
        <a:p>
          <a:endParaRPr lang="en-IN"/>
        </a:p>
      </dgm:t>
    </dgm:pt>
    <dgm:pt modelId="{26C0D7F3-966E-4439-B1A1-F8C91ADC358D}" type="sibTrans" cxnId="{02491485-4DB8-4B6F-856B-11DDFCD83BC2}">
      <dgm:prSet/>
      <dgm:spPr/>
      <dgm:t>
        <a:bodyPr/>
        <a:lstStyle/>
        <a:p>
          <a:endParaRPr lang="en-IN"/>
        </a:p>
      </dgm:t>
    </dgm:pt>
    <dgm:pt modelId="{F9D018E7-9C74-44FE-8D3D-ABE4A4D6F382}" type="pres">
      <dgm:prSet presAssocID="{ADDFDC7C-B6D8-4623-B4DF-CBA06A7757F3}" presName="linearFlow" presStyleCnt="0">
        <dgm:presLayoutVars>
          <dgm:dir/>
          <dgm:animLvl val="lvl"/>
          <dgm:resizeHandles val="exact"/>
        </dgm:presLayoutVars>
      </dgm:prSet>
      <dgm:spPr/>
    </dgm:pt>
    <dgm:pt modelId="{1B50D4C0-E167-47CE-BDA5-F2EE82EB8C3A}" type="pres">
      <dgm:prSet presAssocID="{4E3EED05-0DD5-436B-A68C-E238D5FDB9B5}" presName="composite" presStyleCnt="0"/>
      <dgm:spPr/>
    </dgm:pt>
    <dgm:pt modelId="{0D111D59-F436-4049-9B23-3BE657608E74}" type="pres">
      <dgm:prSet presAssocID="{4E3EED05-0DD5-436B-A68C-E238D5FDB9B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D3E1C1D-ECEF-43D9-86A5-0CCA784E5E27}" type="pres">
      <dgm:prSet presAssocID="{4E3EED05-0DD5-436B-A68C-E238D5FDB9B5}" presName="descendantText" presStyleLbl="alignAcc1" presStyleIdx="0" presStyleCnt="3">
        <dgm:presLayoutVars>
          <dgm:bulletEnabled val="1"/>
        </dgm:presLayoutVars>
      </dgm:prSet>
      <dgm:spPr/>
    </dgm:pt>
    <dgm:pt modelId="{706B1B92-5B1E-492B-9061-B21A7B003ECE}" type="pres">
      <dgm:prSet presAssocID="{D83E66F4-B2C6-4AA9-A75E-54CECFFFBB20}" presName="sp" presStyleCnt="0"/>
      <dgm:spPr/>
    </dgm:pt>
    <dgm:pt modelId="{2C5499E4-47C8-4557-BF47-DA5FCC5C645C}" type="pres">
      <dgm:prSet presAssocID="{F640F092-54A3-420C-831F-E29C504543D0}" presName="composite" presStyleCnt="0"/>
      <dgm:spPr/>
    </dgm:pt>
    <dgm:pt modelId="{B3B65535-64FE-4AE6-8880-C2081D37CB3D}" type="pres">
      <dgm:prSet presAssocID="{F640F092-54A3-420C-831F-E29C504543D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2A35E63-A4A2-48E5-B080-643EDF3164CA}" type="pres">
      <dgm:prSet presAssocID="{F640F092-54A3-420C-831F-E29C504543D0}" presName="descendantText" presStyleLbl="alignAcc1" presStyleIdx="1" presStyleCnt="3">
        <dgm:presLayoutVars>
          <dgm:bulletEnabled val="1"/>
        </dgm:presLayoutVars>
      </dgm:prSet>
      <dgm:spPr/>
    </dgm:pt>
    <dgm:pt modelId="{8D541D82-B88C-400F-956D-C18371B2A235}" type="pres">
      <dgm:prSet presAssocID="{190B104D-6FDB-4F19-81C3-D0D629911884}" presName="sp" presStyleCnt="0"/>
      <dgm:spPr/>
    </dgm:pt>
    <dgm:pt modelId="{07563C2C-E77C-4307-AEAC-436A859C9C78}" type="pres">
      <dgm:prSet presAssocID="{B1C5D59A-A02E-4BFE-9CF0-62C27F9BBB75}" presName="composite" presStyleCnt="0"/>
      <dgm:spPr/>
    </dgm:pt>
    <dgm:pt modelId="{8B9F8BA0-3A0E-4EEB-967E-EF3E3B6E9A44}" type="pres">
      <dgm:prSet presAssocID="{B1C5D59A-A02E-4BFE-9CF0-62C27F9BBB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BB254D3-0083-440D-A910-2DF6AE45E292}" type="pres">
      <dgm:prSet presAssocID="{B1C5D59A-A02E-4BFE-9CF0-62C27F9BBB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E472101-7665-40DF-8B6F-7815F79D1D11}" type="presOf" srcId="{3277EFD5-8543-4A5B-AE15-F417E8BA8C68}" destId="{A2A35E63-A4A2-48E5-B080-643EDF3164CA}" srcOrd="0" destOrd="0" presId="urn:microsoft.com/office/officeart/2005/8/layout/chevron2"/>
    <dgm:cxn modelId="{8DBA9004-D52E-4378-B749-76AF278AB227}" type="presOf" srcId="{F6A771CB-C63F-49FB-90CC-8F29FB7B46BC}" destId="{BD3E1C1D-ECEF-43D9-86A5-0CCA784E5E27}" srcOrd="0" destOrd="1" presId="urn:microsoft.com/office/officeart/2005/8/layout/chevron2"/>
    <dgm:cxn modelId="{A5BBB009-88E9-469C-B39B-44C1ABEA9048}" type="presOf" srcId="{ADDFDC7C-B6D8-4623-B4DF-CBA06A7757F3}" destId="{F9D018E7-9C74-44FE-8D3D-ABE4A4D6F382}" srcOrd="0" destOrd="0" presId="urn:microsoft.com/office/officeart/2005/8/layout/chevron2"/>
    <dgm:cxn modelId="{7A644512-AFB2-4F6E-A936-622AC235EDBA}" srcId="{ADDFDC7C-B6D8-4623-B4DF-CBA06A7757F3}" destId="{4E3EED05-0DD5-436B-A68C-E238D5FDB9B5}" srcOrd="0" destOrd="0" parTransId="{F3B05192-D6C0-4904-BF2E-40DCDF2B30B2}" sibTransId="{D83E66F4-B2C6-4AA9-A75E-54CECFFFBB20}"/>
    <dgm:cxn modelId="{9F406617-C7C0-4B2D-8A82-1EF10D0EABA8}" srcId="{ADDFDC7C-B6D8-4623-B4DF-CBA06A7757F3}" destId="{F640F092-54A3-420C-831F-E29C504543D0}" srcOrd="1" destOrd="0" parTransId="{A12807DB-1C79-48E6-AE02-459FF7232590}" sibTransId="{190B104D-6FDB-4F19-81C3-D0D629911884}"/>
    <dgm:cxn modelId="{4389CD28-36B8-498B-9BD5-430E9DEEB0E7}" srcId="{F640F092-54A3-420C-831F-E29C504543D0}" destId="{D2B06915-1AA9-48E5-9FD1-D7C54840B93D}" srcOrd="1" destOrd="0" parTransId="{4E25603E-C7AE-4068-8E60-85A7CF96C180}" sibTransId="{ECC23ACC-3E9D-4856-A972-DFF632229382}"/>
    <dgm:cxn modelId="{EE6B0C47-3A10-409A-B5FF-FE2D4FEACACD}" type="presOf" srcId="{A4C00B6E-E6B8-4D9C-B8E4-24DCE676D993}" destId="{BD3E1C1D-ECEF-43D9-86A5-0CCA784E5E27}" srcOrd="0" destOrd="0" presId="urn:microsoft.com/office/officeart/2005/8/layout/chevron2"/>
    <dgm:cxn modelId="{3F36B768-0CCB-4F26-9552-1525246D830B}" srcId="{ADDFDC7C-B6D8-4623-B4DF-CBA06A7757F3}" destId="{B1C5D59A-A02E-4BFE-9CF0-62C27F9BBB75}" srcOrd="2" destOrd="0" parTransId="{47398EB0-460C-4D02-B5E6-8AB2DE2B2A14}" sibTransId="{149161A9-5C16-4A4A-A59F-18BBBD857B7B}"/>
    <dgm:cxn modelId="{02AEDC80-E453-436C-B32B-98C7EDB52E39}" srcId="{B1C5D59A-A02E-4BFE-9CF0-62C27F9BBB75}" destId="{A2DACAE1-E486-4CB1-84BF-2B0F41A287E2}" srcOrd="0" destOrd="0" parTransId="{E43640F0-3251-45B0-94F6-39AE03B8700C}" sibTransId="{FD2E099E-407E-4A8B-A00C-6FABB8C9E969}"/>
    <dgm:cxn modelId="{38CD0E84-586D-47BC-BE0A-A371791188ED}" type="presOf" srcId="{D2B06915-1AA9-48E5-9FD1-D7C54840B93D}" destId="{A2A35E63-A4A2-48E5-B080-643EDF3164CA}" srcOrd="0" destOrd="1" presId="urn:microsoft.com/office/officeart/2005/8/layout/chevron2"/>
    <dgm:cxn modelId="{02491485-4DB8-4B6F-856B-11DDFCD83BC2}" srcId="{B1C5D59A-A02E-4BFE-9CF0-62C27F9BBB75}" destId="{F7341CDA-AE91-4213-A366-52E940DAAFB7}" srcOrd="1" destOrd="0" parTransId="{B96038BD-106E-4826-AE01-C64C4AB8A941}" sibTransId="{26C0D7F3-966E-4439-B1A1-F8C91ADC358D}"/>
    <dgm:cxn modelId="{E12CD6BC-E948-4135-84E4-4B6247026AA1}" type="presOf" srcId="{4E3EED05-0DD5-436B-A68C-E238D5FDB9B5}" destId="{0D111D59-F436-4049-9B23-3BE657608E74}" srcOrd="0" destOrd="0" presId="urn:microsoft.com/office/officeart/2005/8/layout/chevron2"/>
    <dgm:cxn modelId="{804D06C9-04A9-40D5-892B-72896B64FBC8}" type="presOf" srcId="{A2DACAE1-E486-4CB1-84BF-2B0F41A287E2}" destId="{ABB254D3-0083-440D-A910-2DF6AE45E292}" srcOrd="0" destOrd="0" presId="urn:microsoft.com/office/officeart/2005/8/layout/chevron2"/>
    <dgm:cxn modelId="{A7269BD0-87C9-4AFA-BCFF-AD89838EB199}" srcId="{4E3EED05-0DD5-436B-A68C-E238D5FDB9B5}" destId="{F6A771CB-C63F-49FB-90CC-8F29FB7B46BC}" srcOrd="1" destOrd="0" parTransId="{5D81EB32-AF07-4DD0-AE17-62ACC526B286}" sibTransId="{D5162E4E-766D-4E9A-9FC8-ECD8D00FA142}"/>
    <dgm:cxn modelId="{D41879D5-4AAB-4DBA-876A-9EDED6AABDE6}" type="presOf" srcId="{F640F092-54A3-420C-831F-E29C504543D0}" destId="{B3B65535-64FE-4AE6-8880-C2081D37CB3D}" srcOrd="0" destOrd="0" presId="urn:microsoft.com/office/officeart/2005/8/layout/chevron2"/>
    <dgm:cxn modelId="{702107D8-BB9A-4B43-91A4-EF16D1BC137F}" type="presOf" srcId="{F7341CDA-AE91-4213-A366-52E940DAAFB7}" destId="{ABB254D3-0083-440D-A910-2DF6AE45E292}" srcOrd="0" destOrd="1" presId="urn:microsoft.com/office/officeart/2005/8/layout/chevron2"/>
    <dgm:cxn modelId="{2FF18FD9-956C-46AB-B267-CCE02334A267}" srcId="{4E3EED05-0DD5-436B-A68C-E238D5FDB9B5}" destId="{A4C00B6E-E6B8-4D9C-B8E4-24DCE676D993}" srcOrd="0" destOrd="0" parTransId="{6AA5DC77-7AC4-458E-8334-47A3FDEC3B01}" sibTransId="{FAB3CE6C-79E1-4C46-BDB7-753A196D5EF8}"/>
    <dgm:cxn modelId="{EE45DEE2-7E8C-4B19-8BE9-BD3B534C8FA0}" type="presOf" srcId="{B1C5D59A-A02E-4BFE-9CF0-62C27F9BBB75}" destId="{8B9F8BA0-3A0E-4EEB-967E-EF3E3B6E9A44}" srcOrd="0" destOrd="0" presId="urn:microsoft.com/office/officeart/2005/8/layout/chevron2"/>
    <dgm:cxn modelId="{0D0422E9-F58A-4605-BE88-A650C3E2E354}" srcId="{F640F092-54A3-420C-831F-E29C504543D0}" destId="{3277EFD5-8543-4A5B-AE15-F417E8BA8C68}" srcOrd="0" destOrd="0" parTransId="{BD7E8123-127D-45F2-991F-6FA4837192EB}" sibTransId="{E06A4208-42F0-40BE-A746-9664578CB1F3}"/>
    <dgm:cxn modelId="{3C6D298D-28EC-48AD-95AF-B2831466C11C}" type="presParOf" srcId="{F9D018E7-9C74-44FE-8D3D-ABE4A4D6F382}" destId="{1B50D4C0-E167-47CE-BDA5-F2EE82EB8C3A}" srcOrd="0" destOrd="0" presId="urn:microsoft.com/office/officeart/2005/8/layout/chevron2"/>
    <dgm:cxn modelId="{5D0CB664-2CDB-4FB5-9D49-6EDD8D0C54D5}" type="presParOf" srcId="{1B50D4C0-E167-47CE-BDA5-F2EE82EB8C3A}" destId="{0D111D59-F436-4049-9B23-3BE657608E74}" srcOrd="0" destOrd="0" presId="urn:microsoft.com/office/officeart/2005/8/layout/chevron2"/>
    <dgm:cxn modelId="{14EDBA24-FD0A-4648-9A18-8E10C7BA7464}" type="presParOf" srcId="{1B50D4C0-E167-47CE-BDA5-F2EE82EB8C3A}" destId="{BD3E1C1D-ECEF-43D9-86A5-0CCA784E5E27}" srcOrd="1" destOrd="0" presId="urn:microsoft.com/office/officeart/2005/8/layout/chevron2"/>
    <dgm:cxn modelId="{7FAB7CBF-B583-4A81-A5C7-F30D10C3394B}" type="presParOf" srcId="{F9D018E7-9C74-44FE-8D3D-ABE4A4D6F382}" destId="{706B1B92-5B1E-492B-9061-B21A7B003ECE}" srcOrd="1" destOrd="0" presId="urn:microsoft.com/office/officeart/2005/8/layout/chevron2"/>
    <dgm:cxn modelId="{03456DDC-CEB6-4443-9897-F4616C3E5EA9}" type="presParOf" srcId="{F9D018E7-9C74-44FE-8D3D-ABE4A4D6F382}" destId="{2C5499E4-47C8-4557-BF47-DA5FCC5C645C}" srcOrd="2" destOrd="0" presId="urn:microsoft.com/office/officeart/2005/8/layout/chevron2"/>
    <dgm:cxn modelId="{A5882013-D2F8-40E2-9A83-EA2E28560DF2}" type="presParOf" srcId="{2C5499E4-47C8-4557-BF47-DA5FCC5C645C}" destId="{B3B65535-64FE-4AE6-8880-C2081D37CB3D}" srcOrd="0" destOrd="0" presId="urn:microsoft.com/office/officeart/2005/8/layout/chevron2"/>
    <dgm:cxn modelId="{2C3DE253-70B0-4F58-9667-F8ED591877E5}" type="presParOf" srcId="{2C5499E4-47C8-4557-BF47-DA5FCC5C645C}" destId="{A2A35E63-A4A2-48E5-B080-643EDF3164CA}" srcOrd="1" destOrd="0" presId="urn:microsoft.com/office/officeart/2005/8/layout/chevron2"/>
    <dgm:cxn modelId="{CA30E3E7-7A05-49A7-AFC3-DD5174A220EF}" type="presParOf" srcId="{F9D018E7-9C74-44FE-8D3D-ABE4A4D6F382}" destId="{8D541D82-B88C-400F-956D-C18371B2A235}" srcOrd="3" destOrd="0" presId="urn:microsoft.com/office/officeart/2005/8/layout/chevron2"/>
    <dgm:cxn modelId="{61AE67CA-A329-4F08-936E-A97CF1A1820F}" type="presParOf" srcId="{F9D018E7-9C74-44FE-8D3D-ABE4A4D6F382}" destId="{07563C2C-E77C-4307-AEAC-436A859C9C78}" srcOrd="4" destOrd="0" presId="urn:microsoft.com/office/officeart/2005/8/layout/chevron2"/>
    <dgm:cxn modelId="{0998C8B8-1759-497C-B6C4-DF0DAC06801E}" type="presParOf" srcId="{07563C2C-E77C-4307-AEAC-436A859C9C78}" destId="{8B9F8BA0-3A0E-4EEB-967E-EF3E3B6E9A44}" srcOrd="0" destOrd="0" presId="urn:microsoft.com/office/officeart/2005/8/layout/chevron2"/>
    <dgm:cxn modelId="{677ABF07-65D0-4A48-AD76-A90C71CB7CAE}" type="presParOf" srcId="{07563C2C-E77C-4307-AEAC-436A859C9C78}" destId="{ABB254D3-0083-440D-A910-2DF6AE45E2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49C2A1-BE68-4C27-A9FF-1FE8830EFB16}" type="doc">
      <dgm:prSet loTypeId="urn:microsoft.com/office/officeart/2008/layout/PictureStrips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E014DA9-B5C1-415E-A76F-E510B4020CB9}">
      <dgm:prSet phldrT="[Text]"/>
      <dgm:spPr/>
      <dgm:t>
        <a:bodyPr/>
        <a:lstStyle/>
        <a:p>
          <a:r>
            <a:rPr lang="en-IN" dirty="0"/>
            <a:t>PRICING TRENDS: General trends observed over </a:t>
          </a:r>
          <a:r>
            <a:rPr lang="en-IN" dirty="0" err="1"/>
            <a:t>analyzed</a:t>
          </a:r>
          <a:r>
            <a:rPr lang="en-IN" dirty="0"/>
            <a:t> period</a:t>
          </a:r>
        </a:p>
      </dgm:t>
    </dgm:pt>
    <dgm:pt modelId="{D2948465-4837-4E96-BE9A-8588E98922B3}" type="parTrans" cxnId="{CB809B53-0D7D-4C08-AB63-C9CF69FC543A}">
      <dgm:prSet/>
      <dgm:spPr/>
      <dgm:t>
        <a:bodyPr/>
        <a:lstStyle/>
        <a:p>
          <a:endParaRPr lang="en-IN"/>
        </a:p>
      </dgm:t>
    </dgm:pt>
    <dgm:pt modelId="{E9260CD7-6B02-408D-948D-BB3ACE73CFE5}" type="sibTrans" cxnId="{CB809B53-0D7D-4C08-AB63-C9CF69FC543A}">
      <dgm:prSet/>
      <dgm:spPr/>
      <dgm:t>
        <a:bodyPr/>
        <a:lstStyle/>
        <a:p>
          <a:endParaRPr lang="en-IN"/>
        </a:p>
      </dgm:t>
    </dgm:pt>
    <dgm:pt modelId="{88C0BEE3-7A1D-4DB9-94E3-E15AF38674A7}">
      <dgm:prSet phldrT="[Text]"/>
      <dgm:spPr/>
      <dgm:t>
        <a:bodyPr/>
        <a:lstStyle/>
        <a:p>
          <a:r>
            <a:rPr lang="en-IN" dirty="0"/>
            <a:t>SEASONABILITY &amp; VARIABILITY: </a:t>
          </a:r>
          <a:r>
            <a:rPr lang="en-US" dirty="0"/>
            <a:t>Identified through boxplots and histograms</a:t>
          </a:r>
          <a:endParaRPr lang="en-IN" dirty="0"/>
        </a:p>
      </dgm:t>
    </dgm:pt>
    <dgm:pt modelId="{6D5F4445-8B1E-4B81-98B5-EF430F7C075B}" type="parTrans" cxnId="{12EA51D4-C5AD-44C1-A2D1-33CBC79B4545}">
      <dgm:prSet/>
      <dgm:spPr/>
      <dgm:t>
        <a:bodyPr/>
        <a:lstStyle/>
        <a:p>
          <a:endParaRPr lang="en-IN"/>
        </a:p>
      </dgm:t>
    </dgm:pt>
    <dgm:pt modelId="{CB16B9B3-FAE1-4CF7-8936-B2E8CC42E7AD}" type="sibTrans" cxnId="{12EA51D4-C5AD-44C1-A2D1-33CBC79B4545}">
      <dgm:prSet/>
      <dgm:spPr/>
      <dgm:t>
        <a:bodyPr/>
        <a:lstStyle/>
        <a:p>
          <a:endParaRPr lang="en-IN"/>
        </a:p>
      </dgm:t>
    </dgm:pt>
    <dgm:pt modelId="{A33E5BD0-CA4E-423A-A1EB-C948CF855567}">
      <dgm:prSet phldrT="[Text]"/>
      <dgm:spPr/>
      <dgm:t>
        <a:bodyPr/>
        <a:lstStyle/>
        <a:p>
          <a:r>
            <a:rPr lang="en-IN" dirty="0"/>
            <a:t>PRICE RELATIONSHIPS: </a:t>
          </a:r>
          <a:r>
            <a:rPr lang="en-US" dirty="0"/>
            <a:t>Correlations between cotton and cottonseed prices</a:t>
          </a:r>
          <a:endParaRPr lang="en-IN" dirty="0"/>
        </a:p>
      </dgm:t>
    </dgm:pt>
    <dgm:pt modelId="{893A7ABD-6C8A-4C03-9A43-C5187BC2AEEC}" type="parTrans" cxnId="{269B5D2D-E8C6-4178-8744-579953EEF9CB}">
      <dgm:prSet/>
      <dgm:spPr/>
      <dgm:t>
        <a:bodyPr/>
        <a:lstStyle/>
        <a:p>
          <a:endParaRPr lang="en-IN"/>
        </a:p>
      </dgm:t>
    </dgm:pt>
    <dgm:pt modelId="{D635774C-FA5E-4EB2-9691-F46B20341B30}" type="sibTrans" cxnId="{269B5D2D-E8C6-4178-8744-579953EEF9CB}">
      <dgm:prSet/>
      <dgm:spPr/>
      <dgm:t>
        <a:bodyPr/>
        <a:lstStyle/>
        <a:p>
          <a:endParaRPr lang="en-IN"/>
        </a:p>
      </dgm:t>
    </dgm:pt>
    <dgm:pt modelId="{CF4AE191-0F6A-4481-8E42-BF3ABE44ABF3}" type="pres">
      <dgm:prSet presAssocID="{C749C2A1-BE68-4C27-A9FF-1FE8830EFB16}" presName="Name0" presStyleCnt="0">
        <dgm:presLayoutVars>
          <dgm:dir/>
          <dgm:resizeHandles val="exact"/>
        </dgm:presLayoutVars>
      </dgm:prSet>
      <dgm:spPr/>
    </dgm:pt>
    <dgm:pt modelId="{8BDF86C8-6594-4114-B1C4-0517406AA2B1}" type="pres">
      <dgm:prSet presAssocID="{6E014DA9-B5C1-415E-A76F-E510B4020CB9}" presName="composite" presStyleCnt="0"/>
      <dgm:spPr/>
    </dgm:pt>
    <dgm:pt modelId="{27934A08-56B6-43E1-8BFF-9ABC0D10A3CD}" type="pres">
      <dgm:prSet presAssocID="{6E014DA9-B5C1-415E-A76F-E510B4020CB9}" presName="rect1" presStyleLbl="trAlignAcc1" presStyleIdx="0" presStyleCnt="3">
        <dgm:presLayoutVars>
          <dgm:bulletEnabled val="1"/>
        </dgm:presLayoutVars>
      </dgm:prSet>
      <dgm:spPr/>
    </dgm:pt>
    <dgm:pt modelId="{4D11F233-1258-4954-AFCE-0AF4E17974F7}" type="pres">
      <dgm:prSet presAssocID="{6E014DA9-B5C1-415E-A76F-E510B4020CB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583D74-2BF9-4C2D-AD00-DCA81383A9E1}" type="pres">
      <dgm:prSet presAssocID="{E9260CD7-6B02-408D-948D-BB3ACE73CFE5}" presName="sibTrans" presStyleCnt="0"/>
      <dgm:spPr/>
    </dgm:pt>
    <dgm:pt modelId="{FA8F2878-2FEA-4362-9703-C5B1EF5C45AA}" type="pres">
      <dgm:prSet presAssocID="{88C0BEE3-7A1D-4DB9-94E3-E15AF38674A7}" presName="composite" presStyleCnt="0"/>
      <dgm:spPr/>
    </dgm:pt>
    <dgm:pt modelId="{D4976F10-DDBC-47FA-9D4E-29600F9AAAE2}" type="pres">
      <dgm:prSet presAssocID="{88C0BEE3-7A1D-4DB9-94E3-E15AF38674A7}" presName="rect1" presStyleLbl="trAlignAcc1" presStyleIdx="1" presStyleCnt="3">
        <dgm:presLayoutVars>
          <dgm:bulletEnabled val="1"/>
        </dgm:presLayoutVars>
      </dgm:prSet>
      <dgm:spPr/>
    </dgm:pt>
    <dgm:pt modelId="{65DB12A3-E56B-45A2-B6B5-44A1C117872D}" type="pres">
      <dgm:prSet presAssocID="{88C0BEE3-7A1D-4DB9-94E3-E15AF38674A7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79E890A-1317-44F6-A4B5-85D3FB3876AD}" type="pres">
      <dgm:prSet presAssocID="{CB16B9B3-FAE1-4CF7-8936-B2E8CC42E7AD}" presName="sibTrans" presStyleCnt="0"/>
      <dgm:spPr/>
    </dgm:pt>
    <dgm:pt modelId="{6388A1C1-6046-459E-AC78-E138C3ADFC52}" type="pres">
      <dgm:prSet presAssocID="{A33E5BD0-CA4E-423A-A1EB-C948CF855567}" presName="composite" presStyleCnt="0"/>
      <dgm:spPr/>
    </dgm:pt>
    <dgm:pt modelId="{EFBDFEAF-8306-4B53-BF05-86E07952EB21}" type="pres">
      <dgm:prSet presAssocID="{A33E5BD0-CA4E-423A-A1EB-C948CF855567}" presName="rect1" presStyleLbl="trAlignAcc1" presStyleIdx="2" presStyleCnt="3">
        <dgm:presLayoutVars>
          <dgm:bulletEnabled val="1"/>
        </dgm:presLayoutVars>
      </dgm:prSet>
      <dgm:spPr/>
    </dgm:pt>
    <dgm:pt modelId="{16DE8E2F-5804-4DA2-90C5-46D6288CB6B7}" type="pres">
      <dgm:prSet presAssocID="{A33E5BD0-CA4E-423A-A1EB-C948CF855567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</dgm:ptLst>
  <dgm:cxnLst>
    <dgm:cxn modelId="{3301EC19-C715-4351-B2D4-F9CBC7E06955}" type="presOf" srcId="{C749C2A1-BE68-4C27-A9FF-1FE8830EFB16}" destId="{CF4AE191-0F6A-4481-8E42-BF3ABE44ABF3}" srcOrd="0" destOrd="0" presId="urn:microsoft.com/office/officeart/2008/layout/PictureStrips"/>
    <dgm:cxn modelId="{30948026-BCD4-481A-A60F-F42A50F55D38}" type="presOf" srcId="{A33E5BD0-CA4E-423A-A1EB-C948CF855567}" destId="{EFBDFEAF-8306-4B53-BF05-86E07952EB21}" srcOrd="0" destOrd="0" presId="urn:microsoft.com/office/officeart/2008/layout/PictureStrips"/>
    <dgm:cxn modelId="{269B5D2D-E8C6-4178-8744-579953EEF9CB}" srcId="{C749C2A1-BE68-4C27-A9FF-1FE8830EFB16}" destId="{A33E5BD0-CA4E-423A-A1EB-C948CF855567}" srcOrd="2" destOrd="0" parTransId="{893A7ABD-6C8A-4C03-9A43-C5187BC2AEEC}" sibTransId="{D635774C-FA5E-4EB2-9691-F46B20341B30}"/>
    <dgm:cxn modelId="{CB809B53-0D7D-4C08-AB63-C9CF69FC543A}" srcId="{C749C2A1-BE68-4C27-A9FF-1FE8830EFB16}" destId="{6E014DA9-B5C1-415E-A76F-E510B4020CB9}" srcOrd="0" destOrd="0" parTransId="{D2948465-4837-4E96-BE9A-8588E98922B3}" sibTransId="{E9260CD7-6B02-408D-948D-BB3ACE73CFE5}"/>
    <dgm:cxn modelId="{484704BC-6C0B-41A7-A011-A646F5A5CFB7}" type="presOf" srcId="{6E014DA9-B5C1-415E-A76F-E510B4020CB9}" destId="{27934A08-56B6-43E1-8BFF-9ABC0D10A3CD}" srcOrd="0" destOrd="0" presId="urn:microsoft.com/office/officeart/2008/layout/PictureStrips"/>
    <dgm:cxn modelId="{AF742AD0-155A-4CB8-BCD9-CD334768BC2B}" type="presOf" srcId="{88C0BEE3-7A1D-4DB9-94E3-E15AF38674A7}" destId="{D4976F10-DDBC-47FA-9D4E-29600F9AAAE2}" srcOrd="0" destOrd="0" presId="urn:microsoft.com/office/officeart/2008/layout/PictureStrips"/>
    <dgm:cxn modelId="{12EA51D4-C5AD-44C1-A2D1-33CBC79B4545}" srcId="{C749C2A1-BE68-4C27-A9FF-1FE8830EFB16}" destId="{88C0BEE3-7A1D-4DB9-94E3-E15AF38674A7}" srcOrd="1" destOrd="0" parTransId="{6D5F4445-8B1E-4B81-98B5-EF430F7C075B}" sibTransId="{CB16B9B3-FAE1-4CF7-8936-B2E8CC42E7AD}"/>
    <dgm:cxn modelId="{F732CEC6-717D-4082-A4DD-87CD690C455C}" type="presParOf" srcId="{CF4AE191-0F6A-4481-8E42-BF3ABE44ABF3}" destId="{8BDF86C8-6594-4114-B1C4-0517406AA2B1}" srcOrd="0" destOrd="0" presId="urn:microsoft.com/office/officeart/2008/layout/PictureStrips"/>
    <dgm:cxn modelId="{F817CCEE-5A42-4BB9-BC76-8FF68F4C82B6}" type="presParOf" srcId="{8BDF86C8-6594-4114-B1C4-0517406AA2B1}" destId="{27934A08-56B6-43E1-8BFF-9ABC0D10A3CD}" srcOrd="0" destOrd="0" presId="urn:microsoft.com/office/officeart/2008/layout/PictureStrips"/>
    <dgm:cxn modelId="{1834E092-274D-44AB-B1F2-74D8A29B46C5}" type="presParOf" srcId="{8BDF86C8-6594-4114-B1C4-0517406AA2B1}" destId="{4D11F233-1258-4954-AFCE-0AF4E17974F7}" srcOrd="1" destOrd="0" presId="urn:microsoft.com/office/officeart/2008/layout/PictureStrips"/>
    <dgm:cxn modelId="{4E444CEC-8B4A-4EE6-AAA7-25451536FB5F}" type="presParOf" srcId="{CF4AE191-0F6A-4481-8E42-BF3ABE44ABF3}" destId="{4C583D74-2BF9-4C2D-AD00-DCA81383A9E1}" srcOrd="1" destOrd="0" presId="urn:microsoft.com/office/officeart/2008/layout/PictureStrips"/>
    <dgm:cxn modelId="{90E82AA2-3162-4F9A-8CCA-90351CA08CA8}" type="presParOf" srcId="{CF4AE191-0F6A-4481-8E42-BF3ABE44ABF3}" destId="{FA8F2878-2FEA-4362-9703-C5B1EF5C45AA}" srcOrd="2" destOrd="0" presId="urn:microsoft.com/office/officeart/2008/layout/PictureStrips"/>
    <dgm:cxn modelId="{747643CC-4FAD-4DE0-AC38-1218468ED530}" type="presParOf" srcId="{FA8F2878-2FEA-4362-9703-C5B1EF5C45AA}" destId="{D4976F10-DDBC-47FA-9D4E-29600F9AAAE2}" srcOrd="0" destOrd="0" presId="urn:microsoft.com/office/officeart/2008/layout/PictureStrips"/>
    <dgm:cxn modelId="{D26F923B-B4AD-44E9-96CD-E7C70141F020}" type="presParOf" srcId="{FA8F2878-2FEA-4362-9703-C5B1EF5C45AA}" destId="{65DB12A3-E56B-45A2-B6B5-44A1C117872D}" srcOrd="1" destOrd="0" presId="urn:microsoft.com/office/officeart/2008/layout/PictureStrips"/>
    <dgm:cxn modelId="{D40A4666-20D5-4DFA-9E47-F63745E2B12F}" type="presParOf" srcId="{CF4AE191-0F6A-4481-8E42-BF3ABE44ABF3}" destId="{A79E890A-1317-44F6-A4B5-85D3FB3876AD}" srcOrd="3" destOrd="0" presId="urn:microsoft.com/office/officeart/2008/layout/PictureStrips"/>
    <dgm:cxn modelId="{FC817935-0DC4-4EF6-B9CC-E34953933933}" type="presParOf" srcId="{CF4AE191-0F6A-4481-8E42-BF3ABE44ABF3}" destId="{6388A1C1-6046-459E-AC78-E138C3ADFC52}" srcOrd="4" destOrd="0" presId="urn:microsoft.com/office/officeart/2008/layout/PictureStrips"/>
    <dgm:cxn modelId="{7459B919-0DD0-4A1F-BAEE-F85224DECFE4}" type="presParOf" srcId="{6388A1C1-6046-459E-AC78-E138C3ADFC52}" destId="{EFBDFEAF-8306-4B53-BF05-86E07952EB21}" srcOrd="0" destOrd="0" presId="urn:microsoft.com/office/officeart/2008/layout/PictureStrips"/>
    <dgm:cxn modelId="{66E03499-F7DE-40B6-8514-53A59A8C59A8}" type="presParOf" srcId="{6388A1C1-6046-459E-AC78-E138C3ADFC52}" destId="{16DE8E2F-5804-4DA2-90C5-46D6288CB6B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11D59-F436-4049-9B23-3BE657608E74}">
      <dsp:nvSpPr>
        <dsp:cNvPr id="0" name=""/>
        <dsp:cNvSpPr/>
      </dsp:nvSpPr>
      <dsp:spPr>
        <a:xfrm rot="5400000">
          <a:off x="-281887" y="283372"/>
          <a:ext cx="1879252" cy="131547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 dirty="0"/>
        </a:p>
      </dsp:txBody>
      <dsp:txXfrm rot="-5400000">
        <a:off x="1" y="659222"/>
        <a:ext cx="1315476" cy="563776"/>
      </dsp:txXfrm>
    </dsp:sp>
    <dsp:sp modelId="{BD3E1C1D-ECEF-43D9-86A5-0CCA784E5E27}">
      <dsp:nvSpPr>
        <dsp:cNvPr id="0" name=""/>
        <dsp:cNvSpPr/>
      </dsp:nvSpPr>
      <dsp:spPr>
        <a:xfrm rot="5400000">
          <a:off x="3293418" y="-1976457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Time Period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Analysis covers 1910 to 1938</a:t>
          </a:r>
        </a:p>
      </dsp:txBody>
      <dsp:txXfrm rot="-5400000">
        <a:off x="1315477" y="61113"/>
        <a:ext cx="5117769" cy="1102256"/>
      </dsp:txXfrm>
    </dsp:sp>
    <dsp:sp modelId="{B3B65535-64FE-4AE6-8880-C2081D37CB3D}">
      <dsp:nvSpPr>
        <dsp:cNvPr id="0" name=""/>
        <dsp:cNvSpPr/>
      </dsp:nvSpPr>
      <dsp:spPr>
        <a:xfrm rot="5400000">
          <a:off x="-281887" y="1971161"/>
          <a:ext cx="1879252" cy="1315476"/>
        </a:xfrm>
        <a:prstGeom prst="chevron">
          <a:avLst/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 rot="-5400000">
        <a:off x="1" y="2347011"/>
        <a:ext cx="1315476" cy="563776"/>
      </dsp:txXfrm>
    </dsp:sp>
    <dsp:sp modelId="{A2A35E63-A4A2-48E5-B080-643EDF3164CA}">
      <dsp:nvSpPr>
        <dsp:cNvPr id="0" name=""/>
        <dsp:cNvSpPr/>
      </dsp:nvSpPr>
      <dsp:spPr>
        <a:xfrm rot="5400000">
          <a:off x="3293418" y="-288668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Data Sources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Cotton wholesale prices and cottonseed prices</a:t>
          </a:r>
        </a:p>
      </dsp:txBody>
      <dsp:txXfrm rot="-5400000">
        <a:off x="1315477" y="1748902"/>
        <a:ext cx="5117769" cy="1102256"/>
      </dsp:txXfrm>
    </dsp:sp>
    <dsp:sp modelId="{8B9F8BA0-3A0E-4EEB-967E-EF3E3B6E9A44}">
      <dsp:nvSpPr>
        <dsp:cNvPr id="0" name=""/>
        <dsp:cNvSpPr/>
      </dsp:nvSpPr>
      <dsp:spPr>
        <a:xfrm rot="5400000">
          <a:off x="-281887" y="3658950"/>
          <a:ext cx="1879252" cy="1315476"/>
        </a:xfrm>
        <a:prstGeom prst="chevron">
          <a:avLst/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 rot="-5400000">
        <a:off x="1" y="4034800"/>
        <a:ext cx="1315476" cy="563776"/>
      </dsp:txXfrm>
    </dsp:sp>
    <dsp:sp modelId="{ABB254D3-0083-440D-A910-2DF6AE45E292}">
      <dsp:nvSpPr>
        <dsp:cNvPr id="0" name=""/>
        <dsp:cNvSpPr/>
      </dsp:nvSpPr>
      <dsp:spPr>
        <a:xfrm rot="5400000">
          <a:off x="3293418" y="1399120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Analysis Tools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 scripts for data processing and visualization</a:t>
          </a:r>
        </a:p>
      </dsp:txBody>
      <dsp:txXfrm rot="-5400000">
        <a:off x="1315477" y="3436691"/>
        <a:ext cx="5117769" cy="1102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34A08-56B6-43E1-8BFF-9ABC0D10A3CD}">
      <dsp:nvSpPr>
        <dsp:cNvPr id="0" name=""/>
        <dsp:cNvSpPr/>
      </dsp:nvSpPr>
      <dsp:spPr>
        <a:xfrm>
          <a:off x="1673731" y="502100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PRICING TRENDS: General trends observed over </a:t>
          </a:r>
          <a:r>
            <a:rPr lang="en-IN" sz="2600" kern="1200" dirty="0" err="1"/>
            <a:t>analyzed</a:t>
          </a:r>
          <a:r>
            <a:rPr lang="en-IN" sz="2600" kern="1200" dirty="0"/>
            <a:t> period</a:t>
          </a:r>
        </a:p>
      </dsp:txBody>
      <dsp:txXfrm>
        <a:off x="1673731" y="502100"/>
        <a:ext cx="5464313" cy="1707598"/>
      </dsp:txXfrm>
    </dsp:sp>
    <dsp:sp modelId="{4D11F233-1258-4954-AFCE-0AF4E17974F7}">
      <dsp:nvSpPr>
        <dsp:cNvPr id="0" name=""/>
        <dsp:cNvSpPr/>
      </dsp:nvSpPr>
      <dsp:spPr>
        <a:xfrm>
          <a:off x="1446051" y="255447"/>
          <a:ext cx="1195318" cy="1792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76F10-DDBC-47FA-9D4E-29600F9AAAE2}">
      <dsp:nvSpPr>
        <dsp:cNvPr id="0" name=""/>
        <dsp:cNvSpPr/>
      </dsp:nvSpPr>
      <dsp:spPr>
        <a:xfrm>
          <a:off x="1673731" y="2651776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SEASONABILITY &amp; VARIABILITY: </a:t>
          </a:r>
          <a:r>
            <a:rPr lang="en-US" sz="2600" kern="1200" dirty="0"/>
            <a:t>Identified through boxplots and histograms</a:t>
          </a:r>
          <a:endParaRPr lang="en-IN" sz="2600" kern="1200" dirty="0"/>
        </a:p>
      </dsp:txBody>
      <dsp:txXfrm>
        <a:off x="1673731" y="2651776"/>
        <a:ext cx="5464313" cy="1707598"/>
      </dsp:txXfrm>
    </dsp:sp>
    <dsp:sp modelId="{65DB12A3-E56B-45A2-B6B5-44A1C117872D}">
      <dsp:nvSpPr>
        <dsp:cNvPr id="0" name=""/>
        <dsp:cNvSpPr/>
      </dsp:nvSpPr>
      <dsp:spPr>
        <a:xfrm>
          <a:off x="1446051" y="2405123"/>
          <a:ext cx="1195318" cy="1792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DFEAF-8306-4B53-BF05-86E07952EB21}">
      <dsp:nvSpPr>
        <dsp:cNvPr id="0" name=""/>
        <dsp:cNvSpPr/>
      </dsp:nvSpPr>
      <dsp:spPr>
        <a:xfrm>
          <a:off x="1673731" y="4801452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PRICE RELATIONSHIPS: </a:t>
          </a:r>
          <a:r>
            <a:rPr lang="en-US" sz="2600" kern="1200" dirty="0"/>
            <a:t>Correlations between cotton and cottonseed prices</a:t>
          </a:r>
          <a:endParaRPr lang="en-IN" sz="2600" kern="1200" dirty="0"/>
        </a:p>
      </dsp:txBody>
      <dsp:txXfrm>
        <a:off x="1673731" y="4801452"/>
        <a:ext cx="5464313" cy="1707598"/>
      </dsp:txXfrm>
    </dsp:sp>
    <dsp:sp modelId="{16DE8E2F-5804-4DA2-90C5-46D6288CB6B7}">
      <dsp:nvSpPr>
        <dsp:cNvPr id="0" name=""/>
        <dsp:cNvSpPr/>
      </dsp:nvSpPr>
      <dsp:spPr>
        <a:xfrm>
          <a:off x="1446051" y="4554799"/>
          <a:ext cx="1195318" cy="1792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1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9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1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7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2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0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2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3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7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1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3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80F982-E428-45BF-B171-C00D96A91331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E05-3DCF-E5E5-66FB-75E592393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276" y="294291"/>
            <a:ext cx="10352690" cy="38047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+mn-lt"/>
              </a:rPr>
              <a:t>Cotton and Cottonseed Price Trends (1910-1938)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312E-250D-886A-C369-AA095342D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18" y="369735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Ananya Drishti, Ekansh Bharadwaj, Hannah Wu</a:t>
            </a:r>
          </a:p>
          <a:p>
            <a:endParaRPr lang="en-IN" dirty="0"/>
          </a:p>
          <a:p>
            <a:r>
              <a:rPr lang="en-IN" sz="2000" dirty="0"/>
              <a:t>For – Final Project of Stat 184, </a:t>
            </a:r>
          </a:p>
          <a:p>
            <a:r>
              <a:rPr lang="en-IN" sz="2000" dirty="0"/>
              <a:t>Section 01, Fall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266C-24C6-3B58-2623-DC08A6A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D0BE42-BBF0-3D19-6980-8579B9535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53499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9349-D53D-57B8-EE6B-46D4515E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07399"/>
            <a:ext cx="3932237" cy="21533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88900" lvl="1"/>
            <a:r>
              <a:rPr lang="en-US" sz="1500" i="1" dirty="0">
                <a:solidFill>
                  <a:schemeClr val="bg1"/>
                </a:solidFill>
              </a:rPr>
              <a:t>SOURCE: https://www.nber.org/research/data/nber-macrohistory-iv-prices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Cotton Wholesale Prices (1910–1938)</a:t>
            </a:r>
            <a:r>
              <a:rPr lang="en-US" sz="1500" dirty="0">
                <a:solidFill>
                  <a:schemeClr val="bg1"/>
                </a:solidFill>
              </a:rPr>
              <a:t>: Tracks historical cotton prices.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Cottonseed Prices (1910–1938)</a:t>
            </a:r>
            <a:r>
              <a:rPr lang="en-US" sz="1500" dirty="0">
                <a:solidFill>
                  <a:schemeClr val="bg1"/>
                </a:solidFill>
              </a:rPr>
              <a:t>: Captures complementary market data.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Merged Dataset</a:t>
            </a:r>
            <a:r>
              <a:rPr lang="en-US" sz="1500" dirty="0">
                <a:solidFill>
                  <a:schemeClr val="bg1"/>
                </a:solidFill>
              </a:rPr>
              <a:t>: Combines cotton and cottonseed prices for comparative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2A2F-0227-E5F9-8DFA-0AE64398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770-FA98-7941-8FBB-78EE7DB9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9991-7603-1BC9-0FF6-3427FC396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208" y="987426"/>
            <a:ext cx="3657600" cy="18154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8900" lvl="1"/>
            <a:r>
              <a:rPr lang="en-US" sz="1500" dirty="0">
                <a:solidFill>
                  <a:schemeClr val="bg1"/>
                </a:solidFill>
              </a:rPr>
              <a:t>A strong correlation between cotton and cottonseed prices. Economic events like market crashes or agricultural policies significantly affected both commodities simultaneously.</a:t>
            </a:r>
            <a:endParaRPr lang="en-IN" sz="15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F187299-7D6B-00ED-06C5-07272B440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505734"/>
              </p:ext>
            </p:extLst>
          </p:nvPr>
        </p:nvGraphicFramePr>
        <p:xfrm>
          <a:off x="3607904" y="93502"/>
          <a:ext cx="8584096" cy="6764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7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34A4-0699-493C-42AD-31311DE4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7891-CDC6-3011-F6C3-F9814277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1" y="42929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65735-AFBE-6A2D-4D67-F789190E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33" y="1063784"/>
            <a:ext cx="3806686" cy="5496753"/>
          </a:xfrm>
        </p:spPr>
        <p:txBody>
          <a:bodyPr>
            <a:normAutofit/>
          </a:bodyPr>
          <a:lstStyle/>
          <a:p>
            <a:r>
              <a:rPr lang="en-US" dirty="0"/>
              <a:t>Issue 1: Inconsistent Data Intervals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Missing records, particularly in the early 1920s, made year-over-year calculations challenging.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This required additional processing to interpolate or adjust the data.</a:t>
            </a:r>
          </a:p>
          <a:p>
            <a:r>
              <a:rPr lang="en-US" dirty="0"/>
              <a:t>Issue 2: Data Format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The dataset was in .</a:t>
            </a:r>
            <a:r>
              <a:rPr lang="en-US" dirty="0" err="1"/>
              <a:t>dat</a:t>
            </a:r>
            <a:r>
              <a:rPr lang="en-US" dirty="0"/>
              <a:t> format, which required conversion to a more accessible format like .csv for analysis.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Filtering and tidying were necessary to clean the data and make it usable.</a:t>
            </a:r>
          </a:p>
          <a:p>
            <a:r>
              <a:rPr lang="en-US" dirty="0"/>
              <a:t>How It Was Addressed: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Applied filtering techniques and cleaned the dataset to address missing information.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Reformatted the .</a:t>
            </a:r>
            <a:r>
              <a:rPr lang="en-US" dirty="0" err="1"/>
              <a:t>dat</a:t>
            </a:r>
            <a:r>
              <a:rPr lang="en-US" dirty="0"/>
              <a:t> files into a structured dataset.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B423D-6EC8-2F4A-88E9-A6C17883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30" y="132720"/>
            <a:ext cx="1397624" cy="4534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923031-9786-2EE8-A1B4-9FBAD463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8" y="167405"/>
            <a:ext cx="2788279" cy="4534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3B3DF4-2A11-1BC8-C3B8-46CCD164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54" y="579713"/>
            <a:ext cx="3297166" cy="3374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9F31F1-A4DE-C170-C2C5-3A3A714E845C}"/>
              </a:ext>
            </a:extLst>
          </p:cNvPr>
          <p:cNvSpPr/>
          <p:nvPr/>
        </p:nvSpPr>
        <p:spPr>
          <a:xfrm>
            <a:off x="4014819" y="4701556"/>
            <a:ext cx="2083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Before</a:t>
            </a:r>
            <a:endParaRPr lang="en-US" sz="5400" b="1" cap="none" spc="0" dirty="0">
              <a:ln w="10160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9DBB0E-5A99-485D-B38B-2A80AC353C2B}"/>
              </a:ext>
            </a:extLst>
          </p:cNvPr>
          <p:cNvSpPr/>
          <p:nvPr/>
        </p:nvSpPr>
        <p:spPr>
          <a:xfrm>
            <a:off x="6655836" y="3812161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</a:t>
            </a:r>
            <a:endParaRPr lang="en-US" sz="5400" b="1" cap="none" spc="0" dirty="0">
              <a:ln w="6600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F13591-835B-6098-433F-97795812F089}"/>
              </a:ext>
            </a:extLst>
          </p:cNvPr>
          <p:cNvSpPr/>
          <p:nvPr/>
        </p:nvSpPr>
        <p:spPr>
          <a:xfrm>
            <a:off x="10016077" y="4666871"/>
            <a:ext cx="168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After</a:t>
            </a:r>
            <a:endParaRPr lang="en-US" sz="5400" b="1" cap="none" spc="50" dirty="0">
              <a:ln w="952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5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9CB-435A-45E2-9F55-54273F61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981" y="114699"/>
            <a:ext cx="5109067" cy="70567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BD582C"/>
                </a:solidFill>
                <a:latin typeface="Aptos" panose="020B0004020202020204" pitchFamily="34" charset="0"/>
              </a:rPr>
              <a:t>Progress/ Future Plans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5E6D4A-B330-1703-8C32-B44858362F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2745" y="3466004"/>
            <a:ext cx="39740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Progress Made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cleaning and formatting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 exploratory data analysis (e.g., trends identified in cotton prices).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Identified correlations between cotton and cottonseed prices.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detailed statistical analysis (e.g., regression analysis to confirm price correlations).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Address the missing data by interpolation or estimation techniques.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 visuals, such as trend graphs and distribution plots, to support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0A4C-3AA9-4B11-1AF5-B275BC8A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5" y="1075333"/>
            <a:ext cx="3826711" cy="23749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DA8BE-E78E-A6AF-3B74-B12DC64C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409" y="1075333"/>
            <a:ext cx="3826710" cy="23711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48208-F53A-32EA-D115-5CEDB4D0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51" y="1075333"/>
            <a:ext cx="3774799" cy="23711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3975B8A-A570-7DC1-F57C-95A35001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1" y="3617310"/>
            <a:ext cx="407455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Future Plans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88900" indent="-88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Develop visuals, such as trend graphs and distribution plots, to support insights.</a:t>
            </a:r>
          </a:p>
          <a:p>
            <a:pPr marL="88900" indent="-88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Prepare final conclusions and recommendations based on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879184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134</TotalTime>
  <Words>365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Arial</vt:lpstr>
      <vt:lpstr>Arial Unicode MS</vt:lpstr>
      <vt:lpstr>Calibri</vt:lpstr>
      <vt:lpstr>Calibri Light</vt:lpstr>
      <vt:lpstr>Retrospect</vt:lpstr>
      <vt:lpstr>1_Retrospect</vt:lpstr>
      <vt:lpstr>Cotton and Cottonseed Price Trends (1910-1938) </vt:lpstr>
      <vt:lpstr>DATA</vt:lpstr>
      <vt:lpstr>INSIGHTS</vt:lpstr>
      <vt:lpstr>CHALLENGES</vt:lpstr>
      <vt:lpstr>Progress/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Drishti</dc:creator>
  <cp:lastModifiedBy>Ananya Drishti</cp:lastModifiedBy>
  <cp:revision>3</cp:revision>
  <dcterms:created xsi:type="dcterms:W3CDTF">2024-12-08T17:42:40Z</dcterms:created>
  <dcterms:modified xsi:type="dcterms:W3CDTF">2024-12-09T00:58:35Z</dcterms:modified>
</cp:coreProperties>
</file>