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40" r:id="rId1"/>
  </p:sldMasterIdLst>
  <p:notesMasterIdLst>
    <p:notesMasterId r:id="rId16"/>
  </p:notesMasterIdLst>
  <p:sldIdLst>
    <p:sldId id="256" r:id="rId2"/>
    <p:sldId id="264" r:id="rId3"/>
    <p:sldId id="263" r:id="rId4"/>
    <p:sldId id="265" r:id="rId5"/>
    <p:sldId id="257" r:id="rId6"/>
    <p:sldId id="258" r:id="rId7"/>
    <p:sldId id="266" r:id="rId8"/>
    <p:sldId id="267" r:id="rId9"/>
    <p:sldId id="260" r:id="rId10"/>
    <p:sldId id="269" r:id="rId11"/>
    <p:sldId id="270" r:id="rId12"/>
    <p:sldId id="271" r:id="rId13"/>
    <p:sldId id="272" r:id="rId14"/>
    <p:sldId id="27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FCF"/>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8962" autoAdjust="0"/>
  </p:normalViewPr>
  <p:slideViewPr>
    <p:cSldViewPr snapToGrid="0" snapToObjects="1">
      <p:cViewPr>
        <p:scale>
          <a:sx n="110" d="100"/>
          <a:sy n="110" d="100"/>
        </p:scale>
        <p:origin x="-88"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77BAB1-A187-0742-AE68-2D0EF6CB343B}" type="doc">
      <dgm:prSet loTypeId="urn:microsoft.com/office/officeart/2005/8/layout/hierarchy2" loCatId="" qsTypeId="urn:microsoft.com/office/officeart/2005/8/quickstyle/simple5" qsCatId="simple" csTypeId="urn:microsoft.com/office/officeart/2005/8/colors/colorful2" csCatId="colorful" phldr="1"/>
      <dgm:spPr/>
      <dgm:t>
        <a:bodyPr/>
        <a:lstStyle/>
        <a:p>
          <a:endParaRPr lang="zh-CN" altLang="en-US"/>
        </a:p>
      </dgm:t>
    </dgm:pt>
    <dgm:pt modelId="{B8BAD929-0823-CC48-9B57-85996590E2D4}">
      <dgm:prSet custT="1"/>
      <dgm:spPr/>
      <dgm:t>
        <a:bodyPr/>
        <a:lstStyle/>
        <a:p>
          <a:pPr rtl="0"/>
          <a:r>
            <a:rPr kumimoji="1" lang="en-US" sz="1800" b="1" dirty="0" smtClean="0"/>
            <a:t>Hybrid Collaborative Filtering Algorithm</a:t>
          </a:r>
          <a:endParaRPr lang="en-US" sz="1800" b="1" dirty="0"/>
        </a:p>
      </dgm:t>
    </dgm:pt>
    <dgm:pt modelId="{9B74DDFC-7A60-B743-AA5B-56CE1437106D}" type="parTrans" cxnId="{F70F63DE-EC1E-2049-9963-B4962B776E61}">
      <dgm:prSet/>
      <dgm:spPr/>
      <dgm:t>
        <a:bodyPr/>
        <a:lstStyle/>
        <a:p>
          <a:endParaRPr lang="zh-CN" altLang="en-US" sz="2800" b="1"/>
        </a:p>
      </dgm:t>
    </dgm:pt>
    <dgm:pt modelId="{688BD689-6D4D-A04E-BA4F-C8F6DBB4EE6C}" type="sibTrans" cxnId="{F70F63DE-EC1E-2049-9963-B4962B776E61}">
      <dgm:prSet/>
      <dgm:spPr/>
      <dgm:t>
        <a:bodyPr/>
        <a:lstStyle/>
        <a:p>
          <a:endParaRPr lang="zh-CN" altLang="en-US" sz="2800" b="1"/>
        </a:p>
      </dgm:t>
    </dgm:pt>
    <dgm:pt modelId="{BF9C4FF7-D67A-1D41-B949-DF91CEBABDFF}">
      <dgm:prSet custT="1"/>
      <dgm:spPr/>
      <dgm:t>
        <a:bodyPr/>
        <a:lstStyle/>
        <a:p>
          <a:pPr rtl="0"/>
          <a:r>
            <a:rPr kumimoji="1" lang="en-US" sz="1800" b="1" dirty="0" smtClean="0"/>
            <a:t>users’ rating</a:t>
          </a:r>
          <a:endParaRPr lang="en-US" sz="1800" b="1" dirty="0"/>
        </a:p>
      </dgm:t>
    </dgm:pt>
    <dgm:pt modelId="{8FA19A82-7A71-5C43-A8C4-6AEBF6AAE071}" type="parTrans" cxnId="{782B06E7-1586-3042-807E-0526DE2872BD}">
      <dgm:prSet custT="1"/>
      <dgm:spPr/>
      <dgm:t>
        <a:bodyPr/>
        <a:lstStyle/>
        <a:p>
          <a:endParaRPr lang="zh-CN" altLang="en-US" sz="800" b="1"/>
        </a:p>
      </dgm:t>
    </dgm:pt>
    <dgm:pt modelId="{28FAE077-B541-E74F-A651-DD33AFD37844}" type="sibTrans" cxnId="{782B06E7-1586-3042-807E-0526DE2872BD}">
      <dgm:prSet/>
      <dgm:spPr/>
      <dgm:t>
        <a:bodyPr/>
        <a:lstStyle/>
        <a:p>
          <a:endParaRPr lang="zh-CN" altLang="en-US" sz="2800" b="1"/>
        </a:p>
      </dgm:t>
    </dgm:pt>
    <dgm:pt modelId="{51F80437-ABAB-0E43-ACAC-FA1A66DEF7B3}">
      <dgm:prSet custT="1"/>
      <dgm:spPr/>
      <dgm:t>
        <a:bodyPr/>
        <a:lstStyle/>
        <a:p>
          <a:pPr rtl="0"/>
          <a:r>
            <a:rPr kumimoji="1" lang="en-US" sz="1800" b="1" dirty="0" smtClean="0"/>
            <a:t>users’ characteristics</a:t>
          </a:r>
          <a:endParaRPr lang="en-US" sz="1800" b="1" dirty="0"/>
        </a:p>
      </dgm:t>
    </dgm:pt>
    <dgm:pt modelId="{0DC226F8-FB97-DE46-B9EF-F4239102D60F}" type="parTrans" cxnId="{72725405-7BA1-8344-AC85-E44551261348}">
      <dgm:prSet custT="1"/>
      <dgm:spPr/>
      <dgm:t>
        <a:bodyPr/>
        <a:lstStyle/>
        <a:p>
          <a:endParaRPr lang="zh-CN" altLang="en-US" sz="800" b="1"/>
        </a:p>
      </dgm:t>
    </dgm:pt>
    <dgm:pt modelId="{1DA2DA9D-E140-4A4F-81F5-C55A4A70D307}" type="sibTrans" cxnId="{72725405-7BA1-8344-AC85-E44551261348}">
      <dgm:prSet/>
      <dgm:spPr/>
      <dgm:t>
        <a:bodyPr/>
        <a:lstStyle/>
        <a:p>
          <a:endParaRPr lang="zh-CN" altLang="en-US" sz="2800" b="1"/>
        </a:p>
      </dgm:t>
    </dgm:pt>
    <dgm:pt modelId="{3691008E-BC08-F248-8C2A-931787C8E874}">
      <dgm:prSet custT="1"/>
      <dgm:spPr/>
      <dgm:t>
        <a:bodyPr/>
        <a:lstStyle/>
        <a:p>
          <a:r>
            <a:rPr lang="en-US" altLang="zh-CN" sz="1800" b="1" dirty="0" smtClean="0"/>
            <a:t>users’ demographic characteristics</a:t>
          </a:r>
          <a:endParaRPr lang="zh-CN" altLang="en-US" sz="1800" b="1" dirty="0"/>
        </a:p>
      </dgm:t>
    </dgm:pt>
    <dgm:pt modelId="{CE09E2B3-1957-C541-BE3A-068351492538}" type="parTrans" cxnId="{6440FC4B-0BD0-9A4B-97AA-7F62ABC40E90}">
      <dgm:prSet custT="1"/>
      <dgm:spPr/>
      <dgm:t>
        <a:bodyPr/>
        <a:lstStyle/>
        <a:p>
          <a:endParaRPr lang="zh-CN" altLang="en-US" sz="800" b="1"/>
        </a:p>
      </dgm:t>
    </dgm:pt>
    <dgm:pt modelId="{452B4C47-F0D8-7E47-B244-AB201547CAB5}" type="sibTrans" cxnId="{6440FC4B-0BD0-9A4B-97AA-7F62ABC40E90}">
      <dgm:prSet/>
      <dgm:spPr/>
      <dgm:t>
        <a:bodyPr/>
        <a:lstStyle/>
        <a:p>
          <a:endParaRPr lang="zh-CN" altLang="en-US" sz="2800" b="1"/>
        </a:p>
      </dgm:t>
    </dgm:pt>
    <dgm:pt modelId="{1BA10B07-0B1A-5148-8D0A-360113DC999E}">
      <dgm:prSet custT="1"/>
      <dgm:spPr/>
      <dgm:t>
        <a:bodyPr/>
        <a:lstStyle/>
        <a:p>
          <a:r>
            <a:rPr lang="en-US" altLang="zh-CN" sz="1800" b="1" dirty="0" smtClean="0"/>
            <a:t>users’ preference</a:t>
          </a:r>
          <a:endParaRPr lang="zh-CN" altLang="en-US" sz="1800" b="1" dirty="0"/>
        </a:p>
      </dgm:t>
    </dgm:pt>
    <dgm:pt modelId="{94325E4B-5A88-7A4C-8328-E10B033A8F0A}" type="parTrans" cxnId="{74C622EB-C869-D94F-AA32-6FC60B92B5A3}">
      <dgm:prSet custT="1"/>
      <dgm:spPr/>
      <dgm:t>
        <a:bodyPr/>
        <a:lstStyle/>
        <a:p>
          <a:endParaRPr lang="zh-CN" altLang="en-US" sz="800" b="1"/>
        </a:p>
      </dgm:t>
    </dgm:pt>
    <dgm:pt modelId="{2C704DE6-5892-2C49-BF08-46065BCD6974}" type="sibTrans" cxnId="{74C622EB-C869-D94F-AA32-6FC60B92B5A3}">
      <dgm:prSet/>
      <dgm:spPr/>
      <dgm:t>
        <a:bodyPr/>
        <a:lstStyle/>
        <a:p>
          <a:endParaRPr lang="zh-CN" altLang="en-US" sz="2800" b="1"/>
        </a:p>
      </dgm:t>
    </dgm:pt>
    <dgm:pt modelId="{9ED4170E-DF46-5C48-9255-B11889F4E65D}">
      <dgm:prSet custT="1"/>
      <dgm:spPr/>
      <dgm:t>
        <a:bodyPr/>
        <a:lstStyle/>
        <a:p>
          <a:r>
            <a:rPr lang="en-US" altLang="zh-CN" sz="1800" b="1" dirty="0" smtClean="0"/>
            <a:t>age, gender, occupation</a:t>
          </a:r>
          <a:endParaRPr lang="zh-CN" altLang="en-US" sz="1800" b="1" dirty="0"/>
        </a:p>
      </dgm:t>
    </dgm:pt>
    <dgm:pt modelId="{3E18992F-9E84-EF47-898D-7849CB5FB392}" type="parTrans" cxnId="{A388CF0E-D8EE-8B4E-BA0F-B2A42322BEB1}">
      <dgm:prSet custT="1"/>
      <dgm:spPr/>
      <dgm:t>
        <a:bodyPr/>
        <a:lstStyle/>
        <a:p>
          <a:endParaRPr lang="zh-CN" altLang="en-US" sz="800" b="1"/>
        </a:p>
      </dgm:t>
    </dgm:pt>
    <dgm:pt modelId="{364B5067-EC36-0449-8CA8-708C0B79B6AF}" type="sibTrans" cxnId="{A388CF0E-D8EE-8B4E-BA0F-B2A42322BEB1}">
      <dgm:prSet/>
      <dgm:spPr/>
      <dgm:t>
        <a:bodyPr/>
        <a:lstStyle/>
        <a:p>
          <a:endParaRPr lang="zh-CN" altLang="en-US" sz="2800" b="1"/>
        </a:p>
      </dgm:t>
    </dgm:pt>
    <dgm:pt modelId="{0771B769-AF78-FF4A-8381-2EF69C02FB20}">
      <dgm:prSet custT="1"/>
      <dgm:spPr/>
      <dgm:t>
        <a:bodyPr/>
        <a:lstStyle/>
        <a:p>
          <a:r>
            <a:rPr lang="en-US" altLang="zh-CN" sz="1800" b="1" dirty="0" smtClean="0"/>
            <a:t>genre</a:t>
          </a:r>
          <a:endParaRPr lang="zh-CN" altLang="en-US" sz="1800" b="1" dirty="0"/>
        </a:p>
      </dgm:t>
    </dgm:pt>
    <dgm:pt modelId="{623892D4-99D5-694E-9C71-415094D0EBA6}" type="parTrans" cxnId="{7DF8BF81-2F81-BF4D-914C-3B1A03B6B152}">
      <dgm:prSet custT="1"/>
      <dgm:spPr/>
      <dgm:t>
        <a:bodyPr/>
        <a:lstStyle/>
        <a:p>
          <a:endParaRPr lang="zh-CN" altLang="en-US" sz="800" b="1"/>
        </a:p>
      </dgm:t>
    </dgm:pt>
    <dgm:pt modelId="{CCC4AB4F-6AE6-BC45-9B4E-E94E6E97CB4A}" type="sibTrans" cxnId="{7DF8BF81-2F81-BF4D-914C-3B1A03B6B152}">
      <dgm:prSet/>
      <dgm:spPr/>
      <dgm:t>
        <a:bodyPr/>
        <a:lstStyle/>
        <a:p>
          <a:endParaRPr lang="zh-CN" altLang="en-US" sz="2800" b="1"/>
        </a:p>
      </dgm:t>
    </dgm:pt>
    <dgm:pt modelId="{5E698652-A03E-4848-A15B-02604B979E45}" type="pres">
      <dgm:prSet presAssocID="{FE77BAB1-A187-0742-AE68-2D0EF6CB343B}" presName="diagram" presStyleCnt="0">
        <dgm:presLayoutVars>
          <dgm:chPref val="1"/>
          <dgm:dir/>
          <dgm:animOne val="branch"/>
          <dgm:animLvl val="lvl"/>
          <dgm:resizeHandles val="exact"/>
        </dgm:presLayoutVars>
      </dgm:prSet>
      <dgm:spPr/>
      <dgm:t>
        <a:bodyPr/>
        <a:lstStyle/>
        <a:p>
          <a:endParaRPr lang="en-US"/>
        </a:p>
      </dgm:t>
    </dgm:pt>
    <dgm:pt modelId="{ED74FAD0-0A43-444A-B02C-352B9B721472}" type="pres">
      <dgm:prSet presAssocID="{B8BAD929-0823-CC48-9B57-85996590E2D4}" presName="root1" presStyleCnt="0"/>
      <dgm:spPr/>
    </dgm:pt>
    <dgm:pt modelId="{E4612CAA-3EFC-7747-B88A-5E88008C14C1}" type="pres">
      <dgm:prSet presAssocID="{B8BAD929-0823-CC48-9B57-85996590E2D4}" presName="LevelOneTextNode" presStyleLbl="node0" presStyleIdx="0" presStyleCnt="1" custScaleY="179985">
        <dgm:presLayoutVars>
          <dgm:chPref val="3"/>
        </dgm:presLayoutVars>
      </dgm:prSet>
      <dgm:spPr/>
      <dgm:t>
        <a:bodyPr/>
        <a:lstStyle/>
        <a:p>
          <a:endParaRPr lang="en-US"/>
        </a:p>
      </dgm:t>
    </dgm:pt>
    <dgm:pt modelId="{65B9A151-741F-0A45-AECC-7F7F238489D3}" type="pres">
      <dgm:prSet presAssocID="{B8BAD929-0823-CC48-9B57-85996590E2D4}" presName="level2hierChild" presStyleCnt="0"/>
      <dgm:spPr/>
    </dgm:pt>
    <dgm:pt modelId="{EB1E7913-1971-4041-AE2E-0FD1ACF0A77B}" type="pres">
      <dgm:prSet presAssocID="{8FA19A82-7A71-5C43-A8C4-6AEBF6AAE071}" presName="conn2-1" presStyleLbl="parChTrans1D2" presStyleIdx="0" presStyleCnt="2"/>
      <dgm:spPr/>
      <dgm:t>
        <a:bodyPr/>
        <a:lstStyle/>
        <a:p>
          <a:endParaRPr lang="en-US"/>
        </a:p>
      </dgm:t>
    </dgm:pt>
    <dgm:pt modelId="{3CA37B42-FB26-DA41-A755-9FAFACDA9C27}" type="pres">
      <dgm:prSet presAssocID="{8FA19A82-7A71-5C43-A8C4-6AEBF6AAE071}" presName="connTx" presStyleLbl="parChTrans1D2" presStyleIdx="0" presStyleCnt="2"/>
      <dgm:spPr/>
      <dgm:t>
        <a:bodyPr/>
        <a:lstStyle/>
        <a:p>
          <a:endParaRPr lang="en-US"/>
        </a:p>
      </dgm:t>
    </dgm:pt>
    <dgm:pt modelId="{F05ACF88-D1DD-0848-883A-29913A9C557D}" type="pres">
      <dgm:prSet presAssocID="{BF9C4FF7-D67A-1D41-B949-DF91CEBABDFF}" presName="root2" presStyleCnt="0"/>
      <dgm:spPr/>
    </dgm:pt>
    <dgm:pt modelId="{C52E9F7B-48A7-814F-8517-982A12AAE168}" type="pres">
      <dgm:prSet presAssocID="{BF9C4FF7-D67A-1D41-B949-DF91CEBABDFF}" presName="LevelTwoTextNode" presStyleLbl="node2" presStyleIdx="0" presStyleCnt="2">
        <dgm:presLayoutVars>
          <dgm:chPref val="3"/>
        </dgm:presLayoutVars>
      </dgm:prSet>
      <dgm:spPr/>
      <dgm:t>
        <a:bodyPr/>
        <a:lstStyle/>
        <a:p>
          <a:endParaRPr lang="en-US"/>
        </a:p>
      </dgm:t>
    </dgm:pt>
    <dgm:pt modelId="{9E7B1433-9713-9B4C-8F00-818F5F5DF48E}" type="pres">
      <dgm:prSet presAssocID="{BF9C4FF7-D67A-1D41-B949-DF91CEBABDFF}" presName="level3hierChild" presStyleCnt="0"/>
      <dgm:spPr/>
    </dgm:pt>
    <dgm:pt modelId="{97B47916-A92F-1D44-957B-33C67215AA12}" type="pres">
      <dgm:prSet presAssocID="{0DC226F8-FB97-DE46-B9EF-F4239102D60F}" presName="conn2-1" presStyleLbl="parChTrans1D2" presStyleIdx="1" presStyleCnt="2"/>
      <dgm:spPr/>
      <dgm:t>
        <a:bodyPr/>
        <a:lstStyle/>
        <a:p>
          <a:endParaRPr lang="en-US"/>
        </a:p>
      </dgm:t>
    </dgm:pt>
    <dgm:pt modelId="{944509E9-E48F-D242-9051-5FE2B0BE0808}" type="pres">
      <dgm:prSet presAssocID="{0DC226F8-FB97-DE46-B9EF-F4239102D60F}" presName="connTx" presStyleLbl="parChTrans1D2" presStyleIdx="1" presStyleCnt="2"/>
      <dgm:spPr/>
      <dgm:t>
        <a:bodyPr/>
        <a:lstStyle/>
        <a:p>
          <a:endParaRPr lang="en-US"/>
        </a:p>
      </dgm:t>
    </dgm:pt>
    <dgm:pt modelId="{2B1FC4A2-64A9-4C47-A438-04277BFA1C84}" type="pres">
      <dgm:prSet presAssocID="{51F80437-ABAB-0E43-ACAC-FA1A66DEF7B3}" presName="root2" presStyleCnt="0"/>
      <dgm:spPr/>
    </dgm:pt>
    <dgm:pt modelId="{EAFC65C7-31CB-D240-B520-8272EFA54ED5}" type="pres">
      <dgm:prSet presAssocID="{51F80437-ABAB-0E43-ACAC-FA1A66DEF7B3}" presName="LevelTwoTextNode" presStyleLbl="node2" presStyleIdx="1" presStyleCnt="2">
        <dgm:presLayoutVars>
          <dgm:chPref val="3"/>
        </dgm:presLayoutVars>
      </dgm:prSet>
      <dgm:spPr/>
      <dgm:t>
        <a:bodyPr/>
        <a:lstStyle/>
        <a:p>
          <a:endParaRPr lang="en-US"/>
        </a:p>
      </dgm:t>
    </dgm:pt>
    <dgm:pt modelId="{854D2E9B-0B5E-FD4E-A646-75A0A6071D82}" type="pres">
      <dgm:prSet presAssocID="{51F80437-ABAB-0E43-ACAC-FA1A66DEF7B3}" presName="level3hierChild" presStyleCnt="0"/>
      <dgm:spPr/>
    </dgm:pt>
    <dgm:pt modelId="{1CFD1BBA-2943-4D41-90BF-5590A5F8890C}" type="pres">
      <dgm:prSet presAssocID="{CE09E2B3-1957-C541-BE3A-068351492538}" presName="conn2-1" presStyleLbl="parChTrans1D3" presStyleIdx="0" presStyleCnt="2"/>
      <dgm:spPr/>
      <dgm:t>
        <a:bodyPr/>
        <a:lstStyle/>
        <a:p>
          <a:endParaRPr lang="en-US"/>
        </a:p>
      </dgm:t>
    </dgm:pt>
    <dgm:pt modelId="{C25F2E0D-0C61-F04B-BE53-01242FCE0B4A}" type="pres">
      <dgm:prSet presAssocID="{CE09E2B3-1957-C541-BE3A-068351492538}" presName="connTx" presStyleLbl="parChTrans1D3" presStyleIdx="0" presStyleCnt="2"/>
      <dgm:spPr/>
      <dgm:t>
        <a:bodyPr/>
        <a:lstStyle/>
        <a:p>
          <a:endParaRPr lang="en-US"/>
        </a:p>
      </dgm:t>
    </dgm:pt>
    <dgm:pt modelId="{8D8796B2-C0DE-7F43-A24A-04CE47A3481A}" type="pres">
      <dgm:prSet presAssocID="{3691008E-BC08-F248-8C2A-931787C8E874}" presName="root2" presStyleCnt="0"/>
      <dgm:spPr/>
    </dgm:pt>
    <dgm:pt modelId="{995F860B-CCF6-3C43-ABCB-30DFF1508E71}" type="pres">
      <dgm:prSet presAssocID="{3691008E-BC08-F248-8C2A-931787C8E874}" presName="LevelTwoTextNode" presStyleLbl="node3" presStyleIdx="0" presStyleCnt="2" custScaleY="117202">
        <dgm:presLayoutVars>
          <dgm:chPref val="3"/>
        </dgm:presLayoutVars>
      </dgm:prSet>
      <dgm:spPr/>
      <dgm:t>
        <a:bodyPr/>
        <a:lstStyle/>
        <a:p>
          <a:endParaRPr lang="zh-CN" altLang="en-US"/>
        </a:p>
      </dgm:t>
    </dgm:pt>
    <dgm:pt modelId="{1E11C853-C04B-6A48-B709-79BE927DF919}" type="pres">
      <dgm:prSet presAssocID="{3691008E-BC08-F248-8C2A-931787C8E874}" presName="level3hierChild" presStyleCnt="0"/>
      <dgm:spPr/>
    </dgm:pt>
    <dgm:pt modelId="{FD6E51A1-5E51-824F-BF51-3781CCEC597C}" type="pres">
      <dgm:prSet presAssocID="{3E18992F-9E84-EF47-898D-7849CB5FB392}" presName="conn2-1" presStyleLbl="parChTrans1D4" presStyleIdx="0" presStyleCnt="2"/>
      <dgm:spPr/>
      <dgm:t>
        <a:bodyPr/>
        <a:lstStyle/>
        <a:p>
          <a:endParaRPr lang="en-US"/>
        </a:p>
      </dgm:t>
    </dgm:pt>
    <dgm:pt modelId="{AEEB12D8-169C-EC4E-A0A7-227AD1729183}" type="pres">
      <dgm:prSet presAssocID="{3E18992F-9E84-EF47-898D-7849CB5FB392}" presName="connTx" presStyleLbl="parChTrans1D4" presStyleIdx="0" presStyleCnt="2"/>
      <dgm:spPr/>
      <dgm:t>
        <a:bodyPr/>
        <a:lstStyle/>
        <a:p>
          <a:endParaRPr lang="en-US"/>
        </a:p>
      </dgm:t>
    </dgm:pt>
    <dgm:pt modelId="{095993B5-51AE-8F4E-9AAC-2B9BE60E8D0E}" type="pres">
      <dgm:prSet presAssocID="{9ED4170E-DF46-5C48-9255-B11889F4E65D}" presName="root2" presStyleCnt="0"/>
      <dgm:spPr/>
    </dgm:pt>
    <dgm:pt modelId="{2AA0FAC9-CC1B-C143-AA49-CFE3EDF25ADC}" type="pres">
      <dgm:prSet presAssocID="{9ED4170E-DF46-5C48-9255-B11889F4E65D}" presName="LevelTwoTextNode" presStyleLbl="node4" presStyleIdx="0" presStyleCnt="2">
        <dgm:presLayoutVars>
          <dgm:chPref val="3"/>
        </dgm:presLayoutVars>
      </dgm:prSet>
      <dgm:spPr/>
      <dgm:t>
        <a:bodyPr/>
        <a:lstStyle/>
        <a:p>
          <a:endParaRPr lang="zh-CN" altLang="en-US"/>
        </a:p>
      </dgm:t>
    </dgm:pt>
    <dgm:pt modelId="{F1651787-D184-204C-9457-1BEEF251800D}" type="pres">
      <dgm:prSet presAssocID="{9ED4170E-DF46-5C48-9255-B11889F4E65D}" presName="level3hierChild" presStyleCnt="0"/>
      <dgm:spPr/>
    </dgm:pt>
    <dgm:pt modelId="{295A9F8D-BF9C-A248-93CD-4AA2019261B3}" type="pres">
      <dgm:prSet presAssocID="{94325E4B-5A88-7A4C-8328-E10B033A8F0A}" presName="conn2-1" presStyleLbl="parChTrans1D3" presStyleIdx="1" presStyleCnt="2"/>
      <dgm:spPr/>
      <dgm:t>
        <a:bodyPr/>
        <a:lstStyle/>
        <a:p>
          <a:endParaRPr lang="en-US"/>
        </a:p>
      </dgm:t>
    </dgm:pt>
    <dgm:pt modelId="{98BFF95E-0937-FC4B-99A7-431CBF27A928}" type="pres">
      <dgm:prSet presAssocID="{94325E4B-5A88-7A4C-8328-E10B033A8F0A}" presName="connTx" presStyleLbl="parChTrans1D3" presStyleIdx="1" presStyleCnt="2"/>
      <dgm:spPr/>
      <dgm:t>
        <a:bodyPr/>
        <a:lstStyle/>
        <a:p>
          <a:endParaRPr lang="en-US"/>
        </a:p>
      </dgm:t>
    </dgm:pt>
    <dgm:pt modelId="{FEE3E04C-7068-6045-AC7F-62D159C64F60}" type="pres">
      <dgm:prSet presAssocID="{1BA10B07-0B1A-5148-8D0A-360113DC999E}" presName="root2" presStyleCnt="0"/>
      <dgm:spPr/>
    </dgm:pt>
    <dgm:pt modelId="{82507F01-9093-5040-ABCC-B5430555C825}" type="pres">
      <dgm:prSet presAssocID="{1BA10B07-0B1A-5148-8D0A-360113DC999E}" presName="LevelTwoTextNode" presStyleLbl="node3" presStyleIdx="1" presStyleCnt="2">
        <dgm:presLayoutVars>
          <dgm:chPref val="3"/>
        </dgm:presLayoutVars>
      </dgm:prSet>
      <dgm:spPr/>
      <dgm:t>
        <a:bodyPr/>
        <a:lstStyle/>
        <a:p>
          <a:endParaRPr lang="zh-CN" altLang="en-US"/>
        </a:p>
      </dgm:t>
    </dgm:pt>
    <dgm:pt modelId="{4963633A-BC9F-ED47-AE0A-04574189BB83}" type="pres">
      <dgm:prSet presAssocID="{1BA10B07-0B1A-5148-8D0A-360113DC999E}" presName="level3hierChild" presStyleCnt="0"/>
      <dgm:spPr/>
    </dgm:pt>
    <dgm:pt modelId="{E3303E66-450C-AE4B-80D1-9B156F81645B}" type="pres">
      <dgm:prSet presAssocID="{623892D4-99D5-694E-9C71-415094D0EBA6}" presName="conn2-1" presStyleLbl="parChTrans1D4" presStyleIdx="1" presStyleCnt="2"/>
      <dgm:spPr/>
      <dgm:t>
        <a:bodyPr/>
        <a:lstStyle/>
        <a:p>
          <a:endParaRPr lang="en-US"/>
        </a:p>
      </dgm:t>
    </dgm:pt>
    <dgm:pt modelId="{EB75AA52-5E98-6C41-B602-DDF94D570DC1}" type="pres">
      <dgm:prSet presAssocID="{623892D4-99D5-694E-9C71-415094D0EBA6}" presName="connTx" presStyleLbl="parChTrans1D4" presStyleIdx="1" presStyleCnt="2"/>
      <dgm:spPr/>
      <dgm:t>
        <a:bodyPr/>
        <a:lstStyle/>
        <a:p>
          <a:endParaRPr lang="en-US"/>
        </a:p>
      </dgm:t>
    </dgm:pt>
    <dgm:pt modelId="{119ECE9F-656D-8847-82E0-E8013EFBBD01}" type="pres">
      <dgm:prSet presAssocID="{0771B769-AF78-FF4A-8381-2EF69C02FB20}" presName="root2" presStyleCnt="0"/>
      <dgm:spPr/>
    </dgm:pt>
    <dgm:pt modelId="{91FEA4D6-FB59-2040-9E30-F9B94AF3BA47}" type="pres">
      <dgm:prSet presAssocID="{0771B769-AF78-FF4A-8381-2EF69C02FB20}" presName="LevelTwoTextNode" presStyleLbl="node4" presStyleIdx="1" presStyleCnt="2">
        <dgm:presLayoutVars>
          <dgm:chPref val="3"/>
        </dgm:presLayoutVars>
      </dgm:prSet>
      <dgm:spPr/>
      <dgm:t>
        <a:bodyPr/>
        <a:lstStyle/>
        <a:p>
          <a:endParaRPr lang="zh-CN" altLang="en-US"/>
        </a:p>
      </dgm:t>
    </dgm:pt>
    <dgm:pt modelId="{220917CB-4554-3E4D-BE8D-5E7B9DCE6B43}" type="pres">
      <dgm:prSet presAssocID="{0771B769-AF78-FF4A-8381-2EF69C02FB20}" presName="level3hierChild" presStyleCnt="0"/>
      <dgm:spPr/>
    </dgm:pt>
  </dgm:ptLst>
  <dgm:cxnLst>
    <dgm:cxn modelId="{9D258446-6D5C-D64B-B561-0D10EB8F1B34}" type="presOf" srcId="{B8BAD929-0823-CC48-9B57-85996590E2D4}" destId="{E4612CAA-3EFC-7747-B88A-5E88008C14C1}" srcOrd="0" destOrd="0" presId="urn:microsoft.com/office/officeart/2005/8/layout/hierarchy2"/>
    <dgm:cxn modelId="{FF29B22C-0ACF-0A48-97D3-A6F36209C7D0}" type="presOf" srcId="{0DC226F8-FB97-DE46-B9EF-F4239102D60F}" destId="{97B47916-A92F-1D44-957B-33C67215AA12}" srcOrd="0" destOrd="0" presId="urn:microsoft.com/office/officeart/2005/8/layout/hierarchy2"/>
    <dgm:cxn modelId="{7DF8BF81-2F81-BF4D-914C-3B1A03B6B152}" srcId="{1BA10B07-0B1A-5148-8D0A-360113DC999E}" destId="{0771B769-AF78-FF4A-8381-2EF69C02FB20}" srcOrd="0" destOrd="0" parTransId="{623892D4-99D5-694E-9C71-415094D0EBA6}" sibTransId="{CCC4AB4F-6AE6-BC45-9B4E-E94E6E97CB4A}"/>
    <dgm:cxn modelId="{AAA99EDE-3DB5-7948-A3C7-9867143E4DDC}" type="presOf" srcId="{3E18992F-9E84-EF47-898D-7849CB5FB392}" destId="{FD6E51A1-5E51-824F-BF51-3781CCEC597C}" srcOrd="0" destOrd="0" presId="urn:microsoft.com/office/officeart/2005/8/layout/hierarchy2"/>
    <dgm:cxn modelId="{DA3C4873-49EC-0E45-BBDF-44C826EC31A2}" type="presOf" srcId="{51F80437-ABAB-0E43-ACAC-FA1A66DEF7B3}" destId="{EAFC65C7-31CB-D240-B520-8272EFA54ED5}" srcOrd="0" destOrd="0" presId="urn:microsoft.com/office/officeart/2005/8/layout/hierarchy2"/>
    <dgm:cxn modelId="{564D7107-98AF-4640-9F8E-1F93D3B8879D}" type="presOf" srcId="{623892D4-99D5-694E-9C71-415094D0EBA6}" destId="{EB75AA52-5E98-6C41-B602-DDF94D570DC1}" srcOrd="1" destOrd="0" presId="urn:microsoft.com/office/officeart/2005/8/layout/hierarchy2"/>
    <dgm:cxn modelId="{72725405-7BA1-8344-AC85-E44551261348}" srcId="{B8BAD929-0823-CC48-9B57-85996590E2D4}" destId="{51F80437-ABAB-0E43-ACAC-FA1A66DEF7B3}" srcOrd="1" destOrd="0" parTransId="{0DC226F8-FB97-DE46-B9EF-F4239102D60F}" sibTransId="{1DA2DA9D-E140-4A4F-81F5-C55A4A70D307}"/>
    <dgm:cxn modelId="{D5DE3283-2701-E740-9F73-041BF9FB9BDD}" type="presOf" srcId="{0DC226F8-FB97-DE46-B9EF-F4239102D60F}" destId="{944509E9-E48F-D242-9051-5FE2B0BE0808}" srcOrd="1" destOrd="0" presId="urn:microsoft.com/office/officeart/2005/8/layout/hierarchy2"/>
    <dgm:cxn modelId="{DE6690D1-E9DF-684D-B8DF-9B8D325EB9C4}" type="presOf" srcId="{3E18992F-9E84-EF47-898D-7849CB5FB392}" destId="{AEEB12D8-169C-EC4E-A0A7-227AD1729183}" srcOrd="1" destOrd="0" presId="urn:microsoft.com/office/officeart/2005/8/layout/hierarchy2"/>
    <dgm:cxn modelId="{4928F336-D175-E54B-ACFC-963D11C2A489}" type="presOf" srcId="{8FA19A82-7A71-5C43-A8C4-6AEBF6AAE071}" destId="{EB1E7913-1971-4041-AE2E-0FD1ACF0A77B}" srcOrd="0" destOrd="0" presId="urn:microsoft.com/office/officeart/2005/8/layout/hierarchy2"/>
    <dgm:cxn modelId="{6AD0D2F5-B877-2443-B690-73674DE6C8ED}" type="presOf" srcId="{1BA10B07-0B1A-5148-8D0A-360113DC999E}" destId="{82507F01-9093-5040-ABCC-B5430555C825}" srcOrd="0" destOrd="0" presId="urn:microsoft.com/office/officeart/2005/8/layout/hierarchy2"/>
    <dgm:cxn modelId="{39B8F81B-B3BF-B044-86F5-871711EEB398}" type="presOf" srcId="{CE09E2B3-1957-C541-BE3A-068351492538}" destId="{C25F2E0D-0C61-F04B-BE53-01242FCE0B4A}" srcOrd="1" destOrd="0" presId="urn:microsoft.com/office/officeart/2005/8/layout/hierarchy2"/>
    <dgm:cxn modelId="{74C622EB-C869-D94F-AA32-6FC60B92B5A3}" srcId="{51F80437-ABAB-0E43-ACAC-FA1A66DEF7B3}" destId="{1BA10B07-0B1A-5148-8D0A-360113DC999E}" srcOrd="1" destOrd="0" parTransId="{94325E4B-5A88-7A4C-8328-E10B033A8F0A}" sibTransId="{2C704DE6-5892-2C49-BF08-46065BCD6974}"/>
    <dgm:cxn modelId="{261C9FC6-5A4F-194F-A71B-C0442E0217B0}" type="presOf" srcId="{FE77BAB1-A187-0742-AE68-2D0EF6CB343B}" destId="{5E698652-A03E-4848-A15B-02604B979E45}" srcOrd="0" destOrd="0" presId="urn:microsoft.com/office/officeart/2005/8/layout/hierarchy2"/>
    <dgm:cxn modelId="{A388CF0E-D8EE-8B4E-BA0F-B2A42322BEB1}" srcId="{3691008E-BC08-F248-8C2A-931787C8E874}" destId="{9ED4170E-DF46-5C48-9255-B11889F4E65D}" srcOrd="0" destOrd="0" parTransId="{3E18992F-9E84-EF47-898D-7849CB5FB392}" sibTransId="{364B5067-EC36-0449-8CA8-708C0B79B6AF}"/>
    <dgm:cxn modelId="{F86F16DD-671F-BB48-99BC-650083EF4692}" type="presOf" srcId="{94325E4B-5A88-7A4C-8328-E10B033A8F0A}" destId="{98BFF95E-0937-FC4B-99A7-431CBF27A928}" srcOrd="1" destOrd="0" presId="urn:microsoft.com/office/officeart/2005/8/layout/hierarchy2"/>
    <dgm:cxn modelId="{7601A632-7C24-F24F-B7BB-CD318BC2B9EF}" type="presOf" srcId="{94325E4B-5A88-7A4C-8328-E10B033A8F0A}" destId="{295A9F8D-BF9C-A248-93CD-4AA2019261B3}" srcOrd="0" destOrd="0" presId="urn:microsoft.com/office/officeart/2005/8/layout/hierarchy2"/>
    <dgm:cxn modelId="{782B06E7-1586-3042-807E-0526DE2872BD}" srcId="{B8BAD929-0823-CC48-9B57-85996590E2D4}" destId="{BF9C4FF7-D67A-1D41-B949-DF91CEBABDFF}" srcOrd="0" destOrd="0" parTransId="{8FA19A82-7A71-5C43-A8C4-6AEBF6AAE071}" sibTransId="{28FAE077-B541-E74F-A651-DD33AFD37844}"/>
    <dgm:cxn modelId="{F70F63DE-EC1E-2049-9963-B4962B776E61}" srcId="{FE77BAB1-A187-0742-AE68-2D0EF6CB343B}" destId="{B8BAD929-0823-CC48-9B57-85996590E2D4}" srcOrd="0" destOrd="0" parTransId="{9B74DDFC-7A60-B743-AA5B-56CE1437106D}" sibTransId="{688BD689-6D4D-A04E-BA4F-C8F6DBB4EE6C}"/>
    <dgm:cxn modelId="{6EFE8AD4-8D9F-E841-B56C-D0A83CCC487F}" type="presOf" srcId="{623892D4-99D5-694E-9C71-415094D0EBA6}" destId="{E3303E66-450C-AE4B-80D1-9B156F81645B}" srcOrd="0" destOrd="0" presId="urn:microsoft.com/office/officeart/2005/8/layout/hierarchy2"/>
    <dgm:cxn modelId="{6440FC4B-0BD0-9A4B-97AA-7F62ABC40E90}" srcId="{51F80437-ABAB-0E43-ACAC-FA1A66DEF7B3}" destId="{3691008E-BC08-F248-8C2A-931787C8E874}" srcOrd="0" destOrd="0" parTransId="{CE09E2B3-1957-C541-BE3A-068351492538}" sibTransId="{452B4C47-F0D8-7E47-B244-AB201547CAB5}"/>
    <dgm:cxn modelId="{40E95E2C-BCA2-9640-B8A5-B3911425E4C4}" type="presOf" srcId="{9ED4170E-DF46-5C48-9255-B11889F4E65D}" destId="{2AA0FAC9-CC1B-C143-AA49-CFE3EDF25ADC}" srcOrd="0" destOrd="0" presId="urn:microsoft.com/office/officeart/2005/8/layout/hierarchy2"/>
    <dgm:cxn modelId="{50C157DB-C1A9-6E4F-98E0-E1823A5C49A1}" type="presOf" srcId="{0771B769-AF78-FF4A-8381-2EF69C02FB20}" destId="{91FEA4D6-FB59-2040-9E30-F9B94AF3BA47}" srcOrd="0" destOrd="0" presId="urn:microsoft.com/office/officeart/2005/8/layout/hierarchy2"/>
    <dgm:cxn modelId="{C6D5B1A1-D0C2-E342-9770-B5E5B8B01370}" type="presOf" srcId="{3691008E-BC08-F248-8C2A-931787C8E874}" destId="{995F860B-CCF6-3C43-ABCB-30DFF1508E71}" srcOrd="0" destOrd="0" presId="urn:microsoft.com/office/officeart/2005/8/layout/hierarchy2"/>
    <dgm:cxn modelId="{7F9F8A8A-790E-8A41-A440-BE527E3F10AF}" type="presOf" srcId="{8FA19A82-7A71-5C43-A8C4-6AEBF6AAE071}" destId="{3CA37B42-FB26-DA41-A755-9FAFACDA9C27}" srcOrd="1" destOrd="0" presId="urn:microsoft.com/office/officeart/2005/8/layout/hierarchy2"/>
    <dgm:cxn modelId="{B1FFC20C-CF73-5C4F-97BC-9311B12B9094}" type="presOf" srcId="{CE09E2B3-1957-C541-BE3A-068351492538}" destId="{1CFD1BBA-2943-4D41-90BF-5590A5F8890C}" srcOrd="0" destOrd="0" presId="urn:microsoft.com/office/officeart/2005/8/layout/hierarchy2"/>
    <dgm:cxn modelId="{5FDD1B63-07BA-324F-8BF4-E1C636AB96D4}" type="presOf" srcId="{BF9C4FF7-D67A-1D41-B949-DF91CEBABDFF}" destId="{C52E9F7B-48A7-814F-8517-982A12AAE168}" srcOrd="0" destOrd="0" presId="urn:microsoft.com/office/officeart/2005/8/layout/hierarchy2"/>
    <dgm:cxn modelId="{1A4E1463-E658-2643-A5BD-29E62341EB74}" type="presParOf" srcId="{5E698652-A03E-4848-A15B-02604B979E45}" destId="{ED74FAD0-0A43-444A-B02C-352B9B721472}" srcOrd="0" destOrd="0" presId="urn:microsoft.com/office/officeart/2005/8/layout/hierarchy2"/>
    <dgm:cxn modelId="{504B91F5-9F5A-654F-BC7C-1089C184EDF4}" type="presParOf" srcId="{ED74FAD0-0A43-444A-B02C-352B9B721472}" destId="{E4612CAA-3EFC-7747-B88A-5E88008C14C1}" srcOrd="0" destOrd="0" presId="urn:microsoft.com/office/officeart/2005/8/layout/hierarchy2"/>
    <dgm:cxn modelId="{80FCE535-4AD8-AC46-A248-17FC7B850EF7}" type="presParOf" srcId="{ED74FAD0-0A43-444A-B02C-352B9B721472}" destId="{65B9A151-741F-0A45-AECC-7F7F238489D3}" srcOrd="1" destOrd="0" presId="urn:microsoft.com/office/officeart/2005/8/layout/hierarchy2"/>
    <dgm:cxn modelId="{68AEB59F-4516-BD4F-8E32-76E6E296C9BC}" type="presParOf" srcId="{65B9A151-741F-0A45-AECC-7F7F238489D3}" destId="{EB1E7913-1971-4041-AE2E-0FD1ACF0A77B}" srcOrd="0" destOrd="0" presId="urn:microsoft.com/office/officeart/2005/8/layout/hierarchy2"/>
    <dgm:cxn modelId="{425C8A43-BED4-4B44-888D-8627180D4326}" type="presParOf" srcId="{EB1E7913-1971-4041-AE2E-0FD1ACF0A77B}" destId="{3CA37B42-FB26-DA41-A755-9FAFACDA9C27}" srcOrd="0" destOrd="0" presId="urn:microsoft.com/office/officeart/2005/8/layout/hierarchy2"/>
    <dgm:cxn modelId="{2DF38F18-0099-4D45-9B33-B5F5E136EA17}" type="presParOf" srcId="{65B9A151-741F-0A45-AECC-7F7F238489D3}" destId="{F05ACF88-D1DD-0848-883A-29913A9C557D}" srcOrd="1" destOrd="0" presId="urn:microsoft.com/office/officeart/2005/8/layout/hierarchy2"/>
    <dgm:cxn modelId="{BD4CA0AB-3349-C14D-BF4D-0698DBE08D5D}" type="presParOf" srcId="{F05ACF88-D1DD-0848-883A-29913A9C557D}" destId="{C52E9F7B-48A7-814F-8517-982A12AAE168}" srcOrd="0" destOrd="0" presId="urn:microsoft.com/office/officeart/2005/8/layout/hierarchy2"/>
    <dgm:cxn modelId="{D34BDF6A-BF88-FA4B-9CC4-31D68D7DF4E4}" type="presParOf" srcId="{F05ACF88-D1DD-0848-883A-29913A9C557D}" destId="{9E7B1433-9713-9B4C-8F00-818F5F5DF48E}" srcOrd="1" destOrd="0" presId="urn:microsoft.com/office/officeart/2005/8/layout/hierarchy2"/>
    <dgm:cxn modelId="{122B6672-1A46-1A46-9987-A669D2BA1EB7}" type="presParOf" srcId="{65B9A151-741F-0A45-AECC-7F7F238489D3}" destId="{97B47916-A92F-1D44-957B-33C67215AA12}" srcOrd="2" destOrd="0" presId="urn:microsoft.com/office/officeart/2005/8/layout/hierarchy2"/>
    <dgm:cxn modelId="{F5978F68-4600-794E-BA36-C9D041662FA5}" type="presParOf" srcId="{97B47916-A92F-1D44-957B-33C67215AA12}" destId="{944509E9-E48F-D242-9051-5FE2B0BE0808}" srcOrd="0" destOrd="0" presId="urn:microsoft.com/office/officeart/2005/8/layout/hierarchy2"/>
    <dgm:cxn modelId="{6A383230-3783-DE4A-B1FF-74FB9DB448CF}" type="presParOf" srcId="{65B9A151-741F-0A45-AECC-7F7F238489D3}" destId="{2B1FC4A2-64A9-4C47-A438-04277BFA1C84}" srcOrd="3" destOrd="0" presId="urn:microsoft.com/office/officeart/2005/8/layout/hierarchy2"/>
    <dgm:cxn modelId="{A7D160B6-2868-3548-8B8D-92B9E96F4C0B}" type="presParOf" srcId="{2B1FC4A2-64A9-4C47-A438-04277BFA1C84}" destId="{EAFC65C7-31CB-D240-B520-8272EFA54ED5}" srcOrd="0" destOrd="0" presId="urn:microsoft.com/office/officeart/2005/8/layout/hierarchy2"/>
    <dgm:cxn modelId="{2C031DE0-1613-E64B-A66E-ABAFDD6CA351}" type="presParOf" srcId="{2B1FC4A2-64A9-4C47-A438-04277BFA1C84}" destId="{854D2E9B-0B5E-FD4E-A646-75A0A6071D82}" srcOrd="1" destOrd="0" presId="urn:microsoft.com/office/officeart/2005/8/layout/hierarchy2"/>
    <dgm:cxn modelId="{F0266639-F7C5-204E-AED4-707FC7B2D4E9}" type="presParOf" srcId="{854D2E9B-0B5E-FD4E-A646-75A0A6071D82}" destId="{1CFD1BBA-2943-4D41-90BF-5590A5F8890C}" srcOrd="0" destOrd="0" presId="urn:microsoft.com/office/officeart/2005/8/layout/hierarchy2"/>
    <dgm:cxn modelId="{F7257070-C111-4144-AE13-8580A70898FB}" type="presParOf" srcId="{1CFD1BBA-2943-4D41-90BF-5590A5F8890C}" destId="{C25F2E0D-0C61-F04B-BE53-01242FCE0B4A}" srcOrd="0" destOrd="0" presId="urn:microsoft.com/office/officeart/2005/8/layout/hierarchy2"/>
    <dgm:cxn modelId="{43F6E566-D85B-6841-AEC6-0E585BDBA3DD}" type="presParOf" srcId="{854D2E9B-0B5E-FD4E-A646-75A0A6071D82}" destId="{8D8796B2-C0DE-7F43-A24A-04CE47A3481A}" srcOrd="1" destOrd="0" presId="urn:microsoft.com/office/officeart/2005/8/layout/hierarchy2"/>
    <dgm:cxn modelId="{7C2A1FC5-8409-D64B-B9C9-9BA17AD49EF0}" type="presParOf" srcId="{8D8796B2-C0DE-7F43-A24A-04CE47A3481A}" destId="{995F860B-CCF6-3C43-ABCB-30DFF1508E71}" srcOrd="0" destOrd="0" presId="urn:microsoft.com/office/officeart/2005/8/layout/hierarchy2"/>
    <dgm:cxn modelId="{EEF17272-E695-DC4E-9253-15A6D4EB6EF8}" type="presParOf" srcId="{8D8796B2-C0DE-7F43-A24A-04CE47A3481A}" destId="{1E11C853-C04B-6A48-B709-79BE927DF919}" srcOrd="1" destOrd="0" presId="urn:microsoft.com/office/officeart/2005/8/layout/hierarchy2"/>
    <dgm:cxn modelId="{3FC5BB89-121A-D643-9570-BFDADCF36D70}" type="presParOf" srcId="{1E11C853-C04B-6A48-B709-79BE927DF919}" destId="{FD6E51A1-5E51-824F-BF51-3781CCEC597C}" srcOrd="0" destOrd="0" presId="urn:microsoft.com/office/officeart/2005/8/layout/hierarchy2"/>
    <dgm:cxn modelId="{E3C7FE14-21B3-B143-AD8A-D591C0C4288E}" type="presParOf" srcId="{FD6E51A1-5E51-824F-BF51-3781CCEC597C}" destId="{AEEB12D8-169C-EC4E-A0A7-227AD1729183}" srcOrd="0" destOrd="0" presId="urn:microsoft.com/office/officeart/2005/8/layout/hierarchy2"/>
    <dgm:cxn modelId="{A61578B3-4B13-C543-95D3-579D217AC010}" type="presParOf" srcId="{1E11C853-C04B-6A48-B709-79BE927DF919}" destId="{095993B5-51AE-8F4E-9AAC-2B9BE60E8D0E}" srcOrd="1" destOrd="0" presId="urn:microsoft.com/office/officeart/2005/8/layout/hierarchy2"/>
    <dgm:cxn modelId="{2EA18662-A98A-7A46-A705-13180C13F0E6}" type="presParOf" srcId="{095993B5-51AE-8F4E-9AAC-2B9BE60E8D0E}" destId="{2AA0FAC9-CC1B-C143-AA49-CFE3EDF25ADC}" srcOrd="0" destOrd="0" presId="urn:microsoft.com/office/officeart/2005/8/layout/hierarchy2"/>
    <dgm:cxn modelId="{7D0654B9-2189-0D4B-96B5-5F4D51F59DC8}" type="presParOf" srcId="{095993B5-51AE-8F4E-9AAC-2B9BE60E8D0E}" destId="{F1651787-D184-204C-9457-1BEEF251800D}" srcOrd="1" destOrd="0" presId="urn:microsoft.com/office/officeart/2005/8/layout/hierarchy2"/>
    <dgm:cxn modelId="{56308934-2BED-3C4B-A51E-AAFB12FB45F8}" type="presParOf" srcId="{854D2E9B-0B5E-FD4E-A646-75A0A6071D82}" destId="{295A9F8D-BF9C-A248-93CD-4AA2019261B3}" srcOrd="2" destOrd="0" presId="urn:microsoft.com/office/officeart/2005/8/layout/hierarchy2"/>
    <dgm:cxn modelId="{4F688555-2201-0045-BFAF-D587B155DDD9}" type="presParOf" srcId="{295A9F8D-BF9C-A248-93CD-4AA2019261B3}" destId="{98BFF95E-0937-FC4B-99A7-431CBF27A928}" srcOrd="0" destOrd="0" presId="urn:microsoft.com/office/officeart/2005/8/layout/hierarchy2"/>
    <dgm:cxn modelId="{D2C53439-2A33-8E45-94C0-146C5461EBEA}" type="presParOf" srcId="{854D2E9B-0B5E-FD4E-A646-75A0A6071D82}" destId="{FEE3E04C-7068-6045-AC7F-62D159C64F60}" srcOrd="3" destOrd="0" presId="urn:microsoft.com/office/officeart/2005/8/layout/hierarchy2"/>
    <dgm:cxn modelId="{2CDF89EC-A973-2F4D-8CBF-BDB75BA9C692}" type="presParOf" srcId="{FEE3E04C-7068-6045-AC7F-62D159C64F60}" destId="{82507F01-9093-5040-ABCC-B5430555C825}" srcOrd="0" destOrd="0" presId="urn:microsoft.com/office/officeart/2005/8/layout/hierarchy2"/>
    <dgm:cxn modelId="{511BACB1-8414-FB43-8750-CD7C17A340E7}" type="presParOf" srcId="{FEE3E04C-7068-6045-AC7F-62D159C64F60}" destId="{4963633A-BC9F-ED47-AE0A-04574189BB83}" srcOrd="1" destOrd="0" presId="urn:microsoft.com/office/officeart/2005/8/layout/hierarchy2"/>
    <dgm:cxn modelId="{032947C1-AF3F-6348-965A-9EE19A5029F4}" type="presParOf" srcId="{4963633A-BC9F-ED47-AE0A-04574189BB83}" destId="{E3303E66-450C-AE4B-80D1-9B156F81645B}" srcOrd="0" destOrd="0" presId="urn:microsoft.com/office/officeart/2005/8/layout/hierarchy2"/>
    <dgm:cxn modelId="{6D363A97-A205-2E4A-AF86-A2037F69921F}" type="presParOf" srcId="{E3303E66-450C-AE4B-80D1-9B156F81645B}" destId="{EB75AA52-5E98-6C41-B602-DDF94D570DC1}" srcOrd="0" destOrd="0" presId="urn:microsoft.com/office/officeart/2005/8/layout/hierarchy2"/>
    <dgm:cxn modelId="{7815244F-68B0-B046-9824-535D0DCCA184}" type="presParOf" srcId="{4963633A-BC9F-ED47-AE0A-04574189BB83}" destId="{119ECE9F-656D-8847-82E0-E8013EFBBD01}" srcOrd="1" destOrd="0" presId="urn:microsoft.com/office/officeart/2005/8/layout/hierarchy2"/>
    <dgm:cxn modelId="{E1E439D0-FA5A-DD4F-9B69-A94930BFD80D}" type="presParOf" srcId="{119ECE9F-656D-8847-82E0-E8013EFBBD01}" destId="{91FEA4D6-FB59-2040-9E30-F9B94AF3BA47}" srcOrd="0" destOrd="0" presId="urn:microsoft.com/office/officeart/2005/8/layout/hierarchy2"/>
    <dgm:cxn modelId="{8B961BEC-836F-5143-86B9-8CAA963940B2}" type="presParOf" srcId="{119ECE9F-656D-8847-82E0-E8013EFBBD01}" destId="{220917CB-4554-3E4D-BE8D-5E7B9DCE6B43}"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12CAA-3EFC-7747-B88A-5E88008C14C1}">
      <dsp:nvSpPr>
        <dsp:cNvPr id="0" name=""/>
        <dsp:cNvSpPr/>
      </dsp:nvSpPr>
      <dsp:spPr>
        <a:xfrm>
          <a:off x="4024" y="1061578"/>
          <a:ext cx="1511644" cy="1360367"/>
        </a:xfrm>
        <a:prstGeom prst="roundRect">
          <a:avLst>
            <a:gd name="adj" fmla="val 10000"/>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kumimoji="1" lang="en-US" sz="1800" b="1" kern="1200" dirty="0" smtClean="0"/>
            <a:t>Hybrid Collaborative Filtering Algorithm</a:t>
          </a:r>
          <a:endParaRPr lang="en-US" sz="1800" b="1" kern="1200" dirty="0"/>
        </a:p>
      </dsp:txBody>
      <dsp:txXfrm>
        <a:off x="43868" y="1101422"/>
        <a:ext cx="1431956" cy="1280679"/>
      </dsp:txXfrm>
    </dsp:sp>
    <dsp:sp modelId="{EB1E7913-1971-4041-AE2E-0FD1ACF0A77B}">
      <dsp:nvSpPr>
        <dsp:cNvPr id="0" name=""/>
        <dsp:cNvSpPr/>
      </dsp:nvSpPr>
      <dsp:spPr>
        <a:xfrm rot="19457599">
          <a:off x="1445679" y="1507384"/>
          <a:ext cx="744638" cy="34156"/>
        </a:xfrm>
        <a:custGeom>
          <a:avLst/>
          <a:gdLst/>
          <a:ahLst/>
          <a:cxnLst/>
          <a:rect l="0" t="0" r="0" b="0"/>
          <a:pathLst>
            <a:path>
              <a:moveTo>
                <a:pt x="0" y="17078"/>
              </a:moveTo>
              <a:lnTo>
                <a:pt x="744638" y="17078"/>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1799382" y="1505846"/>
        <a:ext cx="37231" cy="37231"/>
      </dsp:txXfrm>
    </dsp:sp>
    <dsp:sp modelId="{C52E9F7B-48A7-814F-8517-982A12AAE168}">
      <dsp:nvSpPr>
        <dsp:cNvPr id="0" name=""/>
        <dsp:cNvSpPr/>
      </dsp:nvSpPr>
      <dsp:spPr>
        <a:xfrm>
          <a:off x="2120327" y="929252"/>
          <a:ext cx="1511644" cy="755822"/>
        </a:xfrm>
        <a:prstGeom prst="roundRect">
          <a:avLst>
            <a:gd name="adj" fmla="val 10000"/>
          </a:avLst>
        </a:prstGeom>
        <a:gradFill rotWithShape="0">
          <a:gsLst>
            <a:gs pos="0">
              <a:schemeClr val="accent3">
                <a:hueOff val="0"/>
                <a:satOff val="0"/>
                <a:lumOff val="0"/>
                <a:alphaOff val="0"/>
                <a:shade val="20000"/>
                <a:satMod val="130000"/>
              </a:schemeClr>
            </a:gs>
            <a:gs pos="50000">
              <a:schemeClr val="accent3">
                <a:hueOff val="0"/>
                <a:satOff val="0"/>
                <a:lumOff val="0"/>
                <a:alphaOff val="0"/>
                <a:shade val="90000"/>
                <a:satMod val="130000"/>
              </a:schemeClr>
            </a:gs>
            <a:gs pos="100000">
              <a:schemeClr val="accent3">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kumimoji="1" lang="en-US" sz="1800" b="1" kern="1200" dirty="0" smtClean="0"/>
            <a:t>users’ rating</a:t>
          </a:r>
          <a:endParaRPr lang="en-US" sz="1800" b="1" kern="1200" dirty="0"/>
        </a:p>
      </dsp:txBody>
      <dsp:txXfrm>
        <a:off x="2142464" y="951389"/>
        <a:ext cx="1467370" cy="711548"/>
      </dsp:txXfrm>
    </dsp:sp>
    <dsp:sp modelId="{97B47916-A92F-1D44-957B-33C67215AA12}">
      <dsp:nvSpPr>
        <dsp:cNvPr id="0" name=""/>
        <dsp:cNvSpPr/>
      </dsp:nvSpPr>
      <dsp:spPr>
        <a:xfrm rot="2142401">
          <a:off x="1445679" y="1941982"/>
          <a:ext cx="744638" cy="34156"/>
        </a:xfrm>
        <a:custGeom>
          <a:avLst/>
          <a:gdLst/>
          <a:ahLst/>
          <a:cxnLst/>
          <a:rect l="0" t="0" r="0" b="0"/>
          <a:pathLst>
            <a:path>
              <a:moveTo>
                <a:pt x="0" y="17078"/>
              </a:moveTo>
              <a:lnTo>
                <a:pt x="744638" y="17078"/>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1799382" y="1940444"/>
        <a:ext cx="37231" cy="37231"/>
      </dsp:txXfrm>
    </dsp:sp>
    <dsp:sp modelId="{EAFC65C7-31CB-D240-B520-8272EFA54ED5}">
      <dsp:nvSpPr>
        <dsp:cNvPr id="0" name=""/>
        <dsp:cNvSpPr/>
      </dsp:nvSpPr>
      <dsp:spPr>
        <a:xfrm>
          <a:off x="2120327" y="1798448"/>
          <a:ext cx="1511644" cy="755822"/>
        </a:xfrm>
        <a:prstGeom prst="roundRect">
          <a:avLst>
            <a:gd name="adj" fmla="val 10000"/>
          </a:avLst>
        </a:prstGeom>
        <a:gradFill rotWithShape="0">
          <a:gsLst>
            <a:gs pos="0">
              <a:schemeClr val="accent3">
                <a:hueOff val="0"/>
                <a:satOff val="0"/>
                <a:lumOff val="0"/>
                <a:alphaOff val="0"/>
                <a:shade val="20000"/>
                <a:satMod val="130000"/>
              </a:schemeClr>
            </a:gs>
            <a:gs pos="50000">
              <a:schemeClr val="accent3">
                <a:hueOff val="0"/>
                <a:satOff val="0"/>
                <a:lumOff val="0"/>
                <a:alphaOff val="0"/>
                <a:shade val="90000"/>
                <a:satMod val="130000"/>
              </a:schemeClr>
            </a:gs>
            <a:gs pos="100000">
              <a:schemeClr val="accent3">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kumimoji="1" lang="en-US" sz="1800" b="1" kern="1200" dirty="0" smtClean="0"/>
            <a:t>users’ characteristics</a:t>
          </a:r>
          <a:endParaRPr lang="en-US" sz="1800" b="1" kern="1200" dirty="0"/>
        </a:p>
      </dsp:txBody>
      <dsp:txXfrm>
        <a:off x="2142464" y="1820585"/>
        <a:ext cx="1467370" cy="711548"/>
      </dsp:txXfrm>
    </dsp:sp>
    <dsp:sp modelId="{1CFD1BBA-2943-4D41-90BF-5590A5F8890C}">
      <dsp:nvSpPr>
        <dsp:cNvPr id="0" name=""/>
        <dsp:cNvSpPr/>
      </dsp:nvSpPr>
      <dsp:spPr>
        <a:xfrm rot="19457599">
          <a:off x="3561982" y="1941982"/>
          <a:ext cx="744638" cy="34156"/>
        </a:xfrm>
        <a:custGeom>
          <a:avLst/>
          <a:gdLst/>
          <a:ahLst/>
          <a:cxnLst/>
          <a:rect l="0" t="0" r="0" b="0"/>
          <a:pathLst>
            <a:path>
              <a:moveTo>
                <a:pt x="0" y="17078"/>
              </a:moveTo>
              <a:lnTo>
                <a:pt x="744638" y="17078"/>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3915685" y="1940444"/>
        <a:ext cx="37231" cy="37231"/>
      </dsp:txXfrm>
    </dsp:sp>
    <dsp:sp modelId="{995F860B-CCF6-3C43-ABCB-30DFF1508E71}">
      <dsp:nvSpPr>
        <dsp:cNvPr id="0" name=""/>
        <dsp:cNvSpPr/>
      </dsp:nvSpPr>
      <dsp:spPr>
        <a:xfrm>
          <a:off x="4236630" y="1298842"/>
          <a:ext cx="1511644" cy="885839"/>
        </a:xfrm>
        <a:prstGeom prst="roundRect">
          <a:avLst>
            <a:gd name="adj" fmla="val 10000"/>
          </a:avLst>
        </a:prstGeom>
        <a:gradFill rotWithShape="0">
          <a:gsLst>
            <a:gs pos="0">
              <a:schemeClr val="accent4">
                <a:hueOff val="0"/>
                <a:satOff val="0"/>
                <a:lumOff val="0"/>
                <a:alphaOff val="0"/>
                <a:shade val="20000"/>
                <a:satMod val="130000"/>
              </a:schemeClr>
            </a:gs>
            <a:gs pos="50000">
              <a:schemeClr val="accent4">
                <a:hueOff val="0"/>
                <a:satOff val="0"/>
                <a:lumOff val="0"/>
                <a:alphaOff val="0"/>
                <a:shade val="90000"/>
                <a:satMod val="130000"/>
              </a:schemeClr>
            </a:gs>
            <a:gs pos="100000">
              <a:schemeClr val="accent4">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t>users’ demographic characteristics</a:t>
          </a:r>
          <a:endParaRPr lang="zh-CN" altLang="en-US" sz="1800" b="1" kern="1200" dirty="0"/>
        </a:p>
      </dsp:txBody>
      <dsp:txXfrm>
        <a:off x="4262575" y="1324787"/>
        <a:ext cx="1459754" cy="833949"/>
      </dsp:txXfrm>
    </dsp:sp>
    <dsp:sp modelId="{FD6E51A1-5E51-824F-BF51-3781CCEC597C}">
      <dsp:nvSpPr>
        <dsp:cNvPr id="0" name=""/>
        <dsp:cNvSpPr/>
      </dsp:nvSpPr>
      <dsp:spPr>
        <a:xfrm>
          <a:off x="5748275" y="1724683"/>
          <a:ext cx="604657" cy="34156"/>
        </a:xfrm>
        <a:custGeom>
          <a:avLst/>
          <a:gdLst/>
          <a:ahLst/>
          <a:cxnLst/>
          <a:rect l="0" t="0" r="0" b="0"/>
          <a:pathLst>
            <a:path>
              <a:moveTo>
                <a:pt x="0" y="17078"/>
              </a:moveTo>
              <a:lnTo>
                <a:pt x="604657" y="17078"/>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6035488" y="1726645"/>
        <a:ext cx="30232" cy="30232"/>
      </dsp:txXfrm>
    </dsp:sp>
    <dsp:sp modelId="{2AA0FAC9-CC1B-C143-AA49-CFE3EDF25ADC}">
      <dsp:nvSpPr>
        <dsp:cNvPr id="0" name=""/>
        <dsp:cNvSpPr/>
      </dsp:nvSpPr>
      <dsp:spPr>
        <a:xfrm>
          <a:off x="6352933" y="1363850"/>
          <a:ext cx="1511644" cy="755822"/>
        </a:xfrm>
        <a:prstGeom prst="roundRect">
          <a:avLst>
            <a:gd name="adj" fmla="val 10000"/>
          </a:avLst>
        </a:prstGeom>
        <a:gradFill rotWithShape="0">
          <a:gsLst>
            <a:gs pos="0">
              <a:schemeClr val="accent5">
                <a:hueOff val="0"/>
                <a:satOff val="0"/>
                <a:lumOff val="0"/>
                <a:alphaOff val="0"/>
                <a:shade val="20000"/>
                <a:satMod val="130000"/>
              </a:schemeClr>
            </a:gs>
            <a:gs pos="50000">
              <a:schemeClr val="accent5">
                <a:hueOff val="0"/>
                <a:satOff val="0"/>
                <a:lumOff val="0"/>
                <a:alphaOff val="0"/>
                <a:shade val="90000"/>
                <a:satMod val="130000"/>
              </a:schemeClr>
            </a:gs>
            <a:gs pos="100000">
              <a:schemeClr val="accent5">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t>age, gender, occupation</a:t>
          </a:r>
          <a:endParaRPr lang="zh-CN" altLang="en-US" sz="1800" b="1" kern="1200" dirty="0"/>
        </a:p>
      </dsp:txBody>
      <dsp:txXfrm>
        <a:off x="6375070" y="1385987"/>
        <a:ext cx="1467370" cy="711548"/>
      </dsp:txXfrm>
    </dsp:sp>
    <dsp:sp modelId="{295A9F8D-BF9C-A248-93CD-4AA2019261B3}">
      <dsp:nvSpPr>
        <dsp:cNvPr id="0" name=""/>
        <dsp:cNvSpPr/>
      </dsp:nvSpPr>
      <dsp:spPr>
        <a:xfrm rot="2373939">
          <a:off x="3542122" y="2409084"/>
          <a:ext cx="784358" cy="34156"/>
        </a:xfrm>
        <a:custGeom>
          <a:avLst/>
          <a:gdLst/>
          <a:ahLst/>
          <a:cxnLst/>
          <a:rect l="0" t="0" r="0" b="0"/>
          <a:pathLst>
            <a:path>
              <a:moveTo>
                <a:pt x="0" y="17078"/>
              </a:moveTo>
              <a:lnTo>
                <a:pt x="784358" y="17078"/>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3914692" y="2406553"/>
        <a:ext cx="39217" cy="39217"/>
      </dsp:txXfrm>
    </dsp:sp>
    <dsp:sp modelId="{82507F01-9093-5040-ABCC-B5430555C825}">
      <dsp:nvSpPr>
        <dsp:cNvPr id="0" name=""/>
        <dsp:cNvSpPr/>
      </dsp:nvSpPr>
      <dsp:spPr>
        <a:xfrm>
          <a:off x="4236630" y="2298054"/>
          <a:ext cx="1511644" cy="755822"/>
        </a:xfrm>
        <a:prstGeom prst="roundRect">
          <a:avLst>
            <a:gd name="adj" fmla="val 10000"/>
          </a:avLst>
        </a:prstGeom>
        <a:gradFill rotWithShape="0">
          <a:gsLst>
            <a:gs pos="0">
              <a:schemeClr val="accent4">
                <a:hueOff val="0"/>
                <a:satOff val="0"/>
                <a:lumOff val="0"/>
                <a:alphaOff val="0"/>
                <a:shade val="20000"/>
                <a:satMod val="130000"/>
              </a:schemeClr>
            </a:gs>
            <a:gs pos="50000">
              <a:schemeClr val="accent4">
                <a:hueOff val="0"/>
                <a:satOff val="0"/>
                <a:lumOff val="0"/>
                <a:alphaOff val="0"/>
                <a:shade val="90000"/>
                <a:satMod val="130000"/>
              </a:schemeClr>
            </a:gs>
            <a:gs pos="100000">
              <a:schemeClr val="accent4">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t>users’ preference</a:t>
          </a:r>
          <a:endParaRPr lang="zh-CN" altLang="en-US" sz="1800" b="1" kern="1200" dirty="0"/>
        </a:p>
      </dsp:txBody>
      <dsp:txXfrm>
        <a:off x="4258767" y="2320191"/>
        <a:ext cx="1467370" cy="711548"/>
      </dsp:txXfrm>
    </dsp:sp>
    <dsp:sp modelId="{E3303E66-450C-AE4B-80D1-9B156F81645B}">
      <dsp:nvSpPr>
        <dsp:cNvPr id="0" name=""/>
        <dsp:cNvSpPr/>
      </dsp:nvSpPr>
      <dsp:spPr>
        <a:xfrm>
          <a:off x="5748275" y="2658888"/>
          <a:ext cx="604657" cy="34156"/>
        </a:xfrm>
        <a:custGeom>
          <a:avLst/>
          <a:gdLst/>
          <a:ahLst/>
          <a:cxnLst/>
          <a:rect l="0" t="0" r="0" b="0"/>
          <a:pathLst>
            <a:path>
              <a:moveTo>
                <a:pt x="0" y="17078"/>
              </a:moveTo>
              <a:lnTo>
                <a:pt x="604657" y="17078"/>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6035488" y="2660849"/>
        <a:ext cx="30232" cy="30232"/>
      </dsp:txXfrm>
    </dsp:sp>
    <dsp:sp modelId="{91FEA4D6-FB59-2040-9E30-F9B94AF3BA47}">
      <dsp:nvSpPr>
        <dsp:cNvPr id="0" name=""/>
        <dsp:cNvSpPr/>
      </dsp:nvSpPr>
      <dsp:spPr>
        <a:xfrm>
          <a:off x="6352933" y="2298054"/>
          <a:ext cx="1511644" cy="755822"/>
        </a:xfrm>
        <a:prstGeom prst="roundRect">
          <a:avLst>
            <a:gd name="adj" fmla="val 10000"/>
          </a:avLst>
        </a:prstGeom>
        <a:gradFill rotWithShape="0">
          <a:gsLst>
            <a:gs pos="0">
              <a:schemeClr val="accent5">
                <a:hueOff val="0"/>
                <a:satOff val="0"/>
                <a:lumOff val="0"/>
                <a:alphaOff val="0"/>
                <a:shade val="20000"/>
                <a:satMod val="130000"/>
              </a:schemeClr>
            </a:gs>
            <a:gs pos="50000">
              <a:schemeClr val="accent5">
                <a:hueOff val="0"/>
                <a:satOff val="0"/>
                <a:lumOff val="0"/>
                <a:alphaOff val="0"/>
                <a:shade val="90000"/>
                <a:satMod val="130000"/>
              </a:schemeClr>
            </a:gs>
            <a:gs pos="100000">
              <a:schemeClr val="accent5">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t>genre</a:t>
          </a:r>
          <a:endParaRPr lang="zh-CN" altLang="en-US" sz="1800" b="1" kern="1200" dirty="0"/>
        </a:p>
      </dsp:txBody>
      <dsp:txXfrm>
        <a:off x="6375070" y="2320191"/>
        <a:ext cx="1467370" cy="7115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3B806E-489F-1847-8F68-92CC8610E047}" type="datetimeFigureOut">
              <a:rPr kumimoji="1" lang="zh-CN" altLang="en-US" smtClean="0"/>
              <a:t>16/3/31</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C2717A-23F2-1C46-A59B-0B215064F6A1}" type="slidenum">
              <a:rPr kumimoji="1" lang="zh-CN" altLang="en-US" smtClean="0"/>
              <a:t>‹#›</a:t>
            </a:fld>
            <a:endParaRPr kumimoji="1" lang="zh-CN" altLang="en-US"/>
          </a:p>
        </p:txBody>
      </p:sp>
    </p:spTree>
    <p:extLst>
      <p:ext uri="{BB962C8B-B14F-4D97-AF65-F5344CB8AC3E}">
        <p14:creationId xmlns:p14="http://schemas.microsoft.com/office/powerpoint/2010/main" val="232928076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smtClean="0"/>
              <a:t>Some associations exist between users’ demographic characteristics and users’ preference</a:t>
            </a:r>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E0C2717A-23F2-1C46-A59B-0B215064F6A1}" type="slidenum">
              <a:rPr kumimoji="1" lang="zh-CN" altLang="en-US" smtClean="0"/>
              <a:t>2</a:t>
            </a:fld>
            <a:endParaRPr kumimoji="1" lang="zh-CN" altLang="en-US"/>
          </a:p>
        </p:txBody>
      </p:sp>
    </p:spTree>
    <p:extLst>
      <p:ext uri="{BB962C8B-B14F-4D97-AF65-F5344CB8AC3E}">
        <p14:creationId xmlns:p14="http://schemas.microsoft.com/office/powerpoint/2010/main" val="1551321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Data sparsity: We</a:t>
            </a:r>
            <a:r>
              <a:rPr kumimoji="1" lang="en-US" altLang="zh-CN" baseline="0" dirty="0" smtClean="0"/>
              <a:t> compute similarities and thus recommend films </a:t>
            </a:r>
            <a:r>
              <a:rPr kumimoji="1" lang="en-US" altLang="zh-CN" dirty="0" smtClean="0"/>
              <a:t>based on the users-items</a:t>
            </a:r>
            <a:r>
              <a:rPr kumimoji="1" lang="en-US" altLang="zh-CN" baseline="0" dirty="0" smtClean="0"/>
              <a:t> </a:t>
            </a:r>
            <a:r>
              <a:rPr kumimoji="1" lang="en-US" altLang="zh-CN" dirty="0" smtClean="0"/>
              <a:t>rating matrix. But the number</a:t>
            </a:r>
            <a:r>
              <a:rPr kumimoji="1" lang="en-US" altLang="zh-CN" baseline="0" dirty="0" smtClean="0"/>
              <a:t> of films that users have rated are very small comparing to the total number of all films released </a:t>
            </a:r>
            <a:r>
              <a:rPr kumimoji="1" lang="en-US" altLang="zh-CN" baseline="0" dirty="0" smtClean="0">
                <a:sym typeface="Wingdings"/>
              </a:rPr>
              <a:t> hard to compute the similarity between users or between items  recommendation accuracy decreases</a:t>
            </a:r>
          </a:p>
          <a:p>
            <a:r>
              <a:rPr kumimoji="1" lang="en-US" altLang="zh-CN" baseline="0" dirty="0" smtClean="0">
                <a:sym typeface="Wingdings"/>
              </a:rPr>
              <a:t>Cold start: a special case of data sparsity. 1) When there’s a new item in the systems, there’ no rating for this item, recommender cannot recommend it to people who need it; 2) when there exists a new user, this user has no records of rating  impossible to find similar users based on the rating  accuracy decreases, again</a:t>
            </a:r>
          </a:p>
          <a:p>
            <a:endParaRPr kumimoji="1" lang="en-US" altLang="zh-CN" baseline="0" dirty="0" smtClean="0">
              <a:sym typeface="Wingdings"/>
            </a:endParaRPr>
          </a:p>
          <a:p>
            <a:r>
              <a:rPr kumimoji="1" lang="en-US" altLang="zh-CN" dirty="0" smtClean="0"/>
              <a:t>Not</a:t>
            </a:r>
            <a:r>
              <a:rPr kumimoji="1" lang="en-US" altLang="zh-CN" baseline="0" dirty="0" smtClean="0"/>
              <a:t> only the rating for the items show the similarities between users, users’ own characteristics, such as users’ demographic characteristics and users’ preference for some properties of items contribute the similarities between users. Thus, we consider calculating similarities between users using three aspects and take the weighted average of three as </a:t>
            </a:r>
            <a:r>
              <a:rPr kumimoji="1" lang="en-US" altLang="zh-CN" baseline="0" dirty="0" err="1" smtClean="0"/>
              <a:t>users’final</a:t>
            </a:r>
            <a:r>
              <a:rPr kumimoji="1" lang="en-US" altLang="zh-CN" baseline="0" dirty="0" smtClean="0"/>
              <a:t> similarities </a:t>
            </a:r>
          </a:p>
          <a:p>
            <a:endParaRPr kumimoji="1" lang="en-US" altLang="zh-CN" baseline="0" dirty="0" smtClean="0"/>
          </a:p>
          <a:p>
            <a:endParaRPr kumimoji="1" lang="en-US" altLang="zh-CN" baseline="0" dirty="0" smtClean="0"/>
          </a:p>
          <a:p>
            <a:endParaRPr kumimoji="1" lang="en-US" altLang="zh-CN" baseline="0" dirty="0" smtClean="0"/>
          </a:p>
          <a:p>
            <a:endParaRPr kumimoji="1" lang="zh-CN" altLang="en-US" dirty="0"/>
          </a:p>
        </p:txBody>
      </p:sp>
      <p:sp>
        <p:nvSpPr>
          <p:cNvPr id="4" name="幻灯片编号占位符 3"/>
          <p:cNvSpPr>
            <a:spLocks noGrp="1"/>
          </p:cNvSpPr>
          <p:nvPr>
            <p:ph type="sldNum" sz="quarter" idx="10"/>
          </p:nvPr>
        </p:nvSpPr>
        <p:spPr/>
        <p:txBody>
          <a:bodyPr/>
          <a:lstStyle/>
          <a:p>
            <a:fld id="{E0C2717A-23F2-1C46-A59B-0B215064F6A1}" type="slidenum">
              <a:rPr kumimoji="1" lang="zh-CN" altLang="en-US" smtClean="0"/>
              <a:t>5</a:t>
            </a:fld>
            <a:endParaRPr kumimoji="1" lang="zh-CN" altLang="en-US"/>
          </a:p>
        </p:txBody>
      </p:sp>
    </p:spTree>
    <p:extLst>
      <p:ext uri="{BB962C8B-B14F-4D97-AF65-F5344CB8AC3E}">
        <p14:creationId xmlns:p14="http://schemas.microsoft.com/office/powerpoint/2010/main" val="1475728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smtClean="0"/>
              <a:t>Some associations exist between users’ demographic characteristics and users’ preference</a:t>
            </a:r>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E0C2717A-23F2-1C46-A59B-0B215064F6A1}" type="slidenum">
              <a:rPr kumimoji="1" lang="zh-CN" altLang="en-US" smtClean="0"/>
              <a:t>6</a:t>
            </a:fld>
            <a:endParaRPr kumimoji="1" lang="zh-CN" altLang="en-US"/>
          </a:p>
        </p:txBody>
      </p:sp>
    </p:spTree>
    <p:extLst>
      <p:ext uri="{BB962C8B-B14F-4D97-AF65-F5344CB8AC3E}">
        <p14:creationId xmlns:p14="http://schemas.microsoft.com/office/powerpoint/2010/main" val="4206766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2233D26B-DFC2-4248-8ED0-AD3E108CBDD7}" type="datetime1">
              <a:rPr lang="en-US" smtClean="0"/>
              <a:pPr/>
              <a:t>16/3/31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34A581E0-D653-4D78-A48F-41D80498BC7E}" type="datetime1">
              <a:rPr lang="en-US" smtClean="0"/>
              <a:pPr/>
              <a:t>16/3/31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8B3AFFF1-9C47-49F0-AE12-AF188F3F4E82}" type="datetime1">
              <a:rPr lang="en-US" smtClean="0"/>
              <a:pPr/>
              <a:t>16/3/31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情节提要">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8B3AFFF1-9C47-49F0-AE12-AF188F3F4E82}" type="datetime1">
              <a:rPr lang="en-US" smtClean="0"/>
              <a:pPr/>
              <a:t>16/3/31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E694C003-38E8-486A-9BFD-47E55D87241C}" type="datetime1">
              <a:rPr lang="en-US" smtClean="0"/>
              <a:pPr/>
              <a:t>16/3/31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E059EAA3-934B-41DB-B3B1-806F4BE5CC37}" type="datetime1">
              <a:rPr lang="en-US" smtClean="0"/>
              <a:pPr/>
              <a:t>16/3/31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8F97F932-D99A-4087-BFB1-EA42FAFC8D2C}" type="datetime1">
              <a:rPr lang="en-US" smtClean="0"/>
              <a:pPr/>
              <a:t>16/3/31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zh-CN" altLang="en-US" smtClean="0"/>
              <a:t>单击此处编辑母版标题样式</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8B3AFFF1-9C47-49F0-AE12-AF188F3F4E82}" type="datetime1">
              <a:rPr lang="en-US" smtClean="0"/>
              <a:pPr/>
              <a:t>16/3/31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dirty="0"/>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zh-CN" altLang="en-US" smtClean="0"/>
              <a:t>将图片拖动到占位符，或单击添加图标</a:t>
            </a:r>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9C96367-2F2B-4F6E-ACF4-15FA13738E10}" type="datetime1">
              <a:rPr lang="en-US" smtClean="0"/>
              <a:pPr/>
              <a:t>16/3/31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8FB3498D-21C7-408B-8EF5-5B55DEF0BFD5}" type="datetime1">
              <a:rPr lang="en-US" smtClean="0"/>
              <a:pPr/>
              <a:t>16/3/31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84DB246E-8FD1-42FF-94A4-E4133095C37A}" type="datetime1">
              <a:rPr lang="en-US" smtClean="0"/>
              <a:pPr/>
              <a:t>16/3/31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A93939D4-B818-4372-B1EE-7CB6D5BBC74A}" type="datetime1">
              <a:rPr lang="en-US" smtClean="0"/>
              <a:pPr/>
              <a:t>16/3/31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16/3/31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F8ADFA-7142-4015-85E6-1712F15FA709}" type="datetime1">
              <a:rPr lang="en-US" smtClean="0"/>
              <a:pPr/>
              <a:t>16/3/31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zh-CN" altLang="en-US" smtClean="0"/>
              <a:t>单击此处编辑母版标题样式</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8B3AFFF1-9C47-49F0-AE12-AF188F3F4E82}" type="datetime1">
              <a:rPr lang="en-US" smtClean="0"/>
              <a:pPr/>
              <a:t>16/3/31</a:t>
            </a:fld>
            <a:endParaRPr lang="en-US" dirty="0"/>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dirty="0"/>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41" r:id="rId1"/>
    <p:sldLayoutId id="2147484742" r:id="rId2"/>
    <p:sldLayoutId id="2147484743" r:id="rId3"/>
    <p:sldLayoutId id="2147484744" r:id="rId4"/>
    <p:sldLayoutId id="2147484745" r:id="rId5"/>
    <p:sldLayoutId id="2147484746" r:id="rId6"/>
    <p:sldLayoutId id="2147484747" r:id="rId7"/>
    <p:sldLayoutId id="2147484748" r:id="rId8"/>
    <p:sldLayoutId id="2147484749" r:id="rId9"/>
    <p:sldLayoutId id="2147484750" r:id="rId10"/>
    <p:sldLayoutId id="2147484751" r:id="rId11"/>
    <p:sldLayoutId id="2147484752" r:id="rId12"/>
    <p:sldLayoutId id="2147484753" r:id="rId13"/>
    <p:sldLayoutId id="2147484754" r:id="rId14"/>
  </p:sldLayoutIdLst>
  <p:hf sldNum="0" hdr="0" ftr="0" dt="0"/>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6.png"/><Relationship Id="rId5"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1" Type="http://schemas.microsoft.com/office/2007/relationships/hdphoto" Target="../media/hdphoto6.wdp"/><Relationship Id="rId12"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7.png"/><Relationship Id="rId3" Type="http://schemas.microsoft.com/office/2007/relationships/hdphoto" Target="../media/hdphoto3.wdp"/><Relationship Id="rId4" Type="http://schemas.openxmlformats.org/officeDocument/2006/relationships/image" Target="../media/image8.png"/><Relationship Id="rId5" Type="http://schemas.microsoft.com/office/2007/relationships/hdphoto" Target="../media/hdphoto4.wdp"/><Relationship Id="rId6" Type="http://schemas.openxmlformats.org/officeDocument/2006/relationships/image" Target="../media/image9.png"/><Relationship Id="rId7" Type="http://schemas.openxmlformats.org/officeDocument/2006/relationships/image" Target="../media/image10.png"/><Relationship Id="rId8" Type="http://schemas.microsoft.com/office/2007/relationships/hdphoto" Target="../media/hdphoto5.wdp"/><Relationship Id="rId9" Type="http://schemas.openxmlformats.org/officeDocument/2006/relationships/image" Target="../media/image11.png"/><Relationship Id="rId10"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685800" y="2237927"/>
            <a:ext cx="7772400" cy="978408"/>
          </a:xfrm>
        </p:spPr>
        <p:txBody>
          <a:bodyPr/>
          <a:lstStyle/>
          <a:p>
            <a:r>
              <a:rPr kumimoji="1" lang="en-US" altLang="zh-CN" dirty="0" smtClean="0"/>
              <a:t>Recommender</a:t>
            </a:r>
            <a:r>
              <a:rPr kumimoji="1" lang="zh-CN" altLang="en-US" dirty="0" smtClean="0"/>
              <a:t> </a:t>
            </a:r>
            <a:r>
              <a:rPr kumimoji="1" lang="en-US" altLang="zh-CN" dirty="0" smtClean="0"/>
              <a:t>System</a:t>
            </a:r>
            <a:endParaRPr kumimoji="1" lang="zh-CN" altLang="en-US" dirty="0"/>
          </a:p>
        </p:txBody>
      </p:sp>
      <p:sp>
        <p:nvSpPr>
          <p:cNvPr id="2" name="副标题 1"/>
          <p:cNvSpPr>
            <a:spLocks noGrp="1"/>
          </p:cNvSpPr>
          <p:nvPr>
            <p:ph type="subTitle" idx="1"/>
          </p:nvPr>
        </p:nvSpPr>
        <p:spPr/>
        <p:txBody>
          <a:bodyPr/>
          <a:lstStyle/>
          <a:p>
            <a:r>
              <a:rPr kumimoji="1" lang="en-US" altLang="zh-CN" dirty="0" err="1" smtClean="0"/>
              <a:t>Yanan</a:t>
            </a:r>
            <a:r>
              <a:rPr kumimoji="1" lang="en-US" altLang="zh-CN" dirty="0" smtClean="0"/>
              <a:t> </a:t>
            </a:r>
            <a:r>
              <a:rPr kumimoji="1" lang="en-US" altLang="zh-CN" dirty="0" err="1" smtClean="0"/>
              <a:t>Huo</a:t>
            </a:r>
            <a:r>
              <a:rPr kumimoji="1" lang="en-US" altLang="zh-CN" dirty="0" smtClean="0"/>
              <a:t>, Yaqi Zhou, </a:t>
            </a:r>
            <a:r>
              <a:rPr kumimoji="1" lang="en-US" altLang="zh-CN" dirty="0" err="1" smtClean="0"/>
              <a:t>Kejia</a:t>
            </a:r>
            <a:r>
              <a:rPr kumimoji="1" lang="en-US" altLang="zh-CN" dirty="0" smtClean="0"/>
              <a:t> Shi, Li </a:t>
            </a:r>
            <a:r>
              <a:rPr kumimoji="1" lang="en-US" altLang="zh-CN" dirty="0" err="1" smtClean="0"/>
              <a:t>Luo</a:t>
            </a:r>
            <a:endParaRPr kumimoji="1" lang="zh-CN" altLang="en-US" dirty="0"/>
          </a:p>
        </p:txBody>
      </p:sp>
    </p:spTree>
    <p:extLst>
      <p:ext uri="{BB962C8B-B14F-4D97-AF65-F5344CB8AC3E}">
        <p14:creationId xmlns:p14="http://schemas.microsoft.com/office/powerpoint/2010/main" val="171229324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ffectLst>
                  <a:outerShdw blurRad="38100" dist="38100" dir="2700000" algn="tl">
                    <a:srgbClr val="212121"/>
                  </a:outerShdw>
                </a:effectLst>
                <a:latin typeface="Times New Roman"/>
                <a:cs typeface="Times New Roman"/>
              </a:rPr>
              <a:t>Putting Work on CHTC</a:t>
            </a:r>
          </a:p>
        </p:txBody>
      </p:sp>
      <p:sp>
        <p:nvSpPr>
          <p:cNvPr id="3" name="Content Placeholder 2"/>
          <p:cNvSpPr>
            <a:spLocks noGrp="1"/>
          </p:cNvSpPr>
          <p:nvPr>
            <p:ph idx="1"/>
          </p:nvPr>
        </p:nvSpPr>
        <p:spPr>
          <a:xfrm>
            <a:off x="685800" y="1868488"/>
            <a:ext cx="7770813" cy="4257675"/>
          </a:xfrm>
        </p:spPr>
        <p:txBody>
          <a:bodyPr/>
          <a:lstStyle/>
          <a:p>
            <a:r>
              <a:rPr lang="en-US" altLang="zh-CN" dirty="0">
                <a:effectLst>
                  <a:outerShdw blurRad="38100" dist="38100" dir="2700000" algn="tl">
                    <a:srgbClr val="212121"/>
                  </a:outerShdw>
                </a:effectLst>
                <a:latin typeface="Times New Roman"/>
                <a:cs typeface="Times New Roman"/>
              </a:rPr>
              <a:t>Learned how to </a:t>
            </a:r>
            <a:r>
              <a:rPr kumimoji="1" lang="en-US" altLang="zh-CN" sz="2000" b="1" dirty="0">
                <a:solidFill>
                  <a:srgbClr val="FF8000"/>
                </a:solidFill>
                <a:effectLst>
                  <a:outerShdw blurRad="38100" dist="38100" dir="2700000" algn="tl">
                    <a:srgbClr val="FFFFFF"/>
                  </a:outerShdw>
                </a:effectLst>
                <a:latin typeface="Times New Roman"/>
                <a:cs typeface="Times New Roman"/>
              </a:rPr>
              <a:t>submit jobs </a:t>
            </a:r>
            <a:r>
              <a:rPr lang="en-US" altLang="zh-CN" dirty="0">
                <a:effectLst>
                  <a:outerShdw blurRad="38100" dist="38100" dir="2700000" algn="tl">
                    <a:srgbClr val="212121"/>
                  </a:outerShdw>
                </a:effectLst>
                <a:latin typeface="Times New Roman"/>
                <a:cs typeface="Times New Roman"/>
              </a:rPr>
              <a:t>with Linux commands</a:t>
            </a:r>
          </a:p>
          <a:p>
            <a:r>
              <a:rPr lang="en-US" altLang="zh-CN" dirty="0">
                <a:effectLst>
                  <a:outerShdw blurRad="38100" dist="38100" dir="2700000" algn="tl">
                    <a:srgbClr val="212121"/>
                  </a:outerShdw>
                </a:effectLst>
                <a:latin typeface="Times New Roman"/>
                <a:cs typeface="Times New Roman"/>
              </a:rPr>
              <a:t>Installed R and R packages</a:t>
            </a:r>
          </a:p>
          <a:p>
            <a:r>
              <a:rPr lang="en-US" altLang="zh-CN" dirty="0">
                <a:effectLst>
                  <a:outerShdw blurRad="38100" dist="38100" dir="2700000" algn="tl">
                    <a:srgbClr val="212121"/>
                  </a:outerShdw>
                </a:effectLst>
                <a:latin typeface="Times New Roman"/>
                <a:cs typeface="Times New Roman"/>
              </a:rPr>
              <a:t>Learned CHTC server computing power</a:t>
            </a:r>
          </a:p>
          <a:p>
            <a:pPr lvl="1"/>
            <a:r>
              <a:rPr kumimoji="1" lang="en-US" altLang="zh-CN" b="1" dirty="0">
                <a:solidFill>
                  <a:srgbClr val="FF8000"/>
                </a:solidFill>
                <a:effectLst>
                  <a:outerShdw blurRad="38100" dist="38100" dir="2700000" algn="tl">
                    <a:srgbClr val="FFFFFF"/>
                  </a:outerShdw>
                </a:effectLst>
                <a:latin typeface="Times New Roman"/>
                <a:cs typeface="Times New Roman"/>
              </a:rPr>
              <a:t>More cores and more memories</a:t>
            </a:r>
          </a:p>
          <a:p>
            <a:pPr lvl="1"/>
            <a:r>
              <a:rPr kumimoji="1" lang="en-US" altLang="zh-CN" b="1" dirty="0">
                <a:solidFill>
                  <a:srgbClr val="FF8000"/>
                </a:solidFill>
                <a:effectLst>
                  <a:outerShdw blurRad="38100" dist="38100" dir="2700000" algn="tl">
                    <a:srgbClr val="FFFFFF"/>
                  </a:outerShdw>
                </a:effectLst>
                <a:latin typeface="Times New Roman"/>
                <a:cs typeface="Times New Roman"/>
              </a:rPr>
              <a:t>Parallel computing </a:t>
            </a:r>
            <a:r>
              <a:rPr lang="en-US" altLang="zh-CN" dirty="0">
                <a:effectLst>
                  <a:outerShdw blurRad="38100" dist="38100" dir="2700000" algn="tl">
                    <a:srgbClr val="212121"/>
                  </a:outerShdw>
                </a:effectLst>
                <a:latin typeface="Times New Roman"/>
                <a:cs typeface="Times New Roman"/>
              </a:rPr>
              <a:t>rather than a single fast core</a:t>
            </a:r>
          </a:p>
          <a:p>
            <a:r>
              <a:rPr lang="en-US" altLang="zh-CN" dirty="0">
                <a:effectLst>
                  <a:outerShdw blurRad="38100" dist="38100" dir="2700000" algn="tl">
                    <a:srgbClr val="212121"/>
                  </a:outerShdw>
                </a:effectLst>
                <a:latin typeface="Times New Roman"/>
                <a:cs typeface="Times New Roman"/>
              </a:rPr>
              <a:t>Performed the offline clean and recommender lab package on CHTC</a:t>
            </a:r>
          </a:p>
        </p:txBody>
      </p:sp>
    </p:spTree>
    <p:extLst>
      <p:ext uri="{BB962C8B-B14F-4D97-AF65-F5344CB8AC3E}">
        <p14:creationId xmlns:p14="http://schemas.microsoft.com/office/powerpoint/2010/main" val="1698282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300" dirty="0">
                <a:effectLst>
                  <a:outerShdw blurRad="38100" dist="38100" dir="2700000" algn="tl">
                    <a:srgbClr val="212121"/>
                  </a:outerShdw>
                </a:effectLst>
                <a:latin typeface="Times New Roman"/>
                <a:cs typeface="Times New Roman"/>
              </a:rPr>
              <a:t>Scaling-up: from 100k to 20m</a:t>
            </a:r>
          </a:p>
        </p:txBody>
      </p:sp>
      <p:sp>
        <p:nvSpPr>
          <p:cNvPr id="3" name="Content Placeholder 2"/>
          <p:cNvSpPr>
            <a:spLocks noGrp="1"/>
          </p:cNvSpPr>
          <p:nvPr>
            <p:ph idx="1"/>
          </p:nvPr>
        </p:nvSpPr>
        <p:spPr>
          <a:xfrm>
            <a:off x="685800" y="1868488"/>
            <a:ext cx="7770813" cy="4257675"/>
          </a:xfrm>
        </p:spPr>
        <p:txBody>
          <a:bodyPr/>
          <a:lstStyle/>
          <a:p>
            <a:r>
              <a:rPr lang="en-US" altLang="zh-CN" dirty="0">
                <a:effectLst>
                  <a:outerShdw blurRad="38100" dist="38100" dir="2700000" algn="tl">
                    <a:srgbClr val="212121"/>
                  </a:outerShdw>
                </a:effectLst>
                <a:latin typeface="Times New Roman"/>
                <a:cs typeface="Times New Roman"/>
              </a:rPr>
              <a:t>Challenging Parts</a:t>
            </a:r>
          </a:p>
          <a:p>
            <a:pPr lvl="1"/>
            <a:r>
              <a:rPr lang="en-US" altLang="zh-CN" dirty="0">
                <a:effectLst>
                  <a:outerShdw blurRad="38100" dist="38100" dir="2700000" algn="tl">
                    <a:srgbClr val="212121"/>
                  </a:outerShdw>
                </a:effectLst>
                <a:latin typeface="Times New Roman"/>
                <a:cs typeface="Times New Roman"/>
              </a:rPr>
              <a:t>1. Dimension Change</a:t>
            </a:r>
          </a:p>
          <a:p>
            <a:pPr lvl="1"/>
            <a:endParaRPr lang="en-US" altLang="zh-CN" dirty="0">
              <a:effectLst>
                <a:outerShdw blurRad="38100" dist="38100" dir="2700000" algn="tl">
                  <a:srgbClr val="212121"/>
                </a:outerShdw>
              </a:effectLst>
              <a:latin typeface="Times New Roman"/>
              <a:cs typeface="Times New Roman"/>
            </a:endParaRPr>
          </a:p>
          <a:p>
            <a:pPr lvl="1"/>
            <a:endParaRPr lang="en-US" altLang="zh-CN" dirty="0">
              <a:effectLst>
                <a:outerShdw blurRad="38100" dist="38100" dir="2700000" algn="tl">
                  <a:srgbClr val="212121"/>
                </a:outerShdw>
              </a:effectLst>
              <a:latin typeface="Times New Roman"/>
              <a:cs typeface="Times New Roman"/>
            </a:endParaRPr>
          </a:p>
          <a:p>
            <a:pPr lvl="1"/>
            <a:endParaRPr lang="en-US" altLang="zh-CN" dirty="0">
              <a:effectLst>
                <a:outerShdw blurRad="38100" dist="38100" dir="2700000" algn="tl">
                  <a:srgbClr val="212121"/>
                </a:outerShdw>
              </a:effectLst>
              <a:latin typeface="Times New Roman"/>
              <a:cs typeface="Times New Roman"/>
            </a:endParaRPr>
          </a:p>
          <a:p>
            <a:pPr lvl="1"/>
            <a:endParaRPr lang="en-US" altLang="zh-CN" dirty="0">
              <a:effectLst>
                <a:outerShdw blurRad="38100" dist="38100" dir="2700000" algn="tl">
                  <a:srgbClr val="212121"/>
                </a:outerShdw>
              </a:effectLst>
              <a:latin typeface="Times New Roman"/>
              <a:cs typeface="Times New Roman"/>
            </a:endParaRPr>
          </a:p>
          <a:p>
            <a:pPr lvl="1"/>
            <a:endParaRPr lang="en-US" altLang="zh-CN" dirty="0">
              <a:effectLst>
                <a:outerShdw blurRad="38100" dist="38100" dir="2700000" algn="tl">
                  <a:srgbClr val="212121"/>
                </a:outerShdw>
              </a:effectLst>
              <a:latin typeface="Times New Roman"/>
              <a:cs typeface="Times New Roman"/>
            </a:endParaRPr>
          </a:p>
          <a:p>
            <a:pPr lvl="1"/>
            <a:r>
              <a:rPr lang="en-US" altLang="zh-CN" dirty="0">
                <a:effectLst>
                  <a:outerShdw blurRad="38100" dist="38100" dir="2700000" algn="tl">
                    <a:srgbClr val="212121"/>
                  </a:outerShdw>
                </a:effectLst>
                <a:latin typeface="Times New Roman"/>
                <a:cs typeface="Times New Roman"/>
              </a:rPr>
              <a:t>2. Valid and reasonable methods to divide  </a:t>
            </a:r>
          </a:p>
          <a:p>
            <a:pPr lvl="1"/>
            <a:r>
              <a:rPr lang="en-US" altLang="zh-CN" dirty="0">
                <a:effectLst>
                  <a:outerShdw blurRad="38100" dist="38100" dir="2700000" algn="tl">
                    <a:srgbClr val="212121"/>
                  </a:outerShdw>
                </a:effectLst>
                <a:latin typeface="Times New Roman"/>
                <a:cs typeface="Times New Roman"/>
              </a:rPr>
              <a:t>3. Coding for CHTC adaptation</a:t>
            </a:r>
          </a:p>
        </p:txBody>
      </p:sp>
      <p:graphicFrame>
        <p:nvGraphicFramePr>
          <p:cNvPr id="4" name="Table 3"/>
          <p:cNvGraphicFramePr>
            <a:graphicFrameLocks noGrp="1"/>
          </p:cNvGraphicFramePr>
          <p:nvPr/>
        </p:nvGraphicFramePr>
        <p:xfrm>
          <a:off x="1685925" y="2890838"/>
          <a:ext cx="6096000" cy="1485900"/>
        </p:xfrm>
        <a:graphic>
          <a:graphicData uri="http://schemas.openxmlformats.org/drawingml/2006/table">
            <a:tbl>
              <a:tblPr/>
              <a:tblGrid>
                <a:gridCol w="2032000"/>
                <a:gridCol w="2032000"/>
                <a:gridCol w="20320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rgbClr val="FFFFFF"/>
                        </a:solidFill>
                        <a:effectLst/>
                        <a:latin typeface="Calisto MT" charset="0"/>
                        <a:ea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sto MT" charset="0"/>
                          <a:ea typeface="宋体" charset="0"/>
                        </a:rPr>
                        <a:t>100k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sto MT" charset="0"/>
                          <a:ea typeface="宋体" charset="0"/>
                        </a:rPr>
                        <a:t>20m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sto MT" charset="0"/>
                          <a:ea typeface="宋体" charset="0"/>
                        </a:rPr>
                        <a:t>User 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9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cs-CZ" sz="1800" b="0" i="0" u="none" strike="noStrike" cap="none" normalizeH="0" baseline="0">
                          <a:ln>
                            <a:noFill/>
                          </a:ln>
                          <a:solidFill>
                            <a:srgbClr val="000000"/>
                          </a:solidFill>
                          <a:effectLst/>
                          <a:latin typeface="Calisto MT" charset="0"/>
                          <a:ea typeface="宋体" charset="0"/>
                        </a:rPr>
                        <a:t>943</a:t>
                      </a:r>
                      <a:endParaRPr kumimoji="0" lang="en-US" altLang="zh-CN" sz="1800" b="0" i="0" u="none" strike="noStrike" cap="none" normalizeH="0" baseline="0">
                        <a:ln>
                          <a:noFill/>
                        </a:ln>
                        <a:solidFill>
                          <a:srgbClr val="000000"/>
                        </a:solidFill>
                        <a:effectLst/>
                        <a:latin typeface="Calisto MT" charset="0"/>
                        <a:ea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9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s-IS" sz="1800" b="0" i="0" u="none" strike="noStrike" cap="none" normalizeH="0" baseline="0">
                          <a:ln>
                            <a:noFill/>
                          </a:ln>
                          <a:solidFill>
                            <a:srgbClr val="000000"/>
                          </a:solidFill>
                          <a:effectLst/>
                          <a:latin typeface="Calisto MT" charset="0"/>
                          <a:ea typeface="宋体" charset="0"/>
                        </a:rPr>
                        <a:t>138,493</a:t>
                      </a:r>
                      <a:endParaRPr kumimoji="0" lang="en-US" altLang="zh-CN" sz="1800" b="0" i="0" u="none" strike="noStrike" cap="none" normalizeH="0" baseline="0">
                        <a:ln>
                          <a:noFill/>
                        </a:ln>
                        <a:solidFill>
                          <a:srgbClr val="000000"/>
                        </a:solidFill>
                        <a:effectLst/>
                        <a:latin typeface="Calisto MT" charset="0"/>
                        <a:ea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9ED"/>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sto MT" charset="0"/>
                          <a:ea typeface="宋体" charset="0"/>
                        </a:rPr>
                        <a:t>Item 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s-IS" sz="1800" b="0" i="0" u="none" strike="noStrike" cap="none" normalizeH="0" baseline="0">
                          <a:ln>
                            <a:noFill/>
                          </a:ln>
                          <a:solidFill>
                            <a:srgbClr val="000000"/>
                          </a:solidFill>
                          <a:effectLst/>
                          <a:latin typeface="Calisto MT" charset="0"/>
                          <a:ea typeface="宋体" charset="0"/>
                        </a:rPr>
                        <a:t>1,682</a:t>
                      </a:r>
                      <a:endParaRPr kumimoji="0" lang="en-US" altLang="zh-CN" sz="1800" b="0" i="0" u="none" strike="noStrike" cap="none" normalizeH="0" baseline="0">
                        <a:ln>
                          <a:noFill/>
                        </a:ln>
                        <a:solidFill>
                          <a:srgbClr val="000000"/>
                        </a:solidFill>
                        <a:effectLst/>
                        <a:latin typeface="Calisto MT" charset="0"/>
                        <a:ea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s-IS" sz="1800" b="0" i="0" u="none" strike="noStrike" cap="none" normalizeH="0" baseline="0">
                          <a:ln>
                            <a:noFill/>
                          </a:ln>
                          <a:solidFill>
                            <a:srgbClr val="000000"/>
                          </a:solidFill>
                          <a:effectLst/>
                          <a:latin typeface="Calisto MT" charset="0"/>
                          <a:ea typeface="宋体" charset="0"/>
                        </a:rPr>
                        <a:t>27,278</a:t>
                      </a:r>
                      <a:endParaRPr kumimoji="0" lang="en-US" altLang="zh-CN" sz="1800" b="0" i="0" u="none" strike="noStrike" cap="none" normalizeH="0" baseline="0">
                        <a:ln>
                          <a:noFill/>
                        </a:ln>
                        <a:solidFill>
                          <a:srgbClr val="000000"/>
                        </a:solidFill>
                        <a:effectLst/>
                        <a:latin typeface="Calisto MT" charset="0"/>
                        <a:ea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F6"/>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sto MT" charset="0"/>
                          <a:ea typeface="宋体" charset="0"/>
                        </a:rPr>
                        <a:t>Ratings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9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sto MT" charset="0"/>
                          <a:ea typeface="宋体" charset="0"/>
                        </a:rPr>
                        <a:t>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9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sto MT" charset="0"/>
                          <a:ea typeface="宋体" charset="0"/>
                        </a:rPr>
                        <a:t>20,000,263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9ED"/>
                    </a:solidFill>
                  </a:tcPr>
                </a:tc>
              </a:tr>
            </a:tbl>
          </a:graphicData>
        </a:graphic>
      </p:graphicFrame>
    </p:spTree>
    <p:extLst>
      <p:ext uri="{BB962C8B-B14F-4D97-AF65-F5344CB8AC3E}">
        <p14:creationId xmlns:p14="http://schemas.microsoft.com/office/powerpoint/2010/main" val="2922776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ffectLst>
                  <a:outerShdw blurRad="38100" dist="38100" dir="2700000" algn="tl">
                    <a:srgbClr val="212121"/>
                  </a:outerShdw>
                </a:effectLst>
                <a:latin typeface="Calisto MT" charset="0"/>
              </a:rPr>
              <a:t>What we have done so far?</a:t>
            </a:r>
          </a:p>
        </p:txBody>
      </p:sp>
      <p:sp>
        <p:nvSpPr>
          <p:cNvPr id="3" name="Content Placeholder 2"/>
          <p:cNvSpPr>
            <a:spLocks noGrp="1"/>
          </p:cNvSpPr>
          <p:nvPr>
            <p:ph idx="1"/>
          </p:nvPr>
        </p:nvSpPr>
        <p:spPr>
          <a:xfrm>
            <a:off x="685800" y="1868488"/>
            <a:ext cx="7770813" cy="4257675"/>
          </a:xfrm>
        </p:spPr>
        <p:txBody>
          <a:bodyPr/>
          <a:lstStyle/>
          <a:p>
            <a:r>
              <a:rPr lang="en-US" altLang="zh-CN">
                <a:effectLst>
                  <a:outerShdw blurRad="38100" dist="38100" dir="2700000" algn="tl">
                    <a:srgbClr val="212121"/>
                  </a:outerShdw>
                </a:effectLst>
                <a:latin typeface="Times New Roman"/>
                <a:cs typeface="Times New Roman"/>
              </a:rPr>
              <a:t>Finished bridging offline works with CHTC servers</a:t>
            </a:r>
          </a:p>
          <a:p>
            <a:r>
              <a:rPr lang="en-US" altLang="zh-CN">
                <a:effectLst>
                  <a:outerShdw blurRad="38100" dist="38100" dir="2700000" algn="tl">
                    <a:srgbClr val="212121"/>
                  </a:outerShdw>
                </a:effectLst>
                <a:latin typeface="Times New Roman"/>
                <a:cs typeface="Times New Roman"/>
              </a:rPr>
              <a:t>Data Cleaning</a:t>
            </a:r>
          </a:p>
          <a:p>
            <a:pPr lvl="2"/>
            <a:r>
              <a:rPr lang="en-US" altLang="zh-CN">
                <a:effectLst>
                  <a:outerShdw blurRad="38100" dist="38100" dir="2700000" algn="tl">
                    <a:srgbClr val="212121"/>
                  </a:outerShdw>
                </a:effectLst>
                <a:latin typeface="Times New Roman"/>
                <a:cs typeface="Times New Roman"/>
              </a:rPr>
              <a:t>Wrote code for building a giant rating matrix</a:t>
            </a:r>
          </a:p>
          <a:p>
            <a:pPr lvl="2"/>
            <a:r>
              <a:rPr lang="en-US" altLang="zh-CN">
                <a:effectLst>
                  <a:outerShdw blurRad="38100" dist="38100" dir="2700000" algn="tl">
                    <a:srgbClr val="212121"/>
                  </a:outerShdw>
                </a:effectLst>
                <a:latin typeface="Times New Roman"/>
                <a:cs typeface="Times New Roman"/>
              </a:rPr>
              <a:t>Had our recommender lab code prepared and adapted for CHTC</a:t>
            </a:r>
          </a:p>
          <a:p>
            <a:r>
              <a:rPr lang="en-US" altLang="zh-CN">
                <a:effectLst>
                  <a:outerShdw blurRad="38100" dist="38100" dir="2700000" algn="tl">
                    <a:srgbClr val="212121"/>
                  </a:outerShdw>
                </a:effectLst>
                <a:latin typeface="Times New Roman"/>
                <a:cs typeface="Times New Roman"/>
              </a:rPr>
              <a:t>Used random selection of users and movies and try on the method</a:t>
            </a:r>
          </a:p>
          <a:p>
            <a:r>
              <a:rPr lang="en-US" altLang="zh-CN">
                <a:effectLst>
                  <a:outerShdw blurRad="38100" dist="38100" dir="2700000" algn="tl">
                    <a:srgbClr val="212121"/>
                  </a:outerShdw>
                </a:effectLst>
                <a:latin typeface="Times New Roman"/>
                <a:cs typeface="Times New Roman"/>
              </a:rPr>
              <a:t>We are actively seeking valid methods to divide and slice the total dataset into pieces in order to improve prediction accuracy.</a:t>
            </a:r>
          </a:p>
        </p:txBody>
      </p:sp>
    </p:spTree>
    <p:extLst>
      <p:ext uri="{BB962C8B-B14F-4D97-AF65-F5344CB8AC3E}">
        <p14:creationId xmlns:p14="http://schemas.microsoft.com/office/powerpoint/2010/main" val="76620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ffectLst>
                  <a:outerShdw blurRad="38100" dist="38100" dir="2700000" algn="tl">
                    <a:srgbClr val="212121"/>
                  </a:outerShdw>
                </a:effectLst>
                <a:latin typeface="Times New Roman"/>
                <a:cs typeface="Times New Roman"/>
              </a:rPr>
              <a:t>What</a:t>
            </a:r>
            <a:r>
              <a:rPr lang="en-US" altLang="zh-CN" dirty="0">
                <a:effectLst>
                  <a:outerShdw blurRad="38100" dist="38100" dir="2700000" algn="tl">
                    <a:srgbClr val="212121"/>
                  </a:outerShdw>
                </a:effectLst>
                <a:latin typeface="Calisto MT" charset="0"/>
              </a:rPr>
              <a:t> we are going to do?</a:t>
            </a:r>
          </a:p>
        </p:txBody>
      </p:sp>
      <p:sp>
        <p:nvSpPr>
          <p:cNvPr id="3" name="Content Placeholder 2"/>
          <p:cNvSpPr>
            <a:spLocks noGrp="1"/>
          </p:cNvSpPr>
          <p:nvPr>
            <p:ph idx="1"/>
          </p:nvPr>
        </p:nvSpPr>
        <p:spPr>
          <a:xfrm>
            <a:off x="685800" y="1868488"/>
            <a:ext cx="7770813" cy="4257675"/>
          </a:xfrm>
        </p:spPr>
        <p:txBody>
          <a:bodyPr/>
          <a:lstStyle/>
          <a:p>
            <a:r>
              <a:rPr lang="en-US" altLang="zh-CN" dirty="0">
                <a:effectLst>
                  <a:outerShdw blurRad="38100" dist="38100" dir="2700000" algn="tl">
                    <a:srgbClr val="212121"/>
                  </a:outerShdw>
                </a:effectLst>
                <a:latin typeface="Times New Roman"/>
                <a:cs typeface="Times New Roman"/>
              </a:rPr>
              <a:t>Finishing up methods in dividing</a:t>
            </a:r>
          </a:p>
          <a:p>
            <a:r>
              <a:rPr lang="en-US" altLang="zh-CN" dirty="0">
                <a:effectLst>
                  <a:outerShdw blurRad="38100" dist="38100" dir="2700000" algn="tl">
                    <a:srgbClr val="212121"/>
                  </a:outerShdw>
                </a:effectLst>
                <a:latin typeface="Times New Roman"/>
                <a:cs typeface="Times New Roman"/>
              </a:rPr>
              <a:t>Focus on accuracy </a:t>
            </a:r>
          </a:p>
        </p:txBody>
      </p:sp>
    </p:spTree>
    <p:extLst>
      <p:ext uri="{BB962C8B-B14F-4D97-AF65-F5344CB8AC3E}">
        <p14:creationId xmlns:p14="http://schemas.microsoft.com/office/powerpoint/2010/main" val="2558133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18468" y="2162234"/>
            <a:ext cx="7770813" cy="4257022"/>
          </a:xfrm>
        </p:spPr>
        <p:txBody>
          <a:bodyPr>
            <a:normAutofit/>
          </a:bodyPr>
          <a:lstStyle/>
          <a:p>
            <a:r>
              <a:rPr kumimoji="1" lang="en-US" altLang="zh-CN" sz="2800" dirty="0" smtClean="0">
                <a:latin typeface="Times New Roman"/>
                <a:cs typeface="Times New Roman"/>
              </a:rPr>
              <a:t>To be continued</a:t>
            </a:r>
            <a:r>
              <a:rPr kumimoji="1" lang="is-IS" altLang="zh-CN" sz="2800" dirty="0" smtClean="0">
                <a:latin typeface="Times New Roman"/>
                <a:cs typeface="Times New Roman"/>
              </a:rPr>
              <a:t>…</a:t>
            </a:r>
            <a:endParaRPr kumimoji="1" lang="zh-CN" altLang="en-US" sz="2800" dirty="0">
              <a:latin typeface="Times New Roman"/>
              <a:cs typeface="Times New Roman"/>
            </a:endParaRPr>
          </a:p>
        </p:txBody>
      </p:sp>
    </p:spTree>
    <p:extLst>
      <p:ext uri="{BB962C8B-B14F-4D97-AF65-F5344CB8AC3E}">
        <p14:creationId xmlns:p14="http://schemas.microsoft.com/office/powerpoint/2010/main" val="38386795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11395" y="885371"/>
            <a:ext cx="7770813" cy="4862286"/>
          </a:xfrm>
        </p:spPr>
        <p:txBody>
          <a:bodyPr>
            <a:normAutofit fontScale="92500" lnSpcReduction="10000"/>
          </a:bodyPr>
          <a:lstStyle/>
          <a:p>
            <a:r>
              <a:rPr kumimoji="1" lang="en-US" altLang="zh-CN" b="1" dirty="0" smtClean="0">
                <a:latin typeface="Times New Roman"/>
                <a:cs typeface="Times New Roman"/>
              </a:rPr>
              <a:t>Content-based</a:t>
            </a:r>
            <a:r>
              <a:rPr kumimoji="1" lang="zh-CN" altLang="en-US" b="1" dirty="0" smtClean="0">
                <a:latin typeface="Times New Roman"/>
                <a:cs typeface="Times New Roman"/>
              </a:rPr>
              <a:t> </a:t>
            </a:r>
            <a:r>
              <a:rPr kumimoji="1" lang="en-US" altLang="zh-CN" b="1" dirty="0" smtClean="0">
                <a:latin typeface="Times New Roman"/>
                <a:cs typeface="Times New Roman"/>
              </a:rPr>
              <a:t>Filtering</a:t>
            </a:r>
            <a:r>
              <a:rPr kumimoji="1" lang="zh-CN" altLang="en-US" b="1" dirty="0" smtClean="0">
                <a:latin typeface="Times New Roman"/>
                <a:cs typeface="Times New Roman"/>
              </a:rPr>
              <a:t> </a:t>
            </a:r>
            <a:r>
              <a:rPr kumimoji="1" lang="en-US" altLang="zh-CN" b="1" dirty="0" smtClean="0">
                <a:latin typeface="Times New Roman"/>
                <a:cs typeface="Times New Roman"/>
              </a:rPr>
              <a:t>Recommender</a:t>
            </a:r>
            <a:endParaRPr kumimoji="1" lang="zh-CN" altLang="en-US" b="1" dirty="0" smtClean="0">
              <a:latin typeface="Times New Roman"/>
              <a:cs typeface="Times New Roman"/>
            </a:endParaRPr>
          </a:p>
          <a:p>
            <a:r>
              <a:rPr kumimoji="1" lang="en-US" altLang="zh-CN" b="1" dirty="0" smtClean="0">
                <a:latin typeface="Times New Roman"/>
                <a:cs typeface="Times New Roman"/>
              </a:rPr>
              <a:t>Collaborative Filtering Recommender</a:t>
            </a:r>
          </a:p>
          <a:p>
            <a:pPr lvl="1">
              <a:buFont typeface="Wingdings" charset="2"/>
              <a:buChar char=""/>
            </a:pPr>
            <a:r>
              <a:rPr kumimoji="1" lang="en-US" altLang="zh-CN" dirty="0" smtClean="0">
                <a:solidFill>
                  <a:srgbClr val="FF8000"/>
                </a:solidFill>
                <a:latin typeface="Times New Roman"/>
                <a:cs typeface="Times New Roman"/>
              </a:rPr>
              <a:t>Random recommender</a:t>
            </a:r>
          </a:p>
          <a:p>
            <a:pPr lvl="1">
              <a:buFont typeface="Wingdings" charset="2"/>
              <a:buChar char=""/>
            </a:pPr>
            <a:r>
              <a:rPr kumimoji="1" lang="en-US" altLang="zh-CN" dirty="0" smtClean="0">
                <a:solidFill>
                  <a:srgbClr val="FF8000"/>
                </a:solidFill>
                <a:latin typeface="Times New Roman"/>
                <a:cs typeface="Times New Roman"/>
              </a:rPr>
              <a:t>Popular recommender</a:t>
            </a:r>
          </a:p>
          <a:p>
            <a:pPr lvl="1">
              <a:buFont typeface="Wingdings" charset="2"/>
              <a:buChar char=""/>
            </a:pPr>
            <a:r>
              <a:rPr kumimoji="1" lang="en-US" altLang="zh-CN" dirty="0" smtClean="0">
                <a:solidFill>
                  <a:srgbClr val="FF8000"/>
                </a:solidFill>
                <a:latin typeface="Times New Roman"/>
                <a:cs typeface="Times New Roman"/>
              </a:rPr>
              <a:t>User-based </a:t>
            </a:r>
            <a:r>
              <a:rPr kumimoji="1" lang="en-US" altLang="zh-CN" dirty="0">
                <a:solidFill>
                  <a:srgbClr val="FF8000"/>
                </a:solidFill>
                <a:latin typeface="Times New Roman"/>
                <a:cs typeface="Times New Roman"/>
              </a:rPr>
              <a:t>collaborative filtering</a:t>
            </a:r>
            <a:endParaRPr kumimoji="1" lang="en-US" altLang="zh-CN" dirty="0" smtClean="0">
              <a:solidFill>
                <a:srgbClr val="FF8000"/>
              </a:solidFill>
              <a:latin typeface="Times New Roman"/>
              <a:cs typeface="Times New Roman"/>
            </a:endParaRPr>
          </a:p>
          <a:p>
            <a:pPr lvl="1">
              <a:buFont typeface="Wingdings" charset="2"/>
              <a:buChar char=""/>
            </a:pPr>
            <a:r>
              <a:rPr kumimoji="1" lang="en-US" altLang="zh-CN" dirty="0" smtClean="0">
                <a:solidFill>
                  <a:srgbClr val="FF8000"/>
                </a:solidFill>
                <a:latin typeface="Times New Roman"/>
                <a:cs typeface="Times New Roman"/>
              </a:rPr>
              <a:t>Item-based collaborative filtering</a:t>
            </a:r>
            <a:endParaRPr kumimoji="1" lang="zh-CN" altLang="en-US" dirty="0" smtClean="0">
              <a:solidFill>
                <a:srgbClr val="FF8000"/>
              </a:solidFill>
              <a:latin typeface="Times New Roman"/>
              <a:cs typeface="Times New Roman"/>
            </a:endParaRPr>
          </a:p>
          <a:p>
            <a:pPr lvl="1">
              <a:buFont typeface="Wingdings" charset="2"/>
              <a:buChar char=""/>
            </a:pPr>
            <a:r>
              <a:rPr kumimoji="1" lang="en-US" altLang="zh-CN" dirty="0" smtClean="0">
                <a:solidFill>
                  <a:srgbClr val="FF8000"/>
                </a:solidFill>
                <a:latin typeface="Times New Roman"/>
                <a:cs typeface="Times New Roman"/>
              </a:rPr>
              <a:t>PCA</a:t>
            </a:r>
            <a:endParaRPr kumimoji="1" lang="zh-CN" altLang="en-US" dirty="0" smtClean="0">
              <a:solidFill>
                <a:srgbClr val="FF8000"/>
              </a:solidFill>
              <a:latin typeface="Times New Roman"/>
              <a:cs typeface="Times New Roman"/>
            </a:endParaRPr>
          </a:p>
          <a:p>
            <a:pPr lvl="1">
              <a:buFont typeface="Wingdings" charset="2"/>
              <a:buChar char=""/>
            </a:pPr>
            <a:r>
              <a:rPr kumimoji="1" lang="en-US" altLang="zh-CN" dirty="0" smtClean="0">
                <a:solidFill>
                  <a:srgbClr val="FF8000"/>
                </a:solidFill>
                <a:latin typeface="Times New Roman"/>
                <a:cs typeface="Times New Roman"/>
              </a:rPr>
              <a:t>SVD</a:t>
            </a:r>
          </a:p>
          <a:p>
            <a:pPr lvl="1">
              <a:buFont typeface="Wingdings" charset="2"/>
              <a:buChar char=""/>
            </a:pPr>
            <a:endParaRPr kumimoji="1" lang="en-US" altLang="zh-CN" dirty="0" smtClean="0">
              <a:latin typeface="Times New Roman"/>
              <a:cs typeface="Times New Roman"/>
            </a:endParaRPr>
          </a:p>
          <a:p>
            <a:pPr lvl="0"/>
            <a:r>
              <a:rPr kumimoji="1" lang="en-US" altLang="zh-CN" sz="2400" b="1" dirty="0">
                <a:latin typeface="Times New Roman"/>
                <a:cs typeface="Times New Roman"/>
              </a:rPr>
              <a:t>Hybrid Collaborative Filtering Algorithm</a:t>
            </a:r>
            <a:endParaRPr lang="en-US" altLang="zh-CN" sz="2400" b="1" dirty="0">
              <a:latin typeface="Times New Roman"/>
              <a:cs typeface="Times New Roman"/>
            </a:endParaRPr>
          </a:p>
          <a:p>
            <a:pPr lvl="1" defTabSz="457200">
              <a:spcBef>
                <a:spcPts val="0"/>
              </a:spcBef>
              <a:buFont typeface="Wingdings" charset="2"/>
              <a:buChar char=""/>
              <a:defRPr/>
            </a:pPr>
            <a:r>
              <a:rPr kumimoji="1" lang="en-US" altLang="zh-CN" dirty="0">
                <a:solidFill>
                  <a:srgbClr val="FF8000"/>
                </a:solidFill>
                <a:latin typeface="Times New Roman"/>
                <a:cs typeface="Times New Roman"/>
              </a:rPr>
              <a:t>u</a:t>
            </a:r>
            <a:r>
              <a:rPr kumimoji="1" lang="en-US" altLang="zh-CN" dirty="0" smtClean="0">
                <a:solidFill>
                  <a:srgbClr val="FF8000"/>
                </a:solidFill>
                <a:latin typeface="Times New Roman"/>
                <a:cs typeface="Times New Roman"/>
              </a:rPr>
              <a:t>sers’ rating</a:t>
            </a:r>
          </a:p>
          <a:p>
            <a:pPr lvl="1" defTabSz="457200">
              <a:spcBef>
                <a:spcPts val="0"/>
              </a:spcBef>
              <a:buFont typeface="Wingdings" charset="2"/>
              <a:buChar char=""/>
              <a:defRPr/>
            </a:pPr>
            <a:r>
              <a:rPr kumimoji="1" lang="en-US" altLang="zh-CN" dirty="0" smtClean="0">
                <a:solidFill>
                  <a:srgbClr val="FF8000"/>
                </a:solidFill>
                <a:latin typeface="Times New Roman"/>
                <a:cs typeface="Times New Roman"/>
              </a:rPr>
              <a:t>users</a:t>
            </a:r>
            <a:r>
              <a:rPr kumimoji="1" lang="en-US" altLang="zh-CN" dirty="0">
                <a:solidFill>
                  <a:srgbClr val="FF8000"/>
                </a:solidFill>
                <a:latin typeface="Times New Roman"/>
                <a:cs typeface="Times New Roman"/>
              </a:rPr>
              <a:t>’ demographic </a:t>
            </a:r>
            <a:r>
              <a:rPr kumimoji="1" lang="en-US" altLang="zh-CN" dirty="0" smtClean="0">
                <a:solidFill>
                  <a:srgbClr val="FF8000"/>
                </a:solidFill>
                <a:latin typeface="Times New Roman"/>
                <a:cs typeface="Times New Roman"/>
              </a:rPr>
              <a:t>characteristics</a:t>
            </a:r>
          </a:p>
          <a:p>
            <a:pPr lvl="1" defTabSz="457200">
              <a:spcBef>
                <a:spcPts val="0"/>
              </a:spcBef>
              <a:buFont typeface="Wingdings" charset="2"/>
              <a:buChar char=""/>
              <a:defRPr/>
            </a:pPr>
            <a:r>
              <a:rPr kumimoji="1" lang="en-US" altLang="zh-CN" dirty="0" smtClean="0">
                <a:solidFill>
                  <a:srgbClr val="FF8000"/>
                </a:solidFill>
                <a:latin typeface="Times New Roman"/>
                <a:cs typeface="Times New Roman"/>
              </a:rPr>
              <a:t>users</a:t>
            </a:r>
            <a:r>
              <a:rPr kumimoji="1" lang="en-US" altLang="zh-CN" dirty="0">
                <a:solidFill>
                  <a:srgbClr val="FF8000"/>
                </a:solidFill>
                <a:latin typeface="Times New Roman"/>
                <a:cs typeface="Times New Roman"/>
              </a:rPr>
              <a:t>’ preference</a:t>
            </a:r>
          </a:p>
          <a:p>
            <a:pPr marL="0" indent="0">
              <a:buNone/>
            </a:pPr>
            <a:endParaRPr kumimoji="1" lang="en-US" altLang="zh-CN" dirty="0" smtClean="0">
              <a:latin typeface="Times New Roman"/>
              <a:cs typeface="Times New Roman"/>
            </a:endParaRPr>
          </a:p>
          <a:p>
            <a:endParaRPr kumimoji="1" lang="zh-CN" altLang="en-US" b="1" dirty="0">
              <a:latin typeface="Times New Roman"/>
              <a:cs typeface="Times New Roman"/>
            </a:endParaRPr>
          </a:p>
        </p:txBody>
      </p:sp>
    </p:spTree>
    <p:extLst>
      <p:ext uri="{BB962C8B-B14F-4D97-AF65-F5344CB8AC3E}">
        <p14:creationId xmlns:p14="http://schemas.microsoft.com/office/powerpoint/2010/main" val="21308376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9486" y="899886"/>
            <a:ext cx="6226627" cy="5226277"/>
          </a:xfrm>
        </p:spPr>
      </p:pic>
    </p:spTree>
    <p:extLst>
      <p:ext uri="{BB962C8B-B14F-4D97-AF65-F5344CB8AC3E}">
        <p14:creationId xmlns:p14="http://schemas.microsoft.com/office/powerpoint/2010/main" val="8529482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382337001"/>
              </p:ext>
            </p:extLst>
          </p:nvPr>
        </p:nvGraphicFramePr>
        <p:xfrm>
          <a:off x="0" y="231494"/>
          <a:ext cx="9144000" cy="6172163"/>
        </p:xfrm>
        <a:graphic>
          <a:graphicData uri="http://schemas.openxmlformats.org/drawingml/2006/table">
            <a:tbl>
              <a:tblPr firstRow="1" bandRow="1">
                <a:tableStyleId>{5C22544A-7EE6-4342-B048-85BDC9FD1C3A}</a:tableStyleId>
              </a:tblPr>
              <a:tblGrid>
                <a:gridCol w="879676"/>
                <a:gridCol w="2168324"/>
                <a:gridCol w="1524000"/>
                <a:gridCol w="1524000"/>
                <a:gridCol w="1524000"/>
                <a:gridCol w="1524000"/>
              </a:tblGrid>
              <a:tr h="469295">
                <a:tc>
                  <a:txBody>
                    <a:bodyPr/>
                    <a:lstStyle/>
                    <a:p>
                      <a:endParaRPr lang="en-US" dirty="0"/>
                    </a:p>
                  </a:txBody>
                  <a:tcPr/>
                </a:tc>
                <a:tc>
                  <a:txBody>
                    <a:bodyPr/>
                    <a:lstStyle/>
                    <a:p>
                      <a:r>
                        <a:rPr lang="en-US" altLang="zh-CN" dirty="0" smtClean="0"/>
                        <a:t>1st</a:t>
                      </a:r>
                      <a:endParaRPr lang="en-US" dirty="0"/>
                    </a:p>
                  </a:txBody>
                  <a:tcPr/>
                </a:tc>
                <a:tc>
                  <a:txBody>
                    <a:bodyPr/>
                    <a:lstStyle/>
                    <a:p>
                      <a:r>
                        <a:rPr lang="en-US" altLang="zh-CN" dirty="0" smtClean="0"/>
                        <a:t>2nd</a:t>
                      </a:r>
                      <a:endParaRPr lang="en-US" dirty="0"/>
                    </a:p>
                  </a:txBody>
                  <a:tcPr/>
                </a:tc>
                <a:tc>
                  <a:txBody>
                    <a:bodyPr/>
                    <a:lstStyle/>
                    <a:p>
                      <a:r>
                        <a:rPr lang="en-US" altLang="zh-CN" dirty="0" smtClean="0"/>
                        <a:t>3rd</a:t>
                      </a:r>
                      <a:endParaRPr lang="en-US" dirty="0"/>
                    </a:p>
                  </a:txBody>
                  <a:tcPr/>
                </a:tc>
                <a:tc>
                  <a:txBody>
                    <a:bodyPr/>
                    <a:lstStyle/>
                    <a:p>
                      <a:r>
                        <a:rPr lang="en-US" altLang="zh-CN" dirty="0" smtClean="0"/>
                        <a:t>4th</a:t>
                      </a:r>
                      <a:endParaRPr lang="en-US" dirty="0"/>
                    </a:p>
                  </a:txBody>
                  <a:tcPr/>
                </a:tc>
                <a:tc>
                  <a:txBody>
                    <a:bodyPr/>
                    <a:lstStyle/>
                    <a:p>
                      <a:r>
                        <a:rPr lang="en-US" altLang="zh-CN" dirty="0" smtClean="0"/>
                        <a:t>5th</a:t>
                      </a:r>
                      <a:endParaRPr lang="en-US" dirty="0"/>
                    </a:p>
                  </a:txBody>
                  <a:tcPr/>
                </a:tc>
              </a:tr>
              <a:tr h="954391">
                <a:tc>
                  <a:txBody>
                    <a:bodyPr/>
                    <a:lstStyle/>
                    <a:p>
                      <a:r>
                        <a:rPr lang="en-US" altLang="zh-CN" dirty="0" smtClean="0"/>
                        <a:t>UBCF</a:t>
                      </a:r>
                      <a:endParaRPr lang="en-US" dirty="0"/>
                    </a:p>
                  </a:txBody>
                  <a:tcPr/>
                </a:tc>
                <a:tc>
                  <a:txBody>
                    <a:bodyPr/>
                    <a:lstStyle/>
                    <a:p>
                      <a:r>
                        <a:rPr lang="en-US" sz="1800" kern="1200" dirty="0" smtClean="0">
                          <a:solidFill>
                            <a:schemeClr val="dk1"/>
                          </a:solidFill>
                          <a:effectLst/>
                          <a:latin typeface="+mn-lt"/>
                          <a:ea typeface="+mn-ea"/>
                          <a:cs typeface="+mn-cs"/>
                        </a:rPr>
                        <a:t>Empire Strikes Back, The (1980)</a:t>
                      </a:r>
                      <a:r>
                        <a:rPr lang="en-US" dirty="0" smtClean="0">
                          <a:effectLst/>
                        </a:rPr>
                        <a:t> </a:t>
                      </a:r>
                      <a:endParaRPr lang="en-US" dirty="0"/>
                    </a:p>
                  </a:txBody>
                  <a:tcPr/>
                </a:tc>
                <a:tc>
                  <a:txBody>
                    <a:bodyPr/>
                    <a:lstStyle/>
                    <a:p>
                      <a:r>
                        <a:rPr lang="en-US" sz="1800" kern="1200" dirty="0" err="1" smtClean="0">
                          <a:solidFill>
                            <a:schemeClr val="dk1"/>
                          </a:solidFill>
                          <a:effectLst/>
                          <a:latin typeface="+mn-lt"/>
                          <a:ea typeface="+mn-ea"/>
                          <a:cs typeface="+mn-cs"/>
                        </a:rPr>
                        <a:t>Shawshank</a:t>
                      </a:r>
                      <a:r>
                        <a:rPr lang="en-US" sz="1800" kern="1200" dirty="0" smtClean="0">
                          <a:solidFill>
                            <a:schemeClr val="dk1"/>
                          </a:solidFill>
                          <a:effectLst/>
                          <a:latin typeface="+mn-lt"/>
                          <a:ea typeface="+mn-ea"/>
                          <a:cs typeface="+mn-cs"/>
                        </a:rPr>
                        <a:t> Redemption, The (1994)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Return of the Jedi (1983)</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Raiders of the Lost Ark (1981)</a:t>
                      </a:r>
                      <a:r>
                        <a:rPr lang="en-US" dirty="0" smtClean="0">
                          <a:effectLst/>
                        </a:rPr>
                        <a:t> </a:t>
                      </a:r>
                      <a:endParaRPr lang="en-US" dirty="0"/>
                    </a:p>
                  </a:txBody>
                  <a:tcPr/>
                </a:tc>
                <a:tc>
                  <a:txBody>
                    <a:bodyPr/>
                    <a:lstStyle/>
                    <a:p>
                      <a:r>
                        <a:rPr lang="en-US" sz="1800" kern="1200" dirty="0" err="1" smtClean="0">
                          <a:solidFill>
                            <a:schemeClr val="dk1"/>
                          </a:solidFill>
                          <a:effectLst/>
                          <a:latin typeface="+mn-lt"/>
                          <a:ea typeface="+mn-ea"/>
                          <a:cs typeface="+mn-cs"/>
                        </a:rPr>
                        <a:t>Braveheart</a:t>
                      </a:r>
                      <a:r>
                        <a:rPr lang="en-US" sz="1800" kern="1200" dirty="0" smtClean="0">
                          <a:solidFill>
                            <a:schemeClr val="dk1"/>
                          </a:solidFill>
                          <a:effectLst/>
                          <a:latin typeface="+mn-lt"/>
                          <a:ea typeface="+mn-ea"/>
                          <a:cs typeface="+mn-cs"/>
                        </a:rPr>
                        <a:t> (1995)</a:t>
                      </a:r>
                      <a:r>
                        <a:rPr lang="en-US" dirty="0" smtClean="0">
                          <a:effectLst/>
                        </a:rPr>
                        <a:t> </a:t>
                      </a:r>
                      <a:endParaRPr lang="en-US" dirty="0"/>
                    </a:p>
                  </a:txBody>
                  <a:tcPr/>
                </a:tc>
              </a:tr>
              <a:tr h="469295">
                <a:tc>
                  <a:txBody>
                    <a:bodyPr/>
                    <a:lstStyle/>
                    <a:p>
                      <a:endParaRPr lang="en-US" dirty="0"/>
                    </a:p>
                  </a:txBody>
                  <a:tcPr/>
                </a:tc>
                <a:tc>
                  <a:txBody>
                    <a:bodyPr/>
                    <a:lstStyle/>
                    <a:p>
                      <a:r>
                        <a:rPr lang="en-US" altLang="zh-CN" dirty="0" smtClean="0"/>
                        <a:t>4.350</a:t>
                      </a:r>
                      <a:endParaRPr lang="en-US" dirty="0"/>
                    </a:p>
                  </a:txBody>
                  <a:tcPr/>
                </a:tc>
                <a:tc>
                  <a:txBody>
                    <a:bodyPr/>
                    <a:lstStyle/>
                    <a:p>
                      <a:r>
                        <a:rPr lang="en-US" altLang="zh-CN" dirty="0" smtClean="0"/>
                        <a:t>4.330</a:t>
                      </a:r>
                      <a:endParaRPr lang="en-US" dirty="0"/>
                    </a:p>
                  </a:txBody>
                  <a:tcPr/>
                </a:tc>
                <a:tc>
                  <a:txBody>
                    <a:bodyPr/>
                    <a:lstStyle/>
                    <a:p>
                      <a:r>
                        <a:rPr lang="en-US" altLang="zh-CN" dirty="0" smtClean="0"/>
                        <a:t>4.328</a:t>
                      </a:r>
                      <a:endParaRPr lang="en-US" dirty="0"/>
                    </a:p>
                  </a:txBody>
                  <a:tcPr/>
                </a:tc>
                <a:tc>
                  <a:txBody>
                    <a:bodyPr/>
                    <a:lstStyle/>
                    <a:p>
                      <a:r>
                        <a:rPr lang="en-US" altLang="zh-CN" dirty="0" smtClean="0"/>
                        <a:t>4.280</a:t>
                      </a:r>
                      <a:endParaRPr lang="en-US" dirty="0"/>
                    </a:p>
                  </a:txBody>
                  <a:tcPr/>
                </a:tc>
                <a:tc>
                  <a:txBody>
                    <a:bodyPr/>
                    <a:lstStyle/>
                    <a:p>
                      <a:r>
                        <a:rPr lang="en-US" altLang="zh-CN" dirty="0" smtClean="0"/>
                        <a:t>4.210</a:t>
                      </a:r>
                      <a:endParaRPr lang="en-US" dirty="0"/>
                    </a:p>
                  </a:txBody>
                  <a:tcPr/>
                </a:tc>
              </a:tr>
              <a:tr h="989115">
                <a:tc>
                  <a:txBody>
                    <a:bodyPr/>
                    <a:lstStyle/>
                    <a:p>
                      <a:r>
                        <a:rPr lang="en-US" altLang="zh-CN" dirty="0" smtClean="0"/>
                        <a:t>IBCF</a:t>
                      </a:r>
                      <a:endParaRPr lang="en-US" dirty="0"/>
                    </a:p>
                  </a:txBody>
                  <a:tcPr/>
                </a:tc>
                <a:tc>
                  <a:txBody>
                    <a:bodyPr/>
                    <a:lstStyle/>
                    <a:p>
                      <a:r>
                        <a:rPr lang="en-US" sz="1800" kern="1200" dirty="0" smtClean="0">
                          <a:solidFill>
                            <a:schemeClr val="dk1"/>
                          </a:solidFill>
                          <a:effectLst/>
                          <a:latin typeface="+mn-lt"/>
                          <a:ea typeface="+mn-ea"/>
                          <a:cs typeface="+mn-cs"/>
                        </a:rPr>
                        <a:t>French Twist (</a:t>
                      </a:r>
                      <a:r>
                        <a:rPr lang="en-US" sz="1800" kern="1200" dirty="0" err="1" smtClean="0">
                          <a:solidFill>
                            <a:schemeClr val="dk1"/>
                          </a:solidFill>
                          <a:effectLst/>
                          <a:latin typeface="+mn-lt"/>
                          <a:ea typeface="+mn-ea"/>
                          <a:cs typeface="+mn-cs"/>
                        </a:rPr>
                        <a:t>Gazon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maudit</a:t>
                      </a:r>
                      <a:r>
                        <a:rPr lang="en-US" sz="1800" kern="1200" dirty="0" smtClean="0">
                          <a:solidFill>
                            <a:schemeClr val="dk1"/>
                          </a:solidFill>
                          <a:effectLst/>
                          <a:latin typeface="+mn-lt"/>
                          <a:ea typeface="+mn-ea"/>
                          <a:cs typeface="+mn-cs"/>
                        </a:rPr>
                        <a:t>) (1995)</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Taxi Driver (1976)</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Hoop Dreams (1994)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Madness of King George, The (1994)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Priest (1994)</a:t>
                      </a:r>
                      <a:r>
                        <a:rPr lang="en-US" dirty="0" smtClean="0">
                          <a:effectLst/>
                        </a:rPr>
                        <a:t> </a:t>
                      </a:r>
                      <a:endParaRPr lang="en-US" dirty="0"/>
                    </a:p>
                  </a:txBody>
                  <a:tcPr/>
                </a:tc>
              </a:tr>
              <a:tr h="469295">
                <a:tc>
                  <a:txBody>
                    <a:bodyPr/>
                    <a:lstStyle/>
                    <a:p>
                      <a:endParaRPr lang="en-US" dirty="0"/>
                    </a:p>
                  </a:txBody>
                  <a:tcPr/>
                </a:tc>
                <a:tc>
                  <a:txBody>
                    <a:bodyPr/>
                    <a:lstStyle/>
                    <a:p>
                      <a:r>
                        <a:rPr lang="en-US" altLang="zh-CN" dirty="0" smtClean="0"/>
                        <a:t>5.000</a:t>
                      </a:r>
                      <a:endParaRPr lang="en-US" dirty="0"/>
                    </a:p>
                  </a:txBody>
                  <a:tcPr/>
                </a:tc>
                <a:tc>
                  <a:txBody>
                    <a:bodyPr/>
                    <a:lstStyle/>
                    <a:p>
                      <a:r>
                        <a:rPr lang="en-US" altLang="zh-CN" dirty="0" smtClean="0"/>
                        <a:t>3.523</a:t>
                      </a:r>
                      <a:endParaRPr lang="en-US" dirty="0"/>
                    </a:p>
                  </a:txBody>
                  <a:tcPr/>
                </a:tc>
                <a:tc>
                  <a:txBody>
                    <a:bodyPr/>
                    <a:lstStyle/>
                    <a:p>
                      <a:r>
                        <a:rPr lang="en-US" altLang="zh-CN" dirty="0" smtClean="0"/>
                        <a:t>3.067</a:t>
                      </a:r>
                      <a:endParaRPr lang="en-US" dirty="0"/>
                    </a:p>
                  </a:txBody>
                  <a:tcPr/>
                </a:tc>
                <a:tc>
                  <a:txBody>
                    <a:bodyPr/>
                    <a:lstStyle/>
                    <a:p>
                      <a:r>
                        <a:rPr lang="en-US" altLang="zh-CN" dirty="0" smtClean="0"/>
                        <a:t>2.798</a:t>
                      </a:r>
                      <a:endParaRPr lang="en-US" dirty="0"/>
                    </a:p>
                  </a:txBody>
                  <a:tcPr/>
                </a:tc>
                <a:tc>
                  <a:txBody>
                    <a:bodyPr/>
                    <a:lstStyle/>
                    <a:p>
                      <a:r>
                        <a:rPr lang="en-US" altLang="zh-CN" dirty="0" smtClean="0"/>
                        <a:t>2.530</a:t>
                      </a:r>
                      <a:endParaRPr lang="en-US" dirty="0"/>
                    </a:p>
                  </a:txBody>
                  <a:tcPr/>
                </a:tc>
              </a:tr>
              <a:tr h="941091">
                <a:tc>
                  <a:txBody>
                    <a:bodyPr/>
                    <a:lstStyle/>
                    <a:p>
                      <a:r>
                        <a:rPr lang="en-US" altLang="zh-CN" dirty="0" smtClean="0"/>
                        <a:t>RANDOM</a:t>
                      </a:r>
                      <a:endParaRPr lang="en-US" dirty="0"/>
                    </a:p>
                  </a:txBody>
                  <a:tcPr/>
                </a:tc>
                <a:tc>
                  <a:txBody>
                    <a:bodyPr/>
                    <a:lstStyle/>
                    <a:p>
                      <a:r>
                        <a:rPr lang="en-US" sz="1800" kern="1200" dirty="0" smtClean="0">
                          <a:solidFill>
                            <a:schemeClr val="dk1"/>
                          </a:solidFill>
                          <a:effectLst/>
                          <a:latin typeface="+mn-lt"/>
                          <a:ea typeface="+mn-ea"/>
                          <a:cs typeface="+mn-cs"/>
                        </a:rPr>
                        <a:t>Go Fish (1994)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New Jersey Drive (1995)</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War, The (1994)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My Fair Lady (1964)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Star Trek: Generations (1994)</a:t>
                      </a:r>
                      <a:r>
                        <a:rPr lang="en-US" dirty="0" smtClean="0">
                          <a:effectLst/>
                        </a:rPr>
                        <a:t> </a:t>
                      </a:r>
                      <a:endParaRPr lang="en-US" dirty="0"/>
                    </a:p>
                  </a:txBody>
                  <a:tcPr/>
                </a:tc>
              </a:tr>
              <a:tr h="469295">
                <a:tc>
                  <a:txBody>
                    <a:bodyPr/>
                    <a:lstStyle/>
                    <a:p>
                      <a:endParaRPr lang="en-US" dirty="0"/>
                    </a:p>
                  </a:txBody>
                  <a:tcPr/>
                </a:tc>
                <a:tc>
                  <a:txBody>
                    <a:bodyPr/>
                    <a:lstStyle/>
                    <a:p>
                      <a:r>
                        <a:rPr lang="en-US" altLang="zh-CN" dirty="0" smtClean="0"/>
                        <a:t>4.981</a:t>
                      </a:r>
                      <a:endParaRPr lang="en-US" dirty="0"/>
                    </a:p>
                  </a:txBody>
                  <a:tcPr/>
                </a:tc>
                <a:tc>
                  <a:txBody>
                    <a:bodyPr/>
                    <a:lstStyle/>
                    <a:p>
                      <a:r>
                        <a:rPr lang="en-US" altLang="zh-CN" dirty="0" smtClean="0"/>
                        <a:t>4.62</a:t>
                      </a:r>
                      <a:endParaRPr lang="en-US" dirty="0"/>
                    </a:p>
                  </a:txBody>
                  <a:tcPr/>
                </a:tc>
                <a:tc>
                  <a:txBody>
                    <a:bodyPr/>
                    <a:lstStyle/>
                    <a:p>
                      <a:r>
                        <a:rPr lang="en-US" altLang="zh-CN" dirty="0" smtClean="0"/>
                        <a:t>2.179</a:t>
                      </a:r>
                      <a:endParaRPr lang="en-US" dirty="0"/>
                    </a:p>
                  </a:txBody>
                  <a:tcPr/>
                </a:tc>
                <a:tc>
                  <a:txBody>
                    <a:bodyPr/>
                    <a:lstStyle/>
                    <a:p>
                      <a:r>
                        <a:rPr lang="en-US" altLang="zh-CN" dirty="0" smtClean="0"/>
                        <a:t>0.915</a:t>
                      </a:r>
                      <a:endParaRPr lang="en-US" dirty="0"/>
                    </a:p>
                  </a:txBody>
                  <a:tcPr/>
                </a:tc>
                <a:tc>
                  <a:txBody>
                    <a:bodyPr/>
                    <a:lstStyle/>
                    <a:p>
                      <a:r>
                        <a:rPr lang="en-US" altLang="zh-CN" dirty="0" smtClean="0"/>
                        <a:t>0.566</a:t>
                      </a:r>
                      <a:endParaRPr lang="en-US" dirty="0"/>
                    </a:p>
                  </a:txBody>
                  <a:tcPr/>
                </a:tc>
              </a:tr>
              <a:tr h="941091">
                <a:tc>
                  <a:txBody>
                    <a:bodyPr/>
                    <a:lstStyle/>
                    <a:p>
                      <a:r>
                        <a:rPr lang="en-US" altLang="zh-CN" dirty="0" smtClean="0"/>
                        <a:t>POPULAR</a:t>
                      </a:r>
                      <a:endParaRPr lang="en-US" dirty="0"/>
                    </a:p>
                  </a:txBody>
                  <a:tcPr/>
                </a:tc>
                <a:tc>
                  <a:txBody>
                    <a:bodyPr/>
                    <a:lstStyle/>
                    <a:p>
                      <a:r>
                        <a:rPr lang="en-US" sz="1800" kern="1200" dirty="0" smtClean="0">
                          <a:solidFill>
                            <a:schemeClr val="dk1"/>
                          </a:solidFill>
                          <a:effectLst/>
                          <a:latin typeface="+mn-lt"/>
                          <a:ea typeface="+mn-ea"/>
                          <a:cs typeface="+mn-cs"/>
                        </a:rPr>
                        <a:t>Godfather, The (1972)</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Raiders of the Lost Ark (1981)</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Titanic (1997)</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Schindler's List (1993)</a:t>
                      </a:r>
                      <a:r>
                        <a:rPr lang="en-US" dirty="0" smtClean="0">
                          <a:effectLst/>
                        </a:rPr>
                        <a:t> </a:t>
                      </a:r>
                      <a:endParaRPr lang="en-US" dirty="0"/>
                    </a:p>
                  </a:txBody>
                  <a:tcPr/>
                </a:tc>
                <a:tc>
                  <a:txBody>
                    <a:bodyPr/>
                    <a:lstStyle/>
                    <a:p>
                      <a:r>
                        <a:rPr lang="en-US" sz="1800" kern="1200" dirty="0" err="1" smtClean="0">
                          <a:solidFill>
                            <a:schemeClr val="dk1"/>
                          </a:solidFill>
                          <a:effectLst/>
                          <a:latin typeface="+mn-lt"/>
                          <a:ea typeface="+mn-ea"/>
                          <a:cs typeface="+mn-cs"/>
                        </a:rPr>
                        <a:t>Shawshank</a:t>
                      </a:r>
                      <a:r>
                        <a:rPr lang="en-US" sz="1800" kern="1200" dirty="0" smtClean="0">
                          <a:solidFill>
                            <a:schemeClr val="dk1"/>
                          </a:solidFill>
                          <a:effectLst/>
                          <a:latin typeface="+mn-lt"/>
                          <a:ea typeface="+mn-ea"/>
                          <a:cs typeface="+mn-cs"/>
                        </a:rPr>
                        <a:t> Redemption, The (1994)</a:t>
                      </a:r>
                      <a:r>
                        <a:rPr lang="en-US" dirty="0" smtClean="0">
                          <a:effectLst/>
                        </a:rPr>
                        <a:t> </a:t>
                      </a:r>
                      <a:endParaRPr lang="en-US" dirty="0"/>
                    </a:p>
                  </a:txBody>
                  <a:tcPr/>
                </a:tc>
              </a:tr>
              <a:tr h="469295">
                <a:tc>
                  <a:txBody>
                    <a:bodyPr/>
                    <a:lstStyle/>
                    <a:p>
                      <a:endParaRPr lang="en-US" dirty="0"/>
                    </a:p>
                  </a:txBody>
                  <a:tcPr/>
                </a:tc>
                <a:tc>
                  <a:txBody>
                    <a:bodyPr/>
                    <a:lstStyle/>
                    <a:p>
                      <a:r>
                        <a:rPr lang="en-US" altLang="zh-CN" dirty="0" smtClean="0"/>
                        <a:t>5.000</a:t>
                      </a:r>
                      <a:endParaRPr lang="en-US" dirty="0"/>
                    </a:p>
                  </a:txBody>
                  <a:tcPr/>
                </a:tc>
                <a:tc>
                  <a:txBody>
                    <a:bodyPr/>
                    <a:lstStyle/>
                    <a:p>
                      <a:r>
                        <a:rPr lang="en-US" altLang="zh-CN" dirty="0" smtClean="0"/>
                        <a:t>4.969</a:t>
                      </a:r>
                      <a:endParaRPr lang="en-US" dirty="0"/>
                    </a:p>
                  </a:txBody>
                  <a:tcPr/>
                </a:tc>
                <a:tc>
                  <a:txBody>
                    <a:bodyPr/>
                    <a:lstStyle/>
                    <a:p>
                      <a:r>
                        <a:rPr lang="en-US" altLang="zh-CN" dirty="0" smtClean="0"/>
                        <a:t>4.400</a:t>
                      </a:r>
                      <a:endParaRPr lang="en-US" dirty="0"/>
                    </a:p>
                  </a:txBody>
                  <a:tcPr/>
                </a:tc>
                <a:tc>
                  <a:txBody>
                    <a:bodyPr/>
                    <a:lstStyle/>
                    <a:p>
                      <a:r>
                        <a:rPr lang="en-US" altLang="zh-CN" dirty="0" smtClean="0"/>
                        <a:t>4.370</a:t>
                      </a:r>
                      <a:endParaRPr lang="en-US" dirty="0"/>
                    </a:p>
                  </a:txBody>
                  <a:tcPr/>
                </a:tc>
                <a:tc>
                  <a:txBody>
                    <a:bodyPr/>
                    <a:lstStyle/>
                    <a:p>
                      <a:r>
                        <a:rPr lang="en-US" altLang="zh-CN" dirty="0" smtClean="0"/>
                        <a:t>3.410</a:t>
                      </a:r>
                      <a:endParaRPr lang="en-US" dirty="0"/>
                    </a:p>
                  </a:txBody>
                  <a:tcPr/>
                </a:tc>
              </a:tr>
            </a:tbl>
          </a:graphicData>
        </a:graphic>
      </p:graphicFrame>
    </p:spTree>
    <p:extLst>
      <p:ext uri="{BB962C8B-B14F-4D97-AF65-F5344CB8AC3E}">
        <p14:creationId xmlns:p14="http://schemas.microsoft.com/office/powerpoint/2010/main" val="14002279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492302"/>
            <a:ext cx="7770813" cy="1368833"/>
          </a:xfrm>
        </p:spPr>
        <p:txBody>
          <a:bodyPr/>
          <a:lstStyle/>
          <a:p>
            <a:r>
              <a:rPr kumimoji="1" lang="en-US" altLang="zh-CN" b="1" dirty="0" smtClean="0">
                <a:latin typeface="Times New Roman"/>
                <a:cs typeface="Times New Roman"/>
              </a:rPr>
              <a:t>Challenges of CF Recommender</a:t>
            </a:r>
            <a:r>
              <a:rPr kumimoji="1" lang="en-US" altLang="zh-CN" dirty="0" smtClean="0">
                <a:latin typeface="Times New Roman"/>
                <a:cs typeface="Times New Roman"/>
              </a:rPr>
              <a:t>: </a:t>
            </a:r>
          </a:p>
          <a:p>
            <a:pPr lvl="1">
              <a:buFont typeface="Wingdings" charset="2"/>
              <a:buChar char=""/>
            </a:pPr>
            <a:r>
              <a:rPr kumimoji="1" lang="en-US" altLang="zh-CN" dirty="0" smtClean="0">
                <a:solidFill>
                  <a:srgbClr val="FF8000"/>
                </a:solidFill>
                <a:latin typeface="Times New Roman"/>
                <a:cs typeface="Times New Roman"/>
              </a:rPr>
              <a:t>data sparsity</a:t>
            </a:r>
          </a:p>
          <a:p>
            <a:pPr lvl="1">
              <a:buFont typeface="Wingdings" charset="2"/>
              <a:buChar char=""/>
            </a:pPr>
            <a:r>
              <a:rPr kumimoji="1" lang="en-US" altLang="zh-CN" dirty="0" smtClean="0">
                <a:solidFill>
                  <a:srgbClr val="FF8000"/>
                </a:solidFill>
                <a:latin typeface="Times New Roman"/>
                <a:cs typeface="Times New Roman"/>
              </a:rPr>
              <a:t>cold-start</a:t>
            </a:r>
            <a:endParaRPr kumimoji="1" lang="en-US" altLang="zh-CN" dirty="0" smtClean="0">
              <a:latin typeface="Times New Roman"/>
              <a:cs typeface="Times New Roman"/>
            </a:endParaRPr>
          </a:p>
          <a:p>
            <a:endParaRPr kumimoji="1" lang="zh-CN" altLang="en-US" b="1" dirty="0">
              <a:latin typeface="Times New Roman"/>
              <a:cs typeface="Times New Roman"/>
            </a:endParaRPr>
          </a:p>
        </p:txBody>
      </p:sp>
      <p:graphicFrame>
        <p:nvGraphicFramePr>
          <p:cNvPr id="7" name="图表 6"/>
          <p:cNvGraphicFramePr/>
          <p:nvPr>
            <p:extLst>
              <p:ext uri="{D42A27DB-BD31-4B8C-83A1-F6EECF244321}">
                <p14:modId xmlns:p14="http://schemas.microsoft.com/office/powerpoint/2010/main" val="3321100333"/>
              </p:ext>
            </p:extLst>
          </p:nvPr>
        </p:nvGraphicFramePr>
        <p:xfrm>
          <a:off x="685799" y="2506761"/>
          <a:ext cx="7868603" cy="3983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643996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685800" y="1450431"/>
            <a:ext cx="7770813" cy="2876163"/>
          </a:xfrm>
        </p:spPr>
        <p:txBody>
          <a:bodyPr>
            <a:normAutofit/>
          </a:bodyPr>
          <a:lstStyle/>
          <a:p>
            <a:pPr marL="0" indent="0">
              <a:buNone/>
            </a:pPr>
            <a:endParaRPr kumimoji="1" lang="en-US" altLang="zh-CN" dirty="0" smtClean="0">
              <a:latin typeface="Times New Roman"/>
              <a:cs typeface="Times New Roman"/>
            </a:endParaRPr>
          </a:p>
          <a:p>
            <a:r>
              <a:rPr kumimoji="1" lang="en-US" altLang="zh-CN" dirty="0" smtClean="0">
                <a:latin typeface="Times New Roman"/>
                <a:cs typeface="Times New Roman"/>
              </a:rPr>
              <a:t>users</a:t>
            </a:r>
            <a:r>
              <a:rPr kumimoji="1" lang="en-US" altLang="zh-CN" dirty="0">
                <a:latin typeface="Times New Roman"/>
                <a:cs typeface="Times New Roman"/>
              </a:rPr>
              <a:t>’ demographic </a:t>
            </a:r>
            <a:r>
              <a:rPr kumimoji="1" lang="en-US" altLang="zh-CN" dirty="0" smtClean="0">
                <a:latin typeface="Times New Roman"/>
                <a:cs typeface="Times New Roman"/>
              </a:rPr>
              <a:t>characteristics          users’ preference</a:t>
            </a:r>
            <a:r>
              <a:rPr kumimoji="1" lang="en-US" altLang="zh-CN" dirty="0" smtClean="0">
                <a:latin typeface="Times New Roman"/>
                <a:cs typeface="Times New Roman"/>
                <a:sym typeface="Wingdings"/>
              </a:rPr>
              <a:t> </a:t>
            </a:r>
            <a:r>
              <a:rPr kumimoji="1" lang="en-US" altLang="zh-CN" dirty="0" smtClean="0">
                <a:latin typeface="Times New Roman"/>
                <a:cs typeface="Times New Roman"/>
              </a:rPr>
              <a:t> </a:t>
            </a:r>
          </a:p>
          <a:p>
            <a:r>
              <a:rPr kumimoji="1" lang="en-US" altLang="zh-CN" b="1" dirty="0" smtClean="0">
                <a:latin typeface="Times New Roman"/>
                <a:cs typeface="Times New Roman"/>
              </a:rPr>
              <a:t>We thus want to create </a:t>
            </a:r>
            <a:r>
              <a:rPr kumimoji="1" lang="en-US" altLang="zh-CN" b="1" dirty="0" smtClean="0">
                <a:solidFill>
                  <a:srgbClr val="FF8000"/>
                </a:solidFill>
                <a:latin typeface="Times New Roman"/>
                <a:cs typeface="Times New Roman"/>
              </a:rPr>
              <a:t>corresponding information database </a:t>
            </a:r>
            <a:r>
              <a:rPr kumimoji="1" lang="en-US" altLang="zh-CN" b="1" dirty="0" smtClean="0">
                <a:latin typeface="Times New Roman"/>
                <a:cs typeface="Times New Roman"/>
              </a:rPr>
              <a:t>and if there’s a new user, we can predict his/her preference based on his/her demographic characteristics</a:t>
            </a:r>
          </a:p>
          <a:p>
            <a:r>
              <a:rPr kumimoji="1" lang="en-US" altLang="zh-CN" dirty="0" smtClean="0">
                <a:latin typeface="Times New Roman"/>
                <a:cs typeface="Times New Roman"/>
              </a:rPr>
              <a:t>This deals with the cold-start challenge to some extent</a:t>
            </a:r>
          </a:p>
        </p:txBody>
      </p:sp>
      <p:sp>
        <p:nvSpPr>
          <p:cNvPr id="6" name="左右箭头 5"/>
          <p:cNvSpPr/>
          <p:nvPr/>
        </p:nvSpPr>
        <p:spPr>
          <a:xfrm>
            <a:off x="5093567" y="2199394"/>
            <a:ext cx="446559" cy="17133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3281133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 12"/>
          <p:cNvGrpSpPr/>
          <p:nvPr/>
        </p:nvGrpSpPr>
        <p:grpSpPr>
          <a:xfrm>
            <a:off x="741218" y="1518219"/>
            <a:ext cx="7744683" cy="3561773"/>
            <a:chOff x="706583" y="1148779"/>
            <a:chExt cx="7744683" cy="3561773"/>
          </a:xfrm>
        </p:grpSpPr>
        <p:pic>
          <p:nvPicPr>
            <p:cNvPr id="4" name="图片 3"/>
            <p:cNvPicPr>
              <a:picLocks noChangeAspect="1"/>
            </p:cNvPicPr>
            <p:nvPr/>
          </p:nvPicPr>
          <p:blipFill rotWithShape="1">
            <a:blip r:embed="rId2">
              <a:extLst>
                <a:ext uri="{BEBA8EAE-BF5A-486C-A8C5-ECC9F3942E4B}">
                  <a14:imgProps xmlns:a14="http://schemas.microsoft.com/office/drawing/2010/main">
                    <a14:imgLayer r:embed="rId3">
                      <a14:imgEffect>
                        <a14:backgroundRemoval t="15108" b="77938" l="10000" r="44667"/>
                      </a14:imgEffect>
                    </a14:imgLayer>
                  </a14:imgProps>
                </a:ext>
                <a:ext uri="{28A0092B-C50C-407E-A947-70E740481C1C}">
                  <a14:useLocalDpi xmlns:a14="http://schemas.microsoft.com/office/drawing/2010/main" val="0"/>
                </a:ext>
              </a:extLst>
            </a:blip>
            <a:srcRect l="9497" r="53617"/>
            <a:stretch/>
          </p:blipFill>
          <p:spPr>
            <a:xfrm>
              <a:off x="2251333" y="1160324"/>
              <a:ext cx="2355273" cy="3550228"/>
            </a:xfrm>
            <a:prstGeom prst="rect">
              <a:avLst/>
            </a:prstGeom>
          </p:spPr>
        </p:pic>
        <p:pic>
          <p:nvPicPr>
            <p:cNvPr id="8" name="图片 7"/>
            <p:cNvPicPr>
              <a:picLocks noChangeAspect="1"/>
            </p:cNvPicPr>
            <p:nvPr/>
          </p:nvPicPr>
          <p:blipFill rotWithShape="1">
            <a:blip r:embed="rId4">
              <a:extLst>
                <a:ext uri="{BEBA8EAE-BF5A-486C-A8C5-ECC9F3942E4B}">
                  <a14:imgProps xmlns:a14="http://schemas.microsoft.com/office/drawing/2010/main">
                    <a14:imgLayer r:embed="rId5">
                      <a14:imgEffect>
                        <a14:backgroundRemoval t="16787" b="76259" l="51467" r="85467"/>
                      </a14:imgEffect>
                    </a14:imgLayer>
                  </a14:imgProps>
                </a:ext>
                <a:ext uri="{28A0092B-C50C-407E-A947-70E740481C1C}">
                  <a14:useLocalDpi xmlns:a14="http://schemas.microsoft.com/office/drawing/2010/main" val="0"/>
                </a:ext>
              </a:extLst>
            </a:blip>
            <a:srcRect l="50984" r="13700"/>
            <a:stretch/>
          </p:blipFill>
          <p:spPr>
            <a:xfrm>
              <a:off x="4410373" y="1148779"/>
              <a:ext cx="2251364" cy="3544455"/>
            </a:xfrm>
            <a:prstGeom prst="rect">
              <a:avLst/>
            </a:prstGeom>
          </p:spPr>
        </p:pic>
        <p:sp>
          <p:nvSpPr>
            <p:cNvPr id="9" name="文本框 8"/>
            <p:cNvSpPr txBox="1"/>
            <p:nvPr/>
          </p:nvSpPr>
          <p:spPr>
            <a:xfrm>
              <a:off x="7181266" y="1532334"/>
              <a:ext cx="1270000" cy="2862322"/>
            </a:xfrm>
            <a:prstGeom prst="rect">
              <a:avLst/>
            </a:prstGeom>
            <a:noFill/>
            <a:ln>
              <a:noFill/>
            </a:ln>
          </p:spPr>
          <p:txBody>
            <a:bodyPr wrap="square" rtlCol="0">
              <a:spAutoFit/>
            </a:bodyPr>
            <a:lstStyle/>
            <a:p>
              <a:r>
                <a:rPr kumimoji="1" lang="en-US" altLang="zh-CN" sz="2000" dirty="0" smtClean="0">
                  <a:latin typeface="Times New Roman"/>
                  <a:cs typeface="Times New Roman"/>
                </a:rPr>
                <a:t>Drama</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Comedy</a:t>
              </a:r>
            </a:p>
            <a:p>
              <a:endParaRPr kumimoji="1" lang="en-US" altLang="zh-CN" sz="2000" dirty="0" smtClean="0">
                <a:latin typeface="Times New Roman"/>
                <a:cs typeface="Times New Roman"/>
              </a:endParaRPr>
            </a:p>
            <a:p>
              <a:r>
                <a:rPr kumimoji="1" lang="en-US" altLang="zh-CN" sz="2000" dirty="0" smtClean="0">
                  <a:solidFill>
                    <a:srgbClr val="FF6FCF"/>
                  </a:solidFill>
                  <a:latin typeface="Times New Roman"/>
                  <a:cs typeface="Times New Roman"/>
                </a:rPr>
                <a:t>Romance</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Thriller</a:t>
              </a:r>
            </a:p>
            <a:p>
              <a:endParaRPr kumimoji="1" lang="en-US" altLang="zh-CN" sz="2000" dirty="0" smtClean="0">
                <a:latin typeface="Times New Roman"/>
                <a:cs typeface="Times New Roman"/>
              </a:endParaRPr>
            </a:p>
            <a:p>
              <a:r>
                <a:rPr kumimoji="1" lang="en-US" altLang="zh-CN" sz="2000" dirty="0" smtClean="0">
                  <a:solidFill>
                    <a:srgbClr val="FF6FCF"/>
                  </a:solidFill>
                  <a:latin typeface="Times New Roman"/>
                  <a:cs typeface="Times New Roman"/>
                </a:rPr>
                <a:t>Action</a:t>
              </a:r>
              <a:endParaRPr kumimoji="1" lang="zh-CN" altLang="en-US" sz="2000" dirty="0">
                <a:solidFill>
                  <a:srgbClr val="FF6FCF"/>
                </a:solidFill>
                <a:latin typeface="Times New Roman"/>
                <a:cs typeface="Times New Roman"/>
              </a:endParaRPr>
            </a:p>
          </p:txBody>
        </p:sp>
        <p:sp>
          <p:nvSpPr>
            <p:cNvPr id="10" name="文本框 9"/>
            <p:cNvSpPr txBox="1"/>
            <p:nvPr/>
          </p:nvSpPr>
          <p:spPr>
            <a:xfrm>
              <a:off x="706583" y="1532334"/>
              <a:ext cx="1270000" cy="2862322"/>
            </a:xfrm>
            <a:prstGeom prst="rect">
              <a:avLst/>
            </a:prstGeom>
            <a:noFill/>
          </p:spPr>
          <p:txBody>
            <a:bodyPr wrap="square" rtlCol="0">
              <a:spAutoFit/>
            </a:bodyPr>
            <a:lstStyle/>
            <a:p>
              <a:r>
                <a:rPr kumimoji="1" lang="en-US" altLang="zh-CN" sz="2000" dirty="0" smtClean="0">
                  <a:latin typeface="Times New Roman"/>
                  <a:cs typeface="Times New Roman"/>
                </a:rPr>
                <a:t>Drama</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Comedy</a:t>
              </a:r>
            </a:p>
            <a:p>
              <a:endParaRPr kumimoji="1" lang="en-US" altLang="zh-CN" sz="2000" dirty="0" smtClean="0">
                <a:latin typeface="Times New Roman"/>
                <a:cs typeface="Times New Roman"/>
              </a:endParaRPr>
            </a:p>
            <a:p>
              <a:r>
                <a:rPr kumimoji="1" lang="en-US" altLang="zh-CN" sz="2000" dirty="0" smtClean="0">
                  <a:solidFill>
                    <a:schemeClr val="accent1">
                      <a:lumMod val="60000"/>
                      <a:lumOff val="40000"/>
                    </a:schemeClr>
                  </a:solidFill>
                  <a:latin typeface="Times New Roman"/>
                  <a:cs typeface="Times New Roman"/>
                </a:rPr>
                <a:t>Action</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Thriller</a:t>
              </a:r>
            </a:p>
            <a:p>
              <a:endParaRPr kumimoji="1" lang="en-US" altLang="zh-CN" sz="2000" dirty="0" smtClean="0">
                <a:latin typeface="Times New Roman"/>
                <a:cs typeface="Times New Roman"/>
              </a:endParaRPr>
            </a:p>
            <a:p>
              <a:r>
                <a:rPr kumimoji="1" lang="en-US" altLang="zh-CN" sz="2000" dirty="0" smtClean="0">
                  <a:solidFill>
                    <a:schemeClr val="accent1">
                      <a:lumMod val="60000"/>
                      <a:lumOff val="40000"/>
                    </a:schemeClr>
                  </a:solidFill>
                  <a:latin typeface="Times New Roman"/>
                  <a:cs typeface="Times New Roman"/>
                </a:rPr>
                <a:t>Romance</a:t>
              </a:r>
            </a:p>
          </p:txBody>
        </p:sp>
        <p:sp>
          <p:nvSpPr>
            <p:cNvPr id="11" name="左大括号 10"/>
            <p:cNvSpPr/>
            <p:nvPr/>
          </p:nvSpPr>
          <p:spPr>
            <a:xfrm>
              <a:off x="6673265" y="1645232"/>
              <a:ext cx="369455" cy="2616656"/>
            </a:xfrm>
            <a:prstGeom prst="leftBrace">
              <a:avLst/>
            </a:prstGeom>
            <a:ln>
              <a:solidFill>
                <a:srgbClr val="FF6FCF"/>
              </a:solidFill>
            </a:ln>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a:p>
          </p:txBody>
        </p:sp>
        <p:sp>
          <p:nvSpPr>
            <p:cNvPr id="12" name="左大括号 11"/>
            <p:cNvSpPr/>
            <p:nvPr/>
          </p:nvSpPr>
          <p:spPr>
            <a:xfrm rot="10800000">
              <a:off x="1884215" y="1645232"/>
              <a:ext cx="369455" cy="2616656"/>
            </a:xfrm>
            <a:prstGeom prst="leftBrace">
              <a:avLst/>
            </a:pr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CN" altLang="en-US"/>
            </a:p>
          </p:txBody>
        </p:sp>
      </p:grpSp>
      <p:sp>
        <p:nvSpPr>
          <p:cNvPr id="14" name="文本框 13"/>
          <p:cNvSpPr txBox="1"/>
          <p:nvPr/>
        </p:nvSpPr>
        <p:spPr>
          <a:xfrm>
            <a:off x="741218" y="415439"/>
            <a:ext cx="1789545" cy="584776"/>
          </a:xfrm>
          <a:prstGeom prst="rect">
            <a:avLst/>
          </a:prstGeom>
          <a:noFill/>
        </p:spPr>
        <p:txBody>
          <a:bodyPr wrap="square" rtlCol="0">
            <a:spAutoFit/>
          </a:bodyPr>
          <a:lstStyle/>
          <a:p>
            <a:r>
              <a:rPr kumimoji="1" lang="en-US" altLang="zh-CN" sz="3200" u="sng" dirty="0" smtClean="0">
                <a:solidFill>
                  <a:srgbClr val="FF8000"/>
                </a:solidFill>
                <a:latin typeface="Times New Roman"/>
                <a:cs typeface="Times New Roman"/>
              </a:rPr>
              <a:t>Gender</a:t>
            </a:r>
            <a:endParaRPr kumimoji="1" lang="zh-CN" altLang="en-US" sz="3200" u="sng" dirty="0">
              <a:solidFill>
                <a:srgbClr val="FF8000"/>
              </a:solidFill>
              <a:latin typeface="Times New Roman"/>
              <a:cs typeface="Times New Roman"/>
            </a:endParaRPr>
          </a:p>
        </p:txBody>
      </p:sp>
    </p:spTree>
    <p:extLst>
      <p:ext uri="{BB962C8B-B14F-4D97-AF65-F5344CB8AC3E}">
        <p14:creationId xmlns:p14="http://schemas.microsoft.com/office/powerpoint/2010/main" val="4077895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下载.jpeg"/>
          <p:cNvPicPr>
            <a:picLocks noChangeAspect="1"/>
          </p:cNvPicPr>
          <p:nvPr/>
        </p:nvPicPr>
        <p:blipFill rotWithShape="1">
          <a:blip r:embed="rId2">
            <a:extLst>
              <a:ext uri="{BEBA8EAE-BF5A-486C-A8C5-ECC9F3942E4B}">
                <a14:imgProps xmlns:a14="http://schemas.microsoft.com/office/drawing/2010/main">
                  <a14:imgLayer r:embed="rId3">
                    <a14:imgEffect>
                      <a14:backgroundRemoval t="9028" b="88889" l="36500" r="52500"/>
                    </a14:imgEffect>
                  </a14:imgLayer>
                </a14:imgProps>
              </a:ext>
              <a:ext uri="{28A0092B-C50C-407E-A947-70E740481C1C}">
                <a14:useLocalDpi xmlns:a14="http://schemas.microsoft.com/office/drawing/2010/main" val="0"/>
              </a:ext>
            </a:extLst>
          </a:blip>
          <a:srcRect l="33636" r="43637"/>
          <a:stretch/>
        </p:blipFill>
        <p:spPr>
          <a:xfrm>
            <a:off x="4058225" y="1473691"/>
            <a:ext cx="577273" cy="1828800"/>
          </a:xfrm>
          <a:prstGeom prst="rect">
            <a:avLst/>
          </a:prstGeom>
        </p:spPr>
      </p:pic>
      <p:pic>
        <p:nvPicPr>
          <p:cNvPr id="6" name="图片 5" descr="下载.jpeg"/>
          <p:cNvPicPr>
            <a:picLocks noChangeAspect="1"/>
          </p:cNvPicPr>
          <p:nvPr/>
        </p:nvPicPr>
        <p:blipFill rotWithShape="1">
          <a:blip r:embed="rId4">
            <a:extLst>
              <a:ext uri="{BEBA8EAE-BF5A-486C-A8C5-ECC9F3942E4B}">
                <a14:imgProps xmlns:a14="http://schemas.microsoft.com/office/drawing/2010/main">
                  <a14:imgLayer r:embed="rId5">
                    <a14:imgEffect>
                      <a14:backgroundRemoval t="9028" b="88889" l="18500" r="35500"/>
                    </a14:imgEffect>
                  </a14:imgLayer>
                </a14:imgProps>
              </a:ext>
              <a:ext uri="{28A0092B-C50C-407E-A947-70E740481C1C}">
                <a14:useLocalDpi xmlns:a14="http://schemas.microsoft.com/office/drawing/2010/main" val="0"/>
              </a:ext>
            </a:extLst>
          </a:blip>
          <a:srcRect l="15818" r="59636"/>
          <a:stretch/>
        </p:blipFill>
        <p:spPr>
          <a:xfrm>
            <a:off x="2981036" y="1473691"/>
            <a:ext cx="623454" cy="1828800"/>
          </a:xfrm>
          <a:prstGeom prst="rect">
            <a:avLst/>
          </a:prstGeom>
        </p:spPr>
      </p:pic>
      <p:pic>
        <p:nvPicPr>
          <p:cNvPr id="7" name="图片 6" descr="下载.jpeg"/>
          <p:cNvPicPr>
            <a:picLocks noChangeAspect="1"/>
          </p:cNvPicPr>
          <p:nvPr/>
        </p:nvPicPr>
        <p:blipFill rotWithShape="1">
          <a:blip r:embed="rId6">
            <a:extLst>
              <a:ext uri="{BEBA8EAE-BF5A-486C-A8C5-ECC9F3942E4B}">
                <a14:imgProps xmlns:a14="http://schemas.microsoft.com/office/drawing/2010/main">
                  <a14:imgLayer r:embed="rId5">
                    <a14:imgEffect>
                      <a14:backgroundRemoval t="9028" b="88889" l="85500" r="100000"/>
                    </a14:imgEffect>
                  </a14:imgLayer>
                </a14:imgProps>
              </a:ext>
              <a:ext uri="{28A0092B-C50C-407E-A947-70E740481C1C}">
                <a14:useLocalDpi xmlns:a14="http://schemas.microsoft.com/office/drawing/2010/main" val="0"/>
              </a:ext>
            </a:extLst>
          </a:blip>
          <a:srcRect l="82546"/>
          <a:stretch/>
        </p:blipFill>
        <p:spPr>
          <a:xfrm>
            <a:off x="7977909" y="1473691"/>
            <a:ext cx="443345" cy="1828800"/>
          </a:xfrm>
          <a:prstGeom prst="rect">
            <a:avLst/>
          </a:prstGeom>
        </p:spPr>
      </p:pic>
      <p:pic>
        <p:nvPicPr>
          <p:cNvPr id="8" name="图片 7" descr="下载.jpeg"/>
          <p:cNvPicPr>
            <a:picLocks noChangeAspect="1"/>
          </p:cNvPicPr>
          <p:nvPr/>
        </p:nvPicPr>
        <p:blipFill rotWithShape="1">
          <a:blip r:embed="rId7">
            <a:extLst>
              <a:ext uri="{BEBA8EAE-BF5A-486C-A8C5-ECC9F3942E4B}">
                <a14:imgProps xmlns:a14="http://schemas.microsoft.com/office/drawing/2010/main">
                  <a14:imgLayer r:embed="rId8">
                    <a14:imgEffect>
                      <a14:backgroundRemoval t="9028" b="88889" l="69500" r="86000"/>
                    </a14:imgEffect>
                  </a14:imgLayer>
                </a14:imgProps>
              </a:ext>
              <a:ext uri="{28A0092B-C50C-407E-A947-70E740481C1C}">
                <a14:useLocalDpi xmlns:a14="http://schemas.microsoft.com/office/drawing/2010/main" val="0"/>
              </a:ext>
            </a:extLst>
          </a:blip>
          <a:srcRect l="65637" r="12546"/>
          <a:stretch/>
        </p:blipFill>
        <p:spPr>
          <a:xfrm>
            <a:off x="6604000" y="1473691"/>
            <a:ext cx="554181" cy="1828800"/>
          </a:xfrm>
          <a:prstGeom prst="rect">
            <a:avLst/>
          </a:prstGeom>
        </p:spPr>
      </p:pic>
      <p:pic>
        <p:nvPicPr>
          <p:cNvPr id="9" name="图片 8" descr="下载.jpeg"/>
          <p:cNvPicPr>
            <a:picLocks noChangeAspect="1"/>
          </p:cNvPicPr>
          <p:nvPr/>
        </p:nvPicPr>
        <p:blipFill rotWithShape="1">
          <a:blip r:embed="rId9">
            <a:extLst>
              <a:ext uri="{BEBA8EAE-BF5A-486C-A8C5-ECC9F3942E4B}">
                <a14:imgProps xmlns:a14="http://schemas.microsoft.com/office/drawing/2010/main">
                  <a14:imgLayer r:embed="rId5">
                    <a14:imgEffect>
                      <a14:backgroundRemoval t="9028" b="88889" l="53000" r="69500"/>
                    </a14:imgEffect>
                  </a14:imgLayer>
                </a14:imgProps>
              </a:ext>
              <a:ext uri="{28A0092B-C50C-407E-A947-70E740481C1C}">
                <a14:useLocalDpi xmlns:a14="http://schemas.microsoft.com/office/drawing/2010/main" val="0"/>
              </a:ext>
            </a:extLst>
          </a:blip>
          <a:srcRect l="51727" r="26000"/>
          <a:stretch/>
        </p:blipFill>
        <p:spPr>
          <a:xfrm>
            <a:off x="5333998" y="1473691"/>
            <a:ext cx="565727" cy="1828800"/>
          </a:xfrm>
          <a:prstGeom prst="rect">
            <a:avLst/>
          </a:prstGeom>
        </p:spPr>
      </p:pic>
      <p:sp>
        <p:nvSpPr>
          <p:cNvPr id="10" name="文本框 9"/>
          <p:cNvSpPr txBox="1"/>
          <p:nvPr/>
        </p:nvSpPr>
        <p:spPr>
          <a:xfrm>
            <a:off x="669645" y="1335145"/>
            <a:ext cx="7855518" cy="369332"/>
          </a:xfrm>
          <a:prstGeom prst="rect">
            <a:avLst/>
          </a:prstGeom>
          <a:noFill/>
        </p:spPr>
        <p:txBody>
          <a:bodyPr wrap="square" rtlCol="0">
            <a:spAutoFit/>
          </a:bodyPr>
          <a:lstStyle/>
          <a:p>
            <a:r>
              <a:rPr kumimoji="1" lang="en-US" altLang="zh-CN" dirty="0" smtClean="0"/>
              <a:t>8-13	  14-16	       17-19         20</a:t>
            </a:r>
            <a:r>
              <a:rPr kumimoji="1" lang="en-US" altLang="zh-CN" dirty="0"/>
              <a:t>-</a:t>
            </a:r>
            <a:r>
              <a:rPr kumimoji="1" lang="en-US" altLang="zh-CN" dirty="0" smtClean="0"/>
              <a:t>25           26-35   	      36-45	            46-50</a:t>
            </a:r>
            <a:endParaRPr kumimoji="1" lang="zh-CN" altLang="en-US" dirty="0"/>
          </a:p>
        </p:txBody>
      </p:sp>
      <p:sp>
        <p:nvSpPr>
          <p:cNvPr id="11" name="文本框 10"/>
          <p:cNvSpPr txBox="1"/>
          <p:nvPr/>
        </p:nvSpPr>
        <p:spPr>
          <a:xfrm>
            <a:off x="741218" y="415439"/>
            <a:ext cx="1789545" cy="584776"/>
          </a:xfrm>
          <a:prstGeom prst="rect">
            <a:avLst/>
          </a:prstGeom>
          <a:noFill/>
        </p:spPr>
        <p:txBody>
          <a:bodyPr wrap="square" rtlCol="0">
            <a:spAutoFit/>
          </a:bodyPr>
          <a:lstStyle/>
          <a:p>
            <a:r>
              <a:rPr kumimoji="1" lang="en-US" altLang="zh-CN" sz="3200" u="sng" dirty="0" smtClean="0">
                <a:solidFill>
                  <a:srgbClr val="FF8000"/>
                </a:solidFill>
                <a:latin typeface="Times New Roman"/>
                <a:cs typeface="Times New Roman"/>
              </a:rPr>
              <a:t>Age</a:t>
            </a:r>
            <a:endParaRPr kumimoji="1" lang="zh-CN" altLang="en-US" sz="3200" u="sng" dirty="0">
              <a:solidFill>
                <a:srgbClr val="FF8000"/>
              </a:solidFill>
              <a:latin typeface="Times New Roman"/>
              <a:cs typeface="Times New Roman"/>
            </a:endParaRPr>
          </a:p>
        </p:txBody>
      </p:sp>
      <p:sp>
        <p:nvSpPr>
          <p:cNvPr id="12" name="文本框 11"/>
          <p:cNvSpPr txBox="1"/>
          <p:nvPr/>
        </p:nvSpPr>
        <p:spPr>
          <a:xfrm>
            <a:off x="3919679" y="3184787"/>
            <a:ext cx="1270000" cy="3170099"/>
          </a:xfrm>
          <a:prstGeom prst="rect">
            <a:avLst/>
          </a:prstGeom>
          <a:noFill/>
        </p:spPr>
        <p:txBody>
          <a:bodyPr wrap="square" rtlCol="0">
            <a:spAutoFit/>
          </a:bodyPr>
          <a:lstStyle/>
          <a:p>
            <a:r>
              <a:rPr kumimoji="1" lang="en-US" altLang="zh-CN" sz="2000" dirty="0" smtClean="0">
                <a:latin typeface="Times New Roman"/>
                <a:cs typeface="Times New Roman"/>
              </a:rPr>
              <a:t>Drama</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Comedy</a:t>
            </a:r>
          </a:p>
          <a:p>
            <a:endParaRPr kumimoji="1" lang="en-US" altLang="zh-CN" sz="2000" dirty="0" smtClean="0">
              <a:latin typeface="Times New Roman"/>
              <a:cs typeface="Times New Roman"/>
            </a:endParaRPr>
          </a:p>
          <a:p>
            <a:r>
              <a:rPr kumimoji="1" lang="en-US" altLang="zh-CN" sz="2000" dirty="0">
                <a:latin typeface="Times New Roman"/>
                <a:cs typeface="Times New Roman"/>
              </a:rPr>
              <a:t>Romance</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Action</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Adventure</a:t>
            </a:r>
          </a:p>
          <a:p>
            <a:endParaRPr kumimoji="1" lang="en-US" altLang="zh-CN" sz="2000" dirty="0" smtClean="0">
              <a:latin typeface="Times New Roman"/>
              <a:cs typeface="Times New Roman"/>
            </a:endParaRPr>
          </a:p>
        </p:txBody>
      </p:sp>
      <p:sp>
        <p:nvSpPr>
          <p:cNvPr id="13" name="文本框 12"/>
          <p:cNvSpPr txBox="1"/>
          <p:nvPr/>
        </p:nvSpPr>
        <p:spPr>
          <a:xfrm>
            <a:off x="2850569" y="3184787"/>
            <a:ext cx="1270000" cy="3170099"/>
          </a:xfrm>
          <a:prstGeom prst="rect">
            <a:avLst/>
          </a:prstGeom>
          <a:noFill/>
        </p:spPr>
        <p:txBody>
          <a:bodyPr wrap="square" rtlCol="0">
            <a:spAutoFit/>
          </a:bodyPr>
          <a:lstStyle/>
          <a:p>
            <a:r>
              <a:rPr kumimoji="1" lang="en-US" altLang="zh-CN" sz="2000" dirty="0" smtClean="0">
                <a:latin typeface="Times New Roman"/>
                <a:cs typeface="Times New Roman"/>
              </a:rPr>
              <a:t>Drama</a:t>
            </a:r>
          </a:p>
          <a:p>
            <a:endParaRPr kumimoji="1" lang="en-US" altLang="zh-CN" sz="2000" dirty="0" smtClean="0">
              <a:latin typeface="Times New Roman"/>
              <a:cs typeface="Times New Roman"/>
            </a:endParaRPr>
          </a:p>
          <a:p>
            <a:r>
              <a:rPr kumimoji="1" lang="en-US" altLang="zh-CN" sz="2000" dirty="0" smtClean="0">
                <a:solidFill>
                  <a:srgbClr val="FF8000"/>
                </a:solidFill>
                <a:latin typeface="Times New Roman"/>
                <a:cs typeface="Times New Roman"/>
              </a:rPr>
              <a:t>Comedy</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Action</a:t>
            </a:r>
            <a:endParaRPr kumimoji="1" lang="en-US" altLang="zh-CN" sz="2000" dirty="0">
              <a:latin typeface="Times New Roman"/>
              <a:cs typeface="Times New Roman"/>
            </a:endParaRP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Thriller</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Romance</a:t>
            </a:r>
          </a:p>
          <a:p>
            <a:endParaRPr kumimoji="1" lang="en-US" altLang="zh-CN" sz="2000" dirty="0" smtClean="0">
              <a:latin typeface="Times New Roman"/>
              <a:cs typeface="Times New Roman"/>
            </a:endParaRPr>
          </a:p>
        </p:txBody>
      </p:sp>
      <p:sp>
        <p:nvSpPr>
          <p:cNvPr id="14" name="文本框 13"/>
          <p:cNvSpPr txBox="1"/>
          <p:nvPr/>
        </p:nvSpPr>
        <p:spPr>
          <a:xfrm>
            <a:off x="5189679" y="3183314"/>
            <a:ext cx="1270000" cy="3170099"/>
          </a:xfrm>
          <a:prstGeom prst="rect">
            <a:avLst/>
          </a:prstGeom>
          <a:noFill/>
        </p:spPr>
        <p:txBody>
          <a:bodyPr wrap="square" rtlCol="0">
            <a:spAutoFit/>
          </a:bodyPr>
          <a:lstStyle/>
          <a:p>
            <a:r>
              <a:rPr kumimoji="1" lang="en-US" altLang="zh-CN" sz="2000" dirty="0" smtClean="0">
                <a:latin typeface="Times New Roman"/>
                <a:cs typeface="Times New Roman"/>
              </a:rPr>
              <a:t>Drama</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Comedy</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Action</a:t>
            </a:r>
            <a:endParaRPr kumimoji="1" lang="en-US" altLang="zh-CN" sz="2000" dirty="0">
              <a:latin typeface="Times New Roman"/>
              <a:cs typeface="Times New Roman"/>
            </a:endParaRP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Thriller</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Romance</a:t>
            </a:r>
          </a:p>
          <a:p>
            <a:endParaRPr kumimoji="1" lang="en-US" altLang="zh-CN" sz="2000" dirty="0" smtClean="0">
              <a:latin typeface="Times New Roman"/>
              <a:cs typeface="Times New Roman"/>
            </a:endParaRPr>
          </a:p>
        </p:txBody>
      </p:sp>
      <p:sp>
        <p:nvSpPr>
          <p:cNvPr id="15" name="文本框 14"/>
          <p:cNvSpPr txBox="1"/>
          <p:nvPr/>
        </p:nvSpPr>
        <p:spPr>
          <a:xfrm>
            <a:off x="7874000" y="3183314"/>
            <a:ext cx="1270000" cy="3170099"/>
          </a:xfrm>
          <a:prstGeom prst="rect">
            <a:avLst/>
          </a:prstGeom>
          <a:noFill/>
        </p:spPr>
        <p:txBody>
          <a:bodyPr wrap="square" rtlCol="0">
            <a:spAutoFit/>
          </a:bodyPr>
          <a:lstStyle/>
          <a:p>
            <a:r>
              <a:rPr kumimoji="1" lang="en-US" altLang="zh-CN" sz="2000" dirty="0" smtClean="0">
                <a:latin typeface="Times New Roman"/>
                <a:cs typeface="Times New Roman"/>
              </a:rPr>
              <a:t>Drama</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Comedy</a:t>
            </a:r>
          </a:p>
          <a:p>
            <a:endParaRPr kumimoji="1" lang="en-US" altLang="zh-CN" sz="2000" dirty="0" smtClean="0">
              <a:latin typeface="Times New Roman"/>
              <a:cs typeface="Times New Roman"/>
            </a:endParaRPr>
          </a:p>
          <a:p>
            <a:r>
              <a:rPr kumimoji="1" lang="en-US" altLang="zh-CN" sz="2000" dirty="0">
                <a:latin typeface="Times New Roman"/>
                <a:cs typeface="Times New Roman"/>
              </a:rPr>
              <a:t>Romance</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Thriller</a:t>
            </a:r>
          </a:p>
          <a:p>
            <a:endParaRPr kumimoji="1" lang="en-US" altLang="zh-CN" sz="2000" dirty="0" smtClean="0">
              <a:latin typeface="Times New Roman"/>
              <a:cs typeface="Times New Roman"/>
            </a:endParaRPr>
          </a:p>
          <a:p>
            <a:r>
              <a:rPr kumimoji="1" lang="en-US" altLang="zh-CN" sz="2000" dirty="0" smtClean="0">
                <a:solidFill>
                  <a:srgbClr val="FFFFFF"/>
                </a:solidFill>
                <a:latin typeface="Times New Roman"/>
                <a:cs typeface="Times New Roman"/>
              </a:rPr>
              <a:t>Sci-Fi</a:t>
            </a:r>
          </a:p>
          <a:p>
            <a:endParaRPr kumimoji="1" lang="en-US" altLang="zh-CN" sz="2000" dirty="0" smtClean="0">
              <a:latin typeface="Times New Roman"/>
              <a:cs typeface="Times New Roman"/>
            </a:endParaRPr>
          </a:p>
        </p:txBody>
      </p:sp>
      <p:pic>
        <p:nvPicPr>
          <p:cNvPr id="16" name="图片 15" descr="下载.jpeg"/>
          <p:cNvPicPr>
            <a:picLocks noChangeAspect="1"/>
          </p:cNvPicPr>
          <p:nvPr/>
        </p:nvPicPr>
        <p:blipFill rotWithShape="1">
          <a:blip r:embed="rId10">
            <a:extLst>
              <a:ext uri="{BEBA8EAE-BF5A-486C-A8C5-ECC9F3942E4B}">
                <a14:imgProps xmlns:a14="http://schemas.microsoft.com/office/drawing/2010/main">
                  <a14:imgLayer r:embed="rId11">
                    <a14:imgEffect>
                      <a14:backgroundRemoval t="9028" b="88889" l="10000" r="21500"/>
                    </a14:imgEffect>
                  </a14:imgLayer>
                </a14:imgProps>
              </a:ext>
              <a:ext uri="{28A0092B-C50C-407E-A947-70E740481C1C}">
                <a14:useLocalDpi xmlns:a14="http://schemas.microsoft.com/office/drawing/2010/main" val="0"/>
              </a:ext>
            </a:extLst>
          </a:blip>
          <a:srcRect r="74091"/>
          <a:stretch/>
        </p:blipFill>
        <p:spPr>
          <a:xfrm>
            <a:off x="1699490" y="1354514"/>
            <a:ext cx="658091" cy="1828800"/>
          </a:xfrm>
          <a:prstGeom prst="rect">
            <a:avLst/>
          </a:prstGeom>
        </p:spPr>
      </p:pic>
      <p:pic>
        <p:nvPicPr>
          <p:cNvPr id="17" name="图片 16" descr="下载.jpeg"/>
          <p:cNvPicPr>
            <a:picLocks noChangeAspect="1"/>
          </p:cNvPicPr>
          <p:nvPr/>
        </p:nvPicPr>
        <p:blipFill rotWithShape="1">
          <a:blip r:embed="rId12">
            <a:extLst>
              <a:ext uri="{BEBA8EAE-BF5A-486C-A8C5-ECC9F3942E4B}">
                <a14:imgProps xmlns:a14="http://schemas.microsoft.com/office/drawing/2010/main">
                  <a14:imgLayer r:embed="rId8">
                    <a14:imgEffect>
                      <a14:backgroundRemoval t="9028" b="88889" l="500" r="10000"/>
                    </a14:imgEffect>
                  </a14:imgLayer>
                </a14:imgProps>
              </a:ext>
              <a:ext uri="{28A0092B-C50C-407E-A947-70E740481C1C}">
                <a14:useLocalDpi xmlns:a14="http://schemas.microsoft.com/office/drawing/2010/main" val="0"/>
              </a:ext>
            </a:extLst>
          </a:blip>
          <a:srcRect r="86364"/>
          <a:stretch/>
        </p:blipFill>
        <p:spPr>
          <a:xfrm>
            <a:off x="741218" y="1354514"/>
            <a:ext cx="346365" cy="1828800"/>
          </a:xfrm>
          <a:prstGeom prst="rect">
            <a:avLst/>
          </a:prstGeom>
        </p:spPr>
      </p:pic>
      <p:sp>
        <p:nvSpPr>
          <p:cNvPr id="18" name="文本框 17"/>
          <p:cNvSpPr txBox="1"/>
          <p:nvPr/>
        </p:nvSpPr>
        <p:spPr>
          <a:xfrm>
            <a:off x="452583" y="3183314"/>
            <a:ext cx="1270000" cy="2862322"/>
          </a:xfrm>
          <a:prstGeom prst="rect">
            <a:avLst/>
          </a:prstGeom>
          <a:noFill/>
        </p:spPr>
        <p:txBody>
          <a:bodyPr wrap="square" rtlCol="0">
            <a:spAutoFit/>
          </a:bodyPr>
          <a:lstStyle/>
          <a:p>
            <a:r>
              <a:rPr kumimoji="1" lang="en-US" altLang="zh-CN" sz="2000" dirty="0" smtClean="0">
                <a:latin typeface="Times New Roman"/>
                <a:cs typeface="Times New Roman"/>
              </a:rPr>
              <a:t>Drama</a:t>
            </a:r>
          </a:p>
          <a:p>
            <a:endParaRPr kumimoji="1" lang="en-US" altLang="zh-CN" sz="2000" dirty="0" smtClean="0">
              <a:latin typeface="Times New Roman"/>
              <a:cs typeface="Times New Roman"/>
            </a:endParaRPr>
          </a:p>
          <a:p>
            <a:r>
              <a:rPr kumimoji="1" lang="en-US" altLang="zh-CN" sz="2000" dirty="0" smtClean="0">
                <a:solidFill>
                  <a:srgbClr val="FFFFFF"/>
                </a:solidFill>
                <a:latin typeface="Times New Roman"/>
                <a:cs typeface="Times New Roman"/>
              </a:rPr>
              <a:t>Thriller</a:t>
            </a:r>
          </a:p>
          <a:p>
            <a:endParaRPr kumimoji="1" lang="en-US" altLang="zh-CN" sz="2000" dirty="0">
              <a:latin typeface="Times New Roman"/>
              <a:cs typeface="Times New Roman"/>
            </a:endParaRPr>
          </a:p>
          <a:p>
            <a:r>
              <a:rPr kumimoji="1" lang="en-US" altLang="zh-CN" sz="2000" dirty="0" smtClean="0">
                <a:latin typeface="Times New Roman"/>
                <a:cs typeface="Times New Roman"/>
              </a:rPr>
              <a:t>Comedy</a:t>
            </a:r>
          </a:p>
          <a:p>
            <a:endParaRPr kumimoji="1" lang="en-US" altLang="zh-CN" sz="2000" dirty="0" smtClean="0">
              <a:latin typeface="Times New Roman"/>
              <a:cs typeface="Times New Roman"/>
            </a:endParaRPr>
          </a:p>
          <a:p>
            <a:r>
              <a:rPr kumimoji="1" lang="en-US" altLang="zh-CN" sz="2000" dirty="0" smtClean="0">
                <a:solidFill>
                  <a:srgbClr val="FF8000"/>
                </a:solidFill>
                <a:latin typeface="Times New Roman"/>
                <a:cs typeface="Times New Roman"/>
              </a:rPr>
              <a:t>Sci-Fi</a:t>
            </a:r>
            <a:endParaRPr kumimoji="1" lang="en-US" altLang="zh-CN" sz="2000" dirty="0">
              <a:solidFill>
                <a:srgbClr val="FF8000"/>
              </a:solidFill>
              <a:latin typeface="Times New Roman"/>
              <a:cs typeface="Times New Roman"/>
            </a:endParaRP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Action</a:t>
            </a:r>
          </a:p>
        </p:txBody>
      </p:sp>
      <p:sp>
        <p:nvSpPr>
          <p:cNvPr id="19" name="文本框 18"/>
          <p:cNvSpPr txBox="1"/>
          <p:nvPr/>
        </p:nvSpPr>
        <p:spPr>
          <a:xfrm>
            <a:off x="1655616" y="3184296"/>
            <a:ext cx="1270000" cy="2862322"/>
          </a:xfrm>
          <a:prstGeom prst="rect">
            <a:avLst/>
          </a:prstGeom>
          <a:noFill/>
        </p:spPr>
        <p:txBody>
          <a:bodyPr wrap="square" rtlCol="0">
            <a:spAutoFit/>
          </a:bodyPr>
          <a:lstStyle/>
          <a:p>
            <a:r>
              <a:rPr kumimoji="1" lang="en-US" altLang="zh-CN" sz="2000" dirty="0" smtClean="0">
                <a:latin typeface="Times New Roman"/>
                <a:cs typeface="Times New Roman"/>
              </a:rPr>
              <a:t>Drama</a:t>
            </a:r>
          </a:p>
          <a:p>
            <a:endParaRPr kumimoji="1" lang="en-US" altLang="zh-CN" sz="2000" dirty="0" smtClean="0">
              <a:latin typeface="Times New Roman"/>
              <a:cs typeface="Times New Roman"/>
            </a:endParaRPr>
          </a:p>
          <a:p>
            <a:r>
              <a:rPr kumimoji="1" lang="en-US" altLang="zh-CN" sz="2000" dirty="0" smtClean="0">
                <a:solidFill>
                  <a:srgbClr val="FF8000"/>
                </a:solidFill>
                <a:latin typeface="Times New Roman"/>
                <a:cs typeface="Times New Roman"/>
              </a:rPr>
              <a:t>Thriller</a:t>
            </a:r>
          </a:p>
          <a:p>
            <a:endParaRPr kumimoji="1" lang="en-US" altLang="zh-CN" sz="2000" dirty="0">
              <a:latin typeface="Times New Roman"/>
              <a:cs typeface="Times New Roman"/>
            </a:endParaRPr>
          </a:p>
          <a:p>
            <a:r>
              <a:rPr kumimoji="1" lang="en-US" altLang="zh-CN" sz="2000" dirty="0" smtClean="0">
                <a:solidFill>
                  <a:srgbClr val="FF8000"/>
                </a:solidFill>
                <a:latin typeface="Times New Roman"/>
                <a:cs typeface="Times New Roman"/>
              </a:rPr>
              <a:t>Romance</a:t>
            </a:r>
          </a:p>
          <a:p>
            <a:endParaRPr kumimoji="1" lang="en-US" altLang="zh-CN" sz="2000" dirty="0" smtClean="0">
              <a:latin typeface="Times New Roman"/>
              <a:cs typeface="Times New Roman"/>
            </a:endParaRPr>
          </a:p>
          <a:p>
            <a:r>
              <a:rPr kumimoji="1" lang="en-US" altLang="zh-CN" sz="2000" dirty="0" smtClean="0">
                <a:solidFill>
                  <a:srgbClr val="FF8000"/>
                </a:solidFill>
                <a:latin typeface="Times New Roman"/>
                <a:cs typeface="Times New Roman"/>
              </a:rPr>
              <a:t>Adventure</a:t>
            </a:r>
            <a:endParaRPr kumimoji="1" lang="en-US" altLang="zh-CN" sz="2000" dirty="0">
              <a:solidFill>
                <a:srgbClr val="FF8000"/>
              </a:solidFill>
              <a:latin typeface="Times New Roman"/>
              <a:cs typeface="Times New Roman"/>
            </a:endParaRPr>
          </a:p>
          <a:p>
            <a:endParaRPr kumimoji="1" lang="en-US" altLang="zh-CN" sz="2000" dirty="0" smtClean="0">
              <a:solidFill>
                <a:srgbClr val="FF8000"/>
              </a:solidFill>
              <a:latin typeface="Times New Roman"/>
              <a:cs typeface="Times New Roman"/>
            </a:endParaRPr>
          </a:p>
          <a:p>
            <a:r>
              <a:rPr kumimoji="1" lang="en-US" altLang="zh-CN" sz="2000" dirty="0" smtClean="0">
                <a:solidFill>
                  <a:srgbClr val="FF8000"/>
                </a:solidFill>
                <a:latin typeface="Times New Roman"/>
                <a:cs typeface="Times New Roman"/>
              </a:rPr>
              <a:t>War</a:t>
            </a:r>
          </a:p>
        </p:txBody>
      </p:sp>
      <p:sp>
        <p:nvSpPr>
          <p:cNvPr id="20" name="文本框 19"/>
          <p:cNvSpPr txBox="1"/>
          <p:nvPr/>
        </p:nvSpPr>
        <p:spPr>
          <a:xfrm>
            <a:off x="6523181" y="3162187"/>
            <a:ext cx="1270000" cy="3170099"/>
          </a:xfrm>
          <a:prstGeom prst="rect">
            <a:avLst/>
          </a:prstGeom>
          <a:noFill/>
        </p:spPr>
        <p:txBody>
          <a:bodyPr wrap="square" rtlCol="0">
            <a:spAutoFit/>
          </a:bodyPr>
          <a:lstStyle/>
          <a:p>
            <a:r>
              <a:rPr kumimoji="1" lang="en-US" altLang="zh-CN" sz="2000" dirty="0" smtClean="0">
                <a:latin typeface="Times New Roman"/>
                <a:cs typeface="Times New Roman"/>
              </a:rPr>
              <a:t>Drama</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Comedy</a:t>
            </a:r>
          </a:p>
          <a:p>
            <a:endParaRPr kumimoji="1" lang="en-US" altLang="zh-CN" sz="2000" dirty="0" smtClean="0">
              <a:latin typeface="Times New Roman"/>
              <a:cs typeface="Times New Roman"/>
            </a:endParaRPr>
          </a:p>
          <a:p>
            <a:r>
              <a:rPr kumimoji="1" lang="en-US" altLang="zh-CN" sz="2000" dirty="0">
                <a:latin typeface="Times New Roman"/>
                <a:cs typeface="Times New Roman"/>
              </a:rPr>
              <a:t>Action</a:t>
            </a:r>
          </a:p>
          <a:p>
            <a:endParaRPr kumimoji="1" lang="en-US" altLang="zh-CN" sz="2000" dirty="0">
              <a:latin typeface="Times New Roman"/>
              <a:cs typeface="Times New Roman"/>
            </a:endParaRPr>
          </a:p>
          <a:p>
            <a:r>
              <a:rPr kumimoji="1" lang="en-US" altLang="zh-CN" sz="2000" dirty="0">
                <a:latin typeface="Times New Roman"/>
                <a:cs typeface="Times New Roman"/>
              </a:rPr>
              <a:t>Thriller</a:t>
            </a:r>
          </a:p>
          <a:p>
            <a:endParaRPr kumimoji="1" lang="en-US" altLang="zh-CN" sz="2000" dirty="0">
              <a:latin typeface="Times New Roman"/>
              <a:cs typeface="Times New Roman"/>
            </a:endParaRPr>
          </a:p>
          <a:p>
            <a:r>
              <a:rPr kumimoji="1" lang="en-US" altLang="zh-CN" sz="2000" dirty="0">
                <a:latin typeface="Times New Roman"/>
                <a:cs typeface="Times New Roman"/>
              </a:rPr>
              <a:t>Romance</a:t>
            </a:r>
          </a:p>
          <a:p>
            <a:endParaRPr kumimoji="1" lang="en-US" altLang="zh-CN" sz="2000" dirty="0" smtClean="0">
              <a:latin typeface="Times New Roman"/>
              <a:cs typeface="Times New Roman"/>
            </a:endParaRPr>
          </a:p>
        </p:txBody>
      </p:sp>
    </p:spTree>
    <p:extLst>
      <p:ext uri="{BB962C8B-B14F-4D97-AF65-F5344CB8AC3E}">
        <p14:creationId xmlns:p14="http://schemas.microsoft.com/office/powerpoint/2010/main" val="3392761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41218" y="807984"/>
            <a:ext cx="2699327" cy="584776"/>
          </a:xfrm>
          <a:prstGeom prst="rect">
            <a:avLst/>
          </a:prstGeom>
          <a:noFill/>
        </p:spPr>
        <p:txBody>
          <a:bodyPr wrap="square" rtlCol="0">
            <a:spAutoFit/>
          </a:bodyPr>
          <a:lstStyle/>
          <a:p>
            <a:r>
              <a:rPr kumimoji="1" lang="en-US" altLang="zh-CN" sz="3200" u="sng" dirty="0" smtClean="0">
                <a:solidFill>
                  <a:srgbClr val="FF8000"/>
                </a:solidFill>
                <a:latin typeface="Times New Roman"/>
                <a:cs typeface="Times New Roman"/>
              </a:rPr>
              <a:t>Look-up Table</a:t>
            </a:r>
            <a:endParaRPr kumimoji="1" lang="zh-CN" altLang="en-US" sz="3200" u="sng" dirty="0">
              <a:solidFill>
                <a:srgbClr val="FF8000"/>
              </a:solidFill>
              <a:latin typeface="Times New Roman"/>
              <a:cs typeface="Times New Roman"/>
            </a:endParaRPr>
          </a:p>
        </p:txBody>
      </p:sp>
      <p:graphicFrame>
        <p:nvGraphicFramePr>
          <p:cNvPr id="8" name="表格 7"/>
          <p:cNvGraphicFramePr>
            <a:graphicFrameLocks noGrp="1"/>
          </p:cNvGraphicFramePr>
          <p:nvPr>
            <p:extLst>
              <p:ext uri="{D42A27DB-BD31-4B8C-83A1-F6EECF244321}">
                <p14:modId xmlns:p14="http://schemas.microsoft.com/office/powerpoint/2010/main" val="2028421823"/>
              </p:ext>
            </p:extLst>
          </p:nvPr>
        </p:nvGraphicFramePr>
        <p:xfrm>
          <a:off x="265543" y="2147447"/>
          <a:ext cx="8659094" cy="2433320"/>
        </p:xfrm>
        <a:graphic>
          <a:graphicData uri="http://schemas.openxmlformats.org/drawingml/2006/table">
            <a:tbl>
              <a:tblPr firstRow="1" bandRow="1">
                <a:tableStyleId>{5C22544A-7EE6-4342-B048-85BDC9FD1C3A}</a:tableStyleId>
              </a:tblPr>
              <a:tblGrid>
                <a:gridCol w="623457"/>
                <a:gridCol w="865910"/>
                <a:gridCol w="600363"/>
                <a:gridCol w="785091"/>
                <a:gridCol w="1270000"/>
                <a:gridCol w="854364"/>
                <a:gridCol w="900545"/>
                <a:gridCol w="923637"/>
                <a:gridCol w="958272"/>
                <a:gridCol w="877455"/>
              </a:tblGrid>
              <a:tr h="370840">
                <a:tc>
                  <a:txBody>
                    <a:bodyPr/>
                    <a:lstStyle/>
                    <a:p>
                      <a:pPr algn="ctr"/>
                      <a:r>
                        <a:rPr lang="en-US" altLang="zh-CN" sz="1600" dirty="0" smtClean="0">
                          <a:latin typeface="Times New Roman"/>
                          <a:cs typeface="Times New Roman"/>
                        </a:rPr>
                        <a:t>user</a:t>
                      </a:r>
                    </a:p>
                    <a:p>
                      <a:pPr algn="ctr"/>
                      <a:r>
                        <a:rPr lang="en-US" altLang="zh-CN" sz="1600" dirty="0" smtClean="0">
                          <a:latin typeface="Times New Roman"/>
                          <a:cs typeface="Times New Roman"/>
                        </a:rPr>
                        <a:t>id</a:t>
                      </a:r>
                      <a:endParaRPr lang="zh-CN" altLang="en-US" sz="1600" dirty="0">
                        <a:latin typeface="Times New Roman"/>
                        <a:cs typeface="Times New Roman"/>
                      </a:endParaRPr>
                    </a:p>
                  </a:txBody>
                  <a:tcPr anchor="ctr"/>
                </a:tc>
                <a:tc>
                  <a:txBody>
                    <a:bodyPr/>
                    <a:lstStyle/>
                    <a:p>
                      <a:pPr algn="ctr"/>
                      <a:r>
                        <a:rPr lang="en-US" altLang="zh-CN" sz="1600" dirty="0" smtClean="0">
                          <a:latin typeface="Times New Roman"/>
                          <a:cs typeface="Times New Roman"/>
                        </a:rPr>
                        <a:t>gender</a:t>
                      </a:r>
                      <a:endParaRPr lang="zh-CN" altLang="en-US" sz="1600" dirty="0">
                        <a:latin typeface="Times New Roman"/>
                        <a:cs typeface="Times New Roman"/>
                      </a:endParaRPr>
                    </a:p>
                  </a:txBody>
                  <a:tcPr anchor="ctr"/>
                </a:tc>
                <a:tc>
                  <a:txBody>
                    <a:bodyPr/>
                    <a:lstStyle/>
                    <a:p>
                      <a:pPr algn="ctr"/>
                      <a:r>
                        <a:rPr lang="en-US" altLang="zh-CN" sz="1600" dirty="0" smtClean="0">
                          <a:latin typeface="Times New Roman"/>
                          <a:cs typeface="Times New Roman"/>
                        </a:rPr>
                        <a:t>age</a:t>
                      </a:r>
                      <a:endParaRPr lang="zh-CN" altLang="en-US" sz="1600" dirty="0">
                        <a:latin typeface="Times New Roman"/>
                        <a:cs typeface="Times New Roman"/>
                      </a:endParaRPr>
                    </a:p>
                  </a:txBody>
                  <a:tcPr anchor="ctr"/>
                </a:tc>
                <a:tc>
                  <a:txBody>
                    <a:bodyPr/>
                    <a:lstStyle/>
                    <a:p>
                      <a:pPr algn="ctr"/>
                      <a:r>
                        <a:rPr lang="en-US" altLang="zh-CN" sz="1600" dirty="0" smtClean="0">
                          <a:latin typeface="Times New Roman"/>
                          <a:cs typeface="Times New Roman"/>
                        </a:rPr>
                        <a:t>age</a:t>
                      </a:r>
                    </a:p>
                    <a:p>
                      <a:pPr algn="ctr"/>
                      <a:r>
                        <a:rPr lang="en-US" altLang="zh-CN" sz="1600" dirty="0" smtClean="0">
                          <a:latin typeface="Times New Roman"/>
                          <a:cs typeface="Times New Roman"/>
                        </a:rPr>
                        <a:t>group</a:t>
                      </a:r>
                      <a:endParaRPr lang="zh-CN" altLang="en-US" sz="1600" dirty="0">
                        <a:latin typeface="Times New Roman"/>
                        <a:cs typeface="Times New Roman"/>
                      </a:endParaRPr>
                    </a:p>
                  </a:txBody>
                  <a:tcPr anchor="ctr"/>
                </a:tc>
                <a:tc>
                  <a:txBody>
                    <a:bodyPr/>
                    <a:lstStyle/>
                    <a:p>
                      <a:pPr algn="ctr"/>
                      <a:r>
                        <a:rPr lang="en-US" altLang="zh-CN" sz="1600" dirty="0" smtClean="0">
                          <a:latin typeface="Times New Roman"/>
                          <a:cs typeface="Times New Roman"/>
                        </a:rPr>
                        <a:t>occupation</a:t>
                      </a:r>
                      <a:endParaRPr lang="zh-CN" altLang="en-US" sz="1600" dirty="0">
                        <a:latin typeface="Times New Roman"/>
                        <a:cs typeface="Times New Roman"/>
                      </a:endParaRPr>
                    </a:p>
                  </a:txBody>
                  <a:tcPr anchor="ctr"/>
                </a:tc>
                <a:tc>
                  <a:txBody>
                    <a:bodyPr/>
                    <a:lstStyle/>
                    <a:p>
                      <a:pPr algn="ctr"/>
                      <a:r>
                        <a:rPr lang="en-US" altLang="zh-CN" sz="1600" dirty="0" smtClean="0">
                          <a:latin typeface="Times New Roman"/>
                          <a:cs typeface="Times New Roman"/>
                        </a:rPr>
                        <a:t>topic1</a:t>
                      </a:r>
                      <a:endParaRPr lang="zh-CN" altLang="en-US" sz="1600" dirty="0">
                        <a:latin typeface="Times New Roman"/>
                        <a:cs typeface="Times New Roman"/>
                      </a:endParaRPr>
                    </a:p>
                  </a:txBody>
                  <a:tcPr anchor="ctr"/>
                </a:tc>
                <a:tc>
                  <a:txBody>
                    <a:bodyPr/>
                    <a:lstStyle/>
                    <a:p>
                      <a:pPr algn="ctr"/>
                      <a:r>
                        <a:rPr lang="en-US" altLang="zh-CN" sz="1600" dirty="0" smtClean="0">
                          <a:latin typeface="Times New Roman"/>
                          <a:cs typeface="Times New Roman"/>
                        </a:rPr>
                        <a:t>topic2</a:t>
                      </a:r>
                      <a:endParaRPr lang="zh-CN" altLang="en-US" sz="1600" dirty="0">
                        <a:latin typeface="Times New Roman"/>
                        <a:cs typeface="Times New Roman"/>
                      </a:endParaRPr>
                    </a:p>
                  </a:txBody>
                  <a:tcPr anchor="ctr"/>
                </a:tc>
                <a:tc>
                  <a:txBody>
                    <a:bodyPr/>
                    <a:lstStyle/>
                    <a:p>
                      <a:pPr algn="ctr"/>
                      <a:r>
                        <a:rPr lang="en-US" altLang="zh-CN" sz="1600" dirty="0" smtClean="0">
                          <a:latin typeface="Times New Roman"/>
                          <a:cs typeface="Times New Roman"/>
                        </a:rPr>
                        <a:t>topic3</a:t>
                      </a:r>
                      <a:endParaRPr lang="zh-CN" altLang="en-US" sz="1600" dirty="0">
                        <a:latin typeface="Times New Roman"/>
                        <a:cs typeface="Times New Roman"/>
                      </a:endParaRPr>
                    </a:p>
                  </a:txBody>
                  <a:tcPr anchor="ctr"/>
                </a:tc>
                <a:tc>
                  <a:txBody>
                    <a:bodyPr/>
                    <a:lstStyle/>
                    <a:p>
                      <a:pPr algn="ctr"/>
                      <a:r>
                        <a:rPr lang="en-US" altLang="zh-CN" sz="1600" dirty="0" smtClean="0">
                          <a:latin typeface="Times New Roman"/>
                          <a:cs typeface="Times New Roman"/>
                        </a:rPr>
                        <a:t>topic4</a:t>
                      </a:r>
                      <a:endParaRPr lang="zh-CN" altLang="en-US" sz="1600" dirty="0">
                        <a:latin typeface="Times New Roman"/>
                        <a:cs typeface="Times New Roman"/>
                      </a:endParaRPr>
                    </a:p>
                  </a:txBody>
                  <a:tcPr anchor="ctr"/>
                </a:tc>
                <a:tc>
                  <a:txBody>
                    <a:bodyPr/>
                    <a:lstStyle/>
                    <a:p>
                      <a:pPr algn="ctr"/>
                      <a:r>
                        <a:rPr lang="en-US" altLang="zh-CN" sz="1600" dirty="0" smtClean="0">
                          <a:latin typeface="Times New Roman"/>
                          <a:cs typeface="Times New Roman"/>
                        </a:rPr>
                        <a:t>topic5</a:t>
                      </a:r>
                      <a:endParaRPr lang="zh-CN" altLang="en-US" sz="1600" dirty="0">
                        <a:latin typeface="Times New Roman"/>
                        <a:cs typeface="Times New Roman"/>
                      </a:endParaRPr>
                    </a:p>
                  </a:txBody>
                  <a:tcPr anchor="ctr"/>
                </a:tc>
              </a:tr>
              <a:tr h="370840">
                <a:tc>
                  <a:txBody>
                    <a:bodyPr/>
                    <a:lstStyle/>
                    <a:p>
                      <a:pPr algn="ctr" fontAlgn="b"/>
                      <a:r>
                        <a:rPr lang="en-US" altLang="zh-CN" sz="1600" b="0" i="0" u="none" strike="noStrike" dirty="0">
                          <a:solidFill>
                            <a:srgbClr val="000000"/>
                          </a:solidFill>
                          <a:effectLst/>
                          <a:latin typeface="Times New Roman"/>
                          <a:cs typeface="Times New Roman"/>
                        </a:rPr>
                        <a:t>1</a:t>
                      </a:r>
                    </a:p>
                  </a:txBody>
                  <a:tcPr marL="12700" marR="12700" marT="12700" marB="0" anchor="ctr"/>
                </a:tc>
                <a:tc>
                  <a:txBody>
                    <a:bodyPr/>
                    <a:lstStyle/>
                    <a:p>
                      <a:pPr algn="ctr" fontAlgn="b"/>
                      <a:r>
                        <a:rPr lang="en-US" altLang="zh-CN" sz="1600" b="0" i="0" u="none" strike="noStrike">
                          <a:solidFill>
                            <a:srgbClr val="000000"/>
                          </a:solidFill>
                          <a:effectLst/>
                          <a:latin typeface="Times New Roman"/>
                          <a:cs typeface="Times New Roman"/>
                        </a:rPr>
                        <a:t>M</a:t>
                      </a:r>
                    </a:p>
                  </a:txBody>
                  <a:tcPr marL="12700" marR="12700" marT="12700" marB="0" anchor="ctr"/>
                </a:tc>
                <a:tc>
                  <a:txBody>
                    <a:bodyPr/>
                    <a:lstStyle/>
                    <a:p>
                      <a:pPr algn="ctr" fontAlgn="b"/>
                      <a:r>
                        <a:rPr lang="is-IS" sz="1600" b="0" i="0" u="none" strike="noStrike">
                          <a:solidFill>
                            <a:srgbClr val="000000"/>
                          </a:solidFill>
                          <a:effectLst/>
                          <a:latin typeface="Times New Roman"/>
                          <a:cs typeface="Times New Roman"/>
                        </a:rPr>
                        <a:t>24</a:t>
                      </a:r>
                    </a:p>
                  </a:txBody>
                  <a:tcPr marL="12700" marR="12700" marT="12700" marB="0" anchor="ctr"/>
                </a:tc>
                <a:tc>
                  <a:txBody>
                    <a:bodyPr/>
                    <a:lstStyle/>
                    <a:p>
                      <a:pPr algn="ctr" fontAlgn="b"/>
                      <a:r>
                        <a:rPr lang="en-US" sz="1600" b="0" i="0" u="none" strike="noStrike" dirty="0" smtClean="0">
                          <a:solidFill>
                            <a:srgbClr val="000000"/>
                          </a:solidFill>
                          <a:effectLst/>
                          <a:latin typeface="Times New Roman"/>
                          <a:cs typeface="Times New Roman"/>
                        </a:rPr>
                        <a:t>4</a:t>
                      </a:r>
                      <a:endParaRPr lang="en-US" sz="1600" b="0" i="0" u="none" strike="noStrike" dirty="0">
                        <a:solidFill>
                          <a:srgbClr val="000000"/>
                        </a:solidFill>
                        <a:effectLst/>
                        <a:latin typeface="Times New Roman"/>
                        <a:cs typeface="Times New Roman"/>
                      </a:endParaRPr>
                    </a:p>
                  </a:txBody>
                  <a:tcPr marL="12700" marR="12700" marT="12700"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1600" b="0" i="0" u="none" strike="noStrike" dirty="0" smtClean="0">
                          <a:solidFill>
                            <a:srgbClr val="000000"/>
                          </a:solidFill>
                          <a:effectLst/>
                          <a:latin typeface="Times New Roman"/>
                          <a:cs typeface="Times New Roman"/>
                        </a:rPr>
                        <a:t>technician</a:t>
                      </a:r>
                    </a:p>
                  </a:txBody>
                  <a:tcPr marL="12700" marR="12700" marT="12700" marB="0" anchor="ctr"/>
                </a:tc>
                <a:tc>
                  <a:txBody>
                    <a:bodyPr/>
                    <a:lstStyle/>
                    <a:p>
                      <a:pPr algn="ctr" fontAlgn="b"/>
                      <a:r>
                        <a:rPr lang="en-US" sz="1600" b="0" i="0" u="none" strike="noStrike">
                          <a:solidFill>
                            <a:srgbClr val="000000"/>
                          </a:solidFill>
                          <a:effectLst/>
                          <a:latin typeface="Times New Roman"/>
                          <a:cs typeface="Times New Roman"/>
                        </a:rPr>
                        <a:t>Drama</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Comedy</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Action</a:t>
                      </a:r>
                    </a:p>
                  </a:txBody>
                  <a:tcPr marL="12700" marR="12700" marT="12700" marB="0" anchor="ctr"/>
                </a:tc>
                <a:tc>
                  <a:txBody>
                    <a:bodyPr/>
                    <a:lstStyle/>
                    <a:p>
                      <a:pPr algn="ctr" fontAlgn="b"/>
                      <a:r>
                        <a:rPr lang="en-US" sz="1600" b="0" i="0" u="none" strike="noStrike">
                          <a:solidFill>
                            <a:srgbClr val="000000"/>
                          </a:solidFill>
                          <a:effectLst/>
                          <a:latin typeface="Times New Roman"/>
                          <a:cs typeface="Times New Roman"/>
                        </a:rPr>
                        <a:t>Thriller</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Sci-Fi</a:t>
                      </a:r>
                    </a:p>
                  </a:txBody>
                  <a:tcPr marL="12700" marR="12700" marT="12700" marB="0" anchor="ctr"/>
                </a:tc>
              </a:tr>
              <a:tr h="370840">
                <a:tc>
                  <a:txBody>
                    <a:bodyPr/>
                    <a:lstStyle/>
                    <a:p>
                      <a:pPr algn="ctr" fontAlgn="b"/>
                      <a:r>
                        <a:rPr lang="is-IS" sz="1600" b="0" i="0" u="none" strike="noStrike" dirty="0">
                          <a:solidFill>
                            <a:srgbClr val="000000"/>
                          </a:solidFill>
                          <a:effectLst/>
                          <a:latin typeface="Times New Roman"/>
                          <a:cs typeface="Times New Roman"/>
                        </a:rPr>
                        <a:t>2</a:t>
                      </a:r>
                    </a:p>
                  </a:txBody>
                  <a:tcPr marL="12700" marR="12700" marT="12700" marB="0" anchor="ctr"/>
                </a:tc>
                <a:tc>
                  <a:txBody>
                    <a:bodyPr/>
                    <a:lstStyle/>
                    <a:p>
                      <a:pPr algn="ctr" fontAlgn="b"/>
                      <a:r>
                        <a:rPr lang="en-US" altLang="zh-CN" sz="1600" b="0" i="0" u="none" strike="noStrike">
                          <a:solidFill>
                            <a:srgbClr val="000000"/>
                          </a:solidFill>
                          <a:effectLst/>
                          <a:latin typeface="Times New Roman"/>
                          <a:cs typeface="Times New Roman"/>
                        </a:rPr>
                        <a:t>F</a:t>
                      </a:r>
                    </a:p>
                  </a:txBody>
                  <a:tcPr marL="12700" marR="12700" marT="12700" marB="0" anchor="ctr"/>
                </a:tc>
                <a:tc>
                  <a:txBody>
                    <a:bodyPr/>
                    <a:lstStyle/>
                    <a:p>
                      <a:pPr algn="ctr" fontAlgn="b"/>
                      <a:r>
                        <a:rPr lang="en-US" altLang="zh-CN" sz="1600" b="0" i="0" u="none" strike="noStrike">
                          <a:solidFill>
                            <a:srgbClr val="000000"/>
                          </a:solidFill>
                          <a:effectLst/>
                          <a:latin typeface="Times New Roman"/>
                          <a:cs typeface="Times New Roman"/>
                        </a:rPr>
                        <a:t>53</a:t>
                      </a:r>
                    </a:p>
                  </a:txBody>
                  <a:tcPr marL="12700" marR="12700" marT="12700" marB="0" anchor="ctr"/>
                </a:tc>
                <a:tc>
                  <a:txBody>
                    <a:bodyPr/>
                    <a:lstStyle/>
                    <a:p>
                      <a:pPr algn="ctr" fontAlgn="b"/>
                      <a:r>
                        <a:rPr lang="en-US" altLang="zh-CN" sz="1600" b="0" i="0" u="none" strike="noStrike" dirty="0">
                          <a:solidFill>
                            <a:srgbClr val="000000"/>
                          </a:solidFill>
                          <a:effectLst/>
                          <a:latin typeface="Times New Roman"/>
                          <a:cs typeface="Times New Roman"/>
                        </a:rPr>
                        <a:t>8</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other</a:t>
                      </a:r>
                    </a:p>
                  </a:txBody>
                  <a:tcPr marL="12700" marR="12700" marT="12700" marB="0" anchor="ctr"/>
                </a:tc>
                <a:tc>
                  <a:txBody>
                    <a:bodyPr/>
                    <a:lstStyle/>
                    <a:p>
                      <a:pPr algn="ctr" fontAlgn="b"/>
                      <a:r>
                        <a:rPr lang="en-US" sz="1600" b="0" i="0" u="none" strike="noStrike">
                          <a:solidFill>
                            <a:srgbClr val="000000"/>
                          </a:solidFill>
                          <a:effectLst/>
                          <a:latin typeface="Times New Roman"/>
                          <a:cs typeface="Times New Roman"/>
                        </a:rPr>
                        <a:t>Drama</a:t>
                      </a:r>
                    </a:p>
                  </a:txBody>
                  <a:tcPr marL="12700" marR="12700" marT="12700" marB="0" anchor="ctr"/>
                </a:tc>
                <a:tc>
                  <a:txBody>
                    <a:bodyPr/>
                    <a:lstStyle/>
                    <a:p>
                      <a:pPr algn="ctr" fontAlgn="b"/>
                      <a:r>
                        <a:rPr lang="en-US" sz="1600" b="0" i="0" u="none" strike="noStrike">
                          <a:solidFill>
                            <a:srgbClr val="000000"/>
                          </a:solidFill>
                          <a:effectLst/>
                          <a:latin typeface="Times New Roman"/>
                          <a:cs typeface="Times New Roman"/>
                        </a:rPr>
                        <a:t>Comedy</a:t>
                      </a:r>
                    </a:p>
                  </a:txBody>
                  <a:tcPr marL="12700" marR="12700" marT="12700" marB="0" anchor="ctr"/>
                </a:tc>
                <a:tc>
                  <a:txBody>
                    <a:bodyPr/>
                    <a:lstStyle/>
                    <a:p>
                      <a:pPr algn="ctr" fontAlgn="b"/>
                      <a:r>
                        <a:rPr lang="en-US" sz="1600" b="0" i="0" u="none" strike="noStrike">
                          <a:solidFill>
                            <a:srgbClr val="000000"/>
                          </a:solidFill>
                          <a:effectLst/>
                          <a:latin typeface="Times New Roman"/>
                          <a:cs typeface="Times New Roman"/>
                        </a:rPr>
                        <a:t>Romance</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Thriller</a:t>
                      </a:r>
                    </a:p>
                  </a:txBody>
                  <a:tcPr marL="12700" marR="12700" marT="12700" marB="0" anchor="ctr"/>
                </a:tc>
                <a:tc>
                  <a:txBody>
                    <a:bodyPr/>
                    <a:lstStyle/>
                    <a:p>
                      <a:pPr algn="ctr" fontAlgn="b"/>
                      <a:r>
                        <a:rPr lang="en-US" sz="1600" b="0" i="0" u="none" strike="noStrike">
                          <a:solidFill>
                            <a:srgbClr val="000000"/>
                          </a:solidFill>
                          <a:effectLst/>
                          <a:latin typeface="Times New Roman"/>
                          <a:cs typeface="Times New Roman"/>
                        </a:rPr>
                        <a:t>Action</a:t>
                      </a:r>
                    </a:p>
                  </a:txBody>
                  <a:tcPr marL="12700" marR="12700" marT="12700" marB="0" anchor="ctr"/>
                </a:tc>
              </a:tr>
              <a:tr h="370840">
                <a:tc>
                  <a:txBody>
                    <a:bodyPr/>
                    <a:lstStyle/>
                    <a:p>
                      <a:pPr algn="ctr" fontAlgn="b"/>
                      <a:r>
                        <a:rPr lang="en-US" altLang="zh-CN" sz="1600" b="0" i="0" u="none" strike="noStrike" dirty="0">
                          <a:solidFill>
                            <a:srgbClr val="FF8000"/>
                          </a:solidFill>
                          <a:effectLst/>
                          <a:latin typeface="Times New Roman"/>
                          <a:cs typeface="Times New Roman"/>
                        </a:rPr>
                        <a:t>3</a:t>
                      </a:r>
                    </a:p>
                  </a:txBody>
                  <a:tcPr marL="12700" marR="12700" marT="12700" marB="0" anchor="ctr"/>
                </a:tc>
                <a:tc>
                  <a:txBody>
                    <a:bodyPr/>
                    <a:lstStyle/>
                    <a:p>
                      <a:pPr algn="ctr" fontAlgn="b"/>
                      <a:r>
                        <a:rPr lang="en-US" altLang="zh-CN" sz="1600" b="0" i="0" u="none" strike="noStrike" dirty="0">
                          <a:solidFill>
                            <a:srgbClr val="FF8000"/>
                          </a:solidFill>
                          <a:effectLst/>
                          <a:latin typeface="Times New Roman"/>
                          <a:cs typeface="Times New Roman"/>
                        </a:rPr>
                        <a:t>M</a:t>
                      </a:r>
                    </a:p>
                  </a:txBody>
                  <a:tcPr marL="12700" marR="12700" marT="12700" marB="0" anchor="ctr"/>
                </a:tc>
                <a:tc>
                  <a:txBody>
                    <a:bodyPr/>
                    <a:lstStyle/>
                    <a:p>
                      <a:pPr algn="ctr" fontAlgn="b"/>
                      <a:r>
                        <a:rPr lang="is-IS" sz="1600" b="0" i="0" u="none" strike="noStrike" dirty="0">
                          <a:solidFill>
                            <a:srgbClr val="FF8000"/>
                          </a:solidFill>
                          <a:effectLst/>
                          <a:latin typeface="Times New Roman"/>
                          <a:cs typeface="Times New Roman"/>
                        </a:rPr>
                        <a:t>23</a:t>
                      </a:r>
                    </a:p>
                  </a:txBody>
                  <a:tcPr marL="12700" marR="12700" marT="12700" marB="0" anchor="ctr"/>
                </a:tc>
                <a:tc>
                  <a:txBody>
                    <a:bodyPr/>
                    <a:lstStyle/>
                    <a:p>
                      <a:pPr algn="ctr" fontAlgn="b"/>
                      <a:r>
                        <a:rPr lang="en-US" altLang="zh-CN" sz="1600" b="0" i="0" u="none" strike="noStrike" dirty="0">
                          <a:solidFill>
                            <a:srgbClr val="FF8000"/>
                          </a:solidFill>
                          <a:effectLst/>
                          <a:latin typeface="Times New Roman"/>
                          <a:cs typeface="Times New Roman"/>
                        </a:rPr>
                        <a:t>4</a:t>
                      </a:r>
                    </a:p>
                  </a:txBody>
                  <a:tcPr marL="12700" marR="12700" marT="12700" marB="0" anchor="ctr"/>
                </a:tc>
                <a:tc>
                  <a:txBody>
                    <a:bodyPr/>
                    <a:lstStyle/>
                    <a:p>
                      <a:pPr algn="ctr" fontAlgn="b"/>
                      <a:r>
                        <a:rPr lang="en-US" sz="1600" b="0" i="0" u="none" strike="noStrike" dirty="0" smtClean="0">
                          <a:solidFill>
                            <a:srgbClr val="FF8000"/>
                          </a:solidFill>
                          <a:effectLst/>
                          <a:latin typeface="Times New Roman"/>
                          <a:cs typeface="Times New Roman"/>
                        </a:rPr>
                        <a:t>writer</a:t>
                      </a:r>
                    </a:p>
                  </a:txBody>
                  <a:tcPr marL="12700" marR="12700" marT="12700" marB="0" anchor="ctr"/>
                </a:tc>
                <a:tc>
                  <a:txBody>
                    <a:bodyPr/>
                    <a:lstStyle/>
                    <a:p>
                      <a:pPr algn="ctr" fontAlgn="b"/>
                      <a:endParaRPr lang="en-US" sz="1600" b="0" i="0" u="none" strike="noStrike" dirty="0">
                        <a:solidFill>
                          <a:srgbClr val="000000"/>
                        </a:solidFill>
                        <a:effectLst/>
                        <a:latin typeface="Times New Roman"/>
                        <a:cs typeface="Times New Roman"/>
                      </a:endParaRPr>
                    </a:p>
                  </a:txBody>
                  <a:tcPr marL="12700" marR="12700" marT="12700" marB="0" anchor="ctr"/>
                </a:tc>
                <a:tc>
                  <a:txBody>
                    <a:bodyPr/>
                    <a:lstStyle/>
                    <a:p>
                      <a:pPr algn="ctr" fontAlgn="b"/>
                      <a:endParaRPr lang="en-US" sz="1600" b="0" i="0" u="none" strike="noStrike" dirty="0">
                        <a:solidFill>
                          <a:srgbClr val="000000"/>
                        </a:solidFill>
                        <a:effectLst/>
                        <a:latin typeface="Times New Roman"/>
                        <a:cs typeface="Times New Roman"/>
                      </a:endParaRPr>
                    </a:p>
                  </a:txBody>
                  <a:tcPr marL="12700" marR="12700" marT="12700" marB="0" anchor="ctr"/>
                </a:tc>
                <a:tc>
                  <a:txBody>
                    <a:bodyPr/>
                    <a:lstStyle/>
                    <a:p>
                      <a:pPr algn="ctr" fontAlgn="b"/>
                      <a:endParaRPr lang="en-US" sz="1600" b="0" i="0" u="none" strike="noStrike" dirty="0">
                        <a:solidFill>
                          <a:srgbClr val="000000"/>
                        </a:solidFill>
                        <a:effectLst/>
                        <a:latin typeface="Times New Roman"/>
                        <a:cs typeface="Times New Roman"/>
                      </a:endParaRPr>
                    </a:p>
                  </a:txBody>
                  <a:tcPr marL="12700" marR="12700" marT="12700" marB="0" anchor="ctr"/>
                </a:tc>
                <a:tc>
                  <a:txBody>
                    <a:bodyPr/>
                    <a:lstStyle/>
                    <a:p>
                      <a:pPr algn="ctr" fontAlgn="b"/>
                      <a:endParaRPr lang="en-US" sz="1600" b="0" i="0" u="none" strike="noStrike" dirty="0">
                        <a:solidFill>
                          <a:srgbClr val="000000"/>
                        </a:solidFill>
                        <a:effectLst/>
                        <a:latin typeface="Times New Roman"/>
                        <a:cs typeface="Times New Roman"/>
                      </a:endParaRPr>
                    </a:p>
                  </a:txBody>
                  <a:tcPr marL="12700" marR="12700" marT="12700" marB="0" anchor="ctr"/>
                </a:tc>
                <a:tc>
                  <a:txBody>
                    <a:bodyPr/>
                    <a:lstStyle/>
                    <a:p>
                      <a:pPr algn="ctr" fontAlgn="b"/>
                      <a:endParaRPr lang="en-US" sz="1600" b="0" i="0" u="none" strike="noStrike" dirty="0">
                        <a:solidFill>
                          <a:srgbClr val="000000"/>
                        </a:solidFill>
                        <a:effectLst/>
                        <a:latin typeface="Times New Roman"/>
                        <a:cs typeface="Times New Roman"/>
                      </a:endParaRPr>
                    </a:p>
                  </a:txBody>
                  <a:tcPr marL="12700" marR="12700" marT="12700" marB="0" anchor="ctr"/>
                </a:tc>
              </a:tr>
              <a:tr h="370840">
                <a:tc>
                  <a:txBody>
                    <a:bodyPr/>
                    <a:lstStyle/>
                    <a:p>
                      <a:pPr algn="ctr" fontAlgn="b"/>
                      <a:r>
                        <a:rPr lang="en-US" altLang="zh-CN" sz="1600" b="0" i="0" u="none" strike="noStrike" dirty="0">
                          <a:solidFill>
                            <a:srgbClr val="000000"/>
                          </a:solidFill>
                          <a:effectLst/>
                          <a:latin typeface="Times New Roman"/>
                          <a:cs typeface="Times New Roman"/>
                        </a:rPr>
                        <a:t>4</a:t>
                      </a:r>
                    </a:p>
                  </a:txBody>
                  <a:tcPr marL="12700" marR="12700" marT="12700" marB="0" anchor="ctr"/>
                </a:tc>
                <a:tc>
                  <a:txBody>
                    <a:bodyPr/>
                    <a:lstStyle/>
                    <a:p>
                      <a:pPr algn="ctr" fontAlgn="b"/>
                      <a:r>
                        <a:rPr lang="en-US" altLang="zh-CN" sz="1600" b="0" i="0" u="none" strike="noStrike" dirty="0">
                          <a:solidFill>
                            <a:srgbClr val="000000"/>
                          </a:solidFill>
                          <a:effectLst/>
                          <a:latin typeface="Times New Roman"/>
                          <a:cs typeface="Times New Roman"/>
                        </a:rPr>
                        <a:t>M</a:t>
                      </a:r>
                    </a:p>
                  </a:txBody>
                  <a:tcPr marL="12700" marR="12700" marT="12700" marB="0" anchor="ctr"/>
                </a:tc>
                <a:tc>
                  <a:txBody>
                    <a:bodyPr/>
                    <a:lstStyle/>
                    <a:p>
                      <a:pPr algn="ctr" fontAlgn="b"/>
                      <a:r>
                        <a:rPr lang="is-IS" sz="1600" b="0" i="0" u="none" strike="noStrike">
                          <a:solidFill>
                            <a:srgbClr val="000000"/>
                          </a:solidFill>
                          <a:effectLst/>
                          <a:latin typeface="Times New Roman"/>
                          <a:cs typeface="Times New Roman"/>
                        </a:rPr>
                        <a:t>24</a:t>
                      </a:r>
                    </a:p>
                  </a:txBody>
                  <a:tcPr marL="12700" marR="12700" marT="12700" marB="0" anchor="ctr"/>
                </a:tc>
                <a:tc>
                  <a:txBody>
                    <a:bodyPr/>
                    <a:lstStyle/>
                    <a:p>
                      <a:pPr algn="ctr" fontAlgn="b"/>
                      <a:r>
                        <a:rPr lang="en-US" altLang="zh-CN" sz="1600" b="0" i="0" u="none" strike="noStrike">
                          <a:solidFill>
                            <a:srgbClr val="000000"/>
                          </a:solidFill>
                          <a:effectLst/>
                          <a:latin typeface="Times New Roman"/>
                          <a:cs typeface="Times New Roman"/>
                        </a:rPr>
                        <a:t>4</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technician</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Action</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Comedy</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Adventure</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Drama</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Romance</a:t>
                      </a:r>
                    </a:p>
                  </a:txBody>
                  <a:tcPr marL="12700" marR="12700" marT="12700" marB="0" anchor="ctr"/>
                </a:tc>
              </a:tr>
              <a:tr h="370840">
                <a:tc>
                  <a:txBody>
                    <a:bodyPr/>
                    <a:lstStyle/>
                    <a:p>
                      <a:pPr algn="ctr" fontAlgn="b"/>
                      <a:r>
                        <a:rPr lang="en-US" altLang="zh-CN" sz="1600" b="0" i="0" u="none" strike="noStrike" dirty="0">
                          <a:solidFill>
                            <a:srgbClr val="000000"/>
                          </a:solidFill>
                          <a:effectLst/>
                          <a:latin typeface="Times New Roman"/>
                          <a:cs typeface="Times New Roman"/>
                        </a:rPr>
                        <a:t>5</a:t>
                      </a:r>
                    </a:p>
                  </a:txBody>
                  <a:tcPr marL="12700" marR="12700" marT="12700" marB="0" anchor="ctr"/>
                </a:tc>
                <a:tc>
                  <a:txBody>
                    <a:bodyPr/>
                    <a:lstStyle/>
                    <a:p>
                      <a:pPr algn="ctr" fontAlgn="b"/>
                      <a:r>
                        <a:rPr lang="en-US" altLang="zh-CN" sz="1600" b="0" i="0" u="none" strike="noStrike" dirty="0">
                          <a:solidFill>
                            <a:srgbClr val="000000"/>
                          </a:solidFill>
                          <a:effectLst/>
                          <a:latin typeface="Times New Roman"/>
                          <a:cs typeface="Times New Roman"/>
                        </a:rPr>
                        <a:t>F</a:t>
                      </a:r>
                    </a:p>
                  </a:txBody>
                  <a:tcPr marL="12700" marR="12700" marT="12700" marB="0" anchor="ctr"/>
                </a:tc>
                <a:tc>
                  <a:txBody>
                    <a:bodyPr/>
                    <a:lstStyle/>
                    <a:p>
                      <a:pPr algn="ctr" fontAlgn="b"/>
                      <a:r>
                        <a:rPr lang="en-US" altLang="zh-CN" sz="1600" b="0" i="0" u="none" strike="noStrike" dirty="0">
                          <a:solidFill>
                            <a:srgbClr val="000000"/>
                          </a:solidFill>
                          <a:effectLst/>
                          <a:latin typeface="Times New Roman"/>
                          <a:cs typeface="Times New Roman"/>
                        </a:rPr>
                        <a:t>33</a:t>
                      </a:r>
                    </a:p>
                  </a:txBody>
                  <a:tcPr marL="12700" marR="12700" marT="12700" marB="0" anchor="ctr"/>
                </a:tc>
                <a:tc>
                  <a:txBody>
                    <a:bodyPr/>
                    <a:lstStyle/>
                    <a:p>
                      <a:pPr algn="ctr" fontAlgn="b"/>
                      <a:r>
                        <a:rPr lang="en-US" altLang="zh-CN" sz="1600" b="0" i="0" u="none" strike="noStrike" dirty="0">
                          <a:solidFill>
                            <a:srgbClr val="000000"/>
                          </a:solidFill>
                          <a:effectLst/>
                          <a:latin typeface="Times New Roman"/>
                          <a:cs typeface="Times New Roman"/>
                        </a:rPr>
                        <a:t>5</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other</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Action</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Comedy</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Thriller</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Adventure</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Sci-Fi</a:t>
                      </a:r>
                    </a:p>
                  </a:txBody>
                  <a:tcPr marL="12700" marR="12700" marT="12700" marB="0" anchor="ctr"/>
                </a:tc>
              </a:tr>
            </a:tbl>
          </a:graphicData>
        </a:graphic>
      </p:graphicFrame>
    </p:spTree>
    <p:extLst>
      <p:ext uri="{BB962C8B-B14F-4D97-AF65-F5344CB8AC3E}">
        <p14:creationId xmlns:p14="http://schemas.microsoft.com/office/powerpoint/2010/main" val="351874068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故事">
  <a:themeElements>
    <a:clrScheme name="故事">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故事">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故事">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故事.thmx</Template>
  <TotalTime>829</TotalTime>
  <Words>790</Words>
  <Application>Microsoft Macintosh PowerPoint</Application>
  <PresentationFormat>全屏显示(4:3)</PresentationFormat>
  <Paragraphs>270</Paragraphs>
  <Slides>14</Slides>
  <Notes>3</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故事</vt:lpstr>
      <vt:lpstr>Recommender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Putting Work on CHTC</vt:lpstr>
      <vt:lpstr>Scaling-up: from 100k to 20m</vt:lpstr>
      <vt:lpstr>What we have done so far?</vt:lpstr>
      <vt:lpstr>What we are going to do?</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yaqi zhou</dc:creator>
  <cp:lastModifiedBy>yaqi zhou</cp:lastModifiedBy>
  <cp:revision>85</cp:revision>
  <dcterms:created xsi:type="dcterms:W3CDTF">2016-03-17T06:29:38Z</dcterms:created>
  <dcterms:modified xsi:type="dcterms:W3CDTF">2016-03-31T17:04:54Z</dcterms:modified>
</cp:coreProperties>
</file>