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3"/>
  </p:notesMasterIdLst>
  <p:sldIdLst>
    <p:sldId id="258" r:id="rId2"/>
  </p:sldIdLst>
  <p:sldSz cx="6119813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94"/>
  </p:normalViewPr>
  <p:slideViewPr>
    <p:cSldViewPr snapToGrid="0">
      <p:cViewPr varScale="1">
        <p:scale>
          <a:sx n="240" d="100"/>
          <a:sy n="240" d="100"/>
        </p:scale>
        <p:origin x="22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912F6-2FDA-46CB-AB31-B7FB35F6AD1C}" type="datetimeFigureOut">
              <a:rPr lang="zh-HK" altLang="en-US" smtClean="0"/>
              <a:t>13/5/2025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-68263" y="1143000"/>
            <a:ext cx="699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6E2D-A608-41EF-A80F-3CECC82A18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3439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6EB6-72F5-DC80-C409-30C2A48D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F5B2EC7-57FA-56E0-ECCB-3FC3A0CB5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68263" y="1143000"/>
            <a:ext cx="6994526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C53DF6-E5C8-A642-C9FB-2DFA4C132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FFE621-D7C7-9088-8A19-3C956ED2E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6E2D-A608-41EF-A80F-3CECC82A1877}" type="slidenum">
              <a:rPr lang="zh-HK" altLang="en-US" smtClean="0"/>
              <a:t>1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6822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441930"/>
            <a:ext cx="4589860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418303"/>
            <a:ext cx="4589860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6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40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43768"/>
            <a:ext cx="1319585" cy="22884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43768"/>
            <a:ext cx="3882256" cy="22884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673210"/>
            <a:ext cx="5278339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807101"/>
            <a:ext cx="5278339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7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718840"/>
            <a:ext cx="2600921" cy="17133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718840"/>
            <a:ext cx="2600921" cy="17133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43768"/>
            <a:ext cx="5278339" cy="52194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661958"/>
            <a:ext cx="2588968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986373"/>
            <a:ext cx="2588968" cy="14508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661958"/>
            <a:ext cx="2601718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986373"/>
            <a:ext cx="2601718" cy="14508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0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58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22"/>
            <a:ext cx="197379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388799"/>
            <a:ext cx="3098155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101"/>
            <a:ext cx="197379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0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80022"/>
            <a:ext cx="1973799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388799"/>
            <a:ext cx="3098155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810101"/>
            <a:ext cx="1973799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2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43768"/>
            <a:ext cx="5278339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718840"/>
            <a:ext cx="5278339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2502813"/>
            <a:ext cx="137695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143BD-B8EC-6E48-B8CE-67BFBF273CF9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2502813"/>
            <a:ext cx="2065437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2502813"/>
            <a:ext cx="137695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6846D-EED0-2742-AA14-BB101AD9B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0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4AF89-EB61-5691-DA51-63FE502E2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1">
            <a:extLst>
              <a:ext uri="{FF2B5EF4-FFF2-40B4-BE49-F238E27FC236}">
                <a16:creationId xmlns:a16="http://schemas.microsoft.com/office/drawing/2014/main" id="{54F7D53F-DDEB-D661-41FD-3D403973F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508768"/>
              </p:ext>
            </p:extLst>
          </p:nvPr>
        </p:nvGraphicFramePr>
        <p:xfrm>
          <a:off x="74017" y="86007"/>
          <a:ext cx="5968070" cy="243940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4845">
                  <a:extLst>
                    <a:ext uri="{9D8B030D-6E8A-4147-A177-3AD203B41FA5}">
                      <a16:colId xmlns:a16="http://schemas.microsoft.com/office/drawing/2014/main" val="3812749752"/>
                    </a:ext>
                  </a:extLst>
                </a:gridCol>
                <a:gridCol w="768363">
                  <a:extLst>
                    <a:ext uri="{9D8B030D-6E8A-4147-A177-3AD203B41FA5}">
                      <a16:colId xmlns:a16="http://schemas.microsoft.com/office/drawing/2014/main" val="977713808"/>
                    </a:ext>
                  </a:extLst>
                </a:gridCol>
                <a:gridCol w="1403020">
                  <a:extLst>
                    <a:ext uri="{9D8B030D-6E8A-4147-A177-3AD203B41FA5}">
                      <a16:colId xmlns:a16="http://schemas.microsoft.com/office/drawing/2014/main" val="3078173295"/>
                    </a:ext>
                  </a:extLst>
                </a:gridCol>
                <a:gridCol w="1077362">
                  <a:extLst>
                    <a:ext uri="{9D8B030D-6E8A-4147-A177-3AD203B41FA5}">
                      <a16:colId xmlns:a16="http://schemas.microsoft.com/office/drawing/2014/main" val="839583757"/>
                    </a:ext>
                  </a:extLst>
                </a:gridCol>
                <a:gridCol w="1774480">
                  <a:extLst>
                    <a:ext uri="{9D8B030D-6E8A-4147-A177-3AD203B41FA5}">
                      <a16:colId xmlns:a16="http://schemas.microsoft.com/office/drawing/2014/main" val="2692470872"/>
                    </a:ext>
                  </a:extLst>
                </a:gridCol>
              </a:tblGrid>
              <a:tr h="597482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Type of methods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Examples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Purpose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Statistical tool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1" u="none" strike="noStrike" dirty="0">
                          <a:effectLst/>
                        </a:rPr>
                        <a:t>Suitability for lineage tracing data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35310"/>
                  </a:ext>
                </a:extLst>
              </a:tr>
              <a:tr h="639065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One-by-one SNP selection methods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Monovar</a:t>
                      </a:r>
                      <a:r>
                        <a:rPr lang="en-HK" sz="600" u="none" strike="noStrike" dirty="0">
                          <a:effectLst/>
                        </a:rPr>
                        <a:t>[10]</a:t>
                      </a:r>
                    </a:p>
                    <a:p>
                      <a:pPr algn="ctr" fontAlgn="ctr"/>
                      <a:r>
                        <a:rPr lang="en-HK" sz="600" u="none" strike="noStrike" dirty="0">
                          <a:effectLst/>
                        </a:rPr>
                        <a:t>SCAN-SNV[11]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Conbase</a:t>
                      </a:r>
                      <a:r>
                        <a:rPr lang="en-HK" sz="600" u="none" strike="noStrike" dirty="0">
                          <a:effectLst/>
                        </a:rPr>
                        <a:t>[12]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Monopogen</a:t>
                      </a:r>
                      <a:r>
                        <a:rPr lang="en-HK" sz="600" u="none" strike="noStrike" dirty="0">
                          <a:effectLst/>
                        </a:rPr>
                        <a:t>[13]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mgatk</a:t>
                      </a:r>
                      <a:r>
                        <a:rPr lang="en-HK" sz="600" u="none" strike="noStrike" dirty="0">
                          <a:effectLst/>
                        </a:rPr>
                        <a:t>[14]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MQuad</a:t>
                      </a:r>
                      <a:r>
                        <a:rPr lang="en-HK" sz="600" u="none" strike="noStrike" dirty="0">
                          <a:effectLst/>
                        </a:rPr>
                        <a:t>[15]</a:t>
                      </a:r>
                    </a:p>
                  </a:txBody>
                  <a:tcPr marL="5546" marR="5546" marT="5546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Identify a few SNPs that are non-randomly distributed and likely to be biologically functional or informative.</a:t>
                      </a:r>
                      <a:endParaRPr lang="en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Ranking of p-value or other probability metric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 suitable because the same SNP can appear in multiple close lineages in lineage tracing data.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84517647"/>
                  </a:ext>
                </a:extLst>
              </a:tr>
              <a:tr h="605377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Genotype-demultiplexing methods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u="none" strike="noStrike" dirty="0">
                          <a:effectLst/>
                        </a:rPr>
                        <a:t>SCG[16]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BnpC</a:t>
                      </a:r>
                      <a:r>
                        <a:rPr lang="en-HK" sz="600" u="none" strike="noStrike" dirty="0">
                          <a:effectLst/>
                        </a:rPr>
                        <a:t>[17]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Cardelino</a:t>
                      </a:r>
                      <a:r>
                        <a:rPr lang="en-HK" sz="600" u="none" strike="noStrike" dirty="0">
                          <a:effectLst/>
                        </a:rPr>
                        <a:t>[18]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VireoSNP</a:t>
                      </a:r>
                      <a:r>
                        <a:rPr lang="en-HK" sz="600" u="none" strike="noStrike" dirty="0">
                          <a:effectLst/>
                        </a:rPr>
                        <a:t>[19]</a:t>
                      </a: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Souporcell</a:t>
                      </a:r>
                      <a:r>
                        <a:rPr lang="en-HK" sz="600" u="none" strike="noStrike" dirty="0">
                          <a:effectLst/>
                        </a:rPr>
                        <a:t>[20]</a:t>
                      </a:r>
                    </a:p>
                  </a:txBody>
                  <a:tcPr marL="5546" marR="5546" marT="5546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Demultiplex single cells from different genotypes in somatic mutation or donor-mixing experiments.</a:t>
                      </a:r>
                      <a:endParaRPr lang="en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Mixture model involving </a:t>
                      </a: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vectors of SNPs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 suitable because optimal vectors of SNPs in lineage tracing data are highly correlated so convergence problems easily occur.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759832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b="1" u="none" strike="noStrike" dirty="0">
                          <a:effectLst/>
                        </a:rPr>
                        <a:t>VAE-based cell-centric methods</a:t>
                      </a:r>
                      <a:endParaRPr lang="en-HK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HK" sz="600" u="none" strike="noStrike" dirty="0" err="1">
                          <a:effectLst/>
                          <a:highlight>
                            <a:srgbClr val="FFFF00"/>
                          </a:highlight>
                        </a:rPr>
                        <a:t>SNPmanifold</a:t>
                      </a:r>
                      <a:endParaRPr lang="en-HK" sz="600" u="none" strike="noStrike" dirty="0">
                        <a:effectLst/>
                        <a:highlight>
                          <a:srgbClr val="FFFF00"/>
                        </a:highlight>
                      </a:endParaRPr>
                    </a:p>
                    <a:p>
                      <a:pPr algn="ctr" fontAlgn="ctr"/>
                      <a:r>
                        <a:rPr lang="en-HK" sz="600" u="none" strike="noStrike" dirty="0" err="1">
                          <a:effectLst/>
                        </a:rPr>
                        <a:t>bmVAE</a:t>
                      </a:r>
                      <a:r>
                        <a:rPr lang="en-HK" sz="600" u="none" strike="noStrike" dirty="0">
                          <a:effectLst/>
                        </a:rPr>
                        <a:t>[30]*</a:t>
                      </a:r>
                    </a:p>
                  </a:txBody>
                  <a:tcPr marL="5546" marR="5546" marT="55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</a:rPr>
                        <a:t>Cluster single cells to neighboring cells with similar genotypes in general SNV mutation data.</a:t>
                      </a:r>
                      <a:endParaRPr lang="en-HK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546" marR="5546" marT="554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Learning a better cell-cell distance metric using VAE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 kern="100" dirty="0">
                          <a:effectLst/>
                          <a:latin typeface="+mn-lt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Suitable because VAE does not suffer convergence problems and performs well even in high-covariance lineage tracing data.</a:t>
                      </a:r>
                      <a:endParaRPr lang="zh-TW" sz="6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5311" marR="65311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2344548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B0724132-B1C9-69AB-A8CB-ABC7F7B221AE}"/>
              </a:ext>
            </a:extLst>
          </p:cNvPr>
          <p:cNvSpPr txBox="1"/>
          <p:nvPr/>
        </p:nvSpPr>
        <p:spPr>
          <a:xfrm>
            <a:off x="-54882" y="2514737"/>
            <a:ext cx="4662687" cy="36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6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HK" sz="600" kern="100" dirty="0" err="1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SNPmanifold</a:t>
            </a:r>
            <a:r>
              <a:rPr lang="en-US" altLang="zh-HK" sz="6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is better than </a:t>
            </a:r>
            <a:r>
              <a:rPr lang="en-US" altLang="zh-HK" sz="600" kern="100" dirty="0" err="1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bmVAE</a:t>
            </a:r>
            <a:r>
              <a:rPr lang="en-US" altLang="zh-HK" sz="600" kern="100" dirty="0"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[30] in terms of accuracy and silhouette score according to quantitative benchmarking (Supp. Fig. 1).</a:t>
            </a:r>
            <a:endParaRPr lang="zh-TW" altLang="zh-HK" sz="600" kern="1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HK" altLang="en-US" sz="1143" dirty="0"/>
          </a:p>
        </p:txBody>
      </p:sp>
    </p:spTree>
    <p:extLst>
      <p:ext uri="{BB962C8B-B14F-4D97-AF65-F5344CB8AC3E}">
        <p14:creationId xmlns:p14="http://schemas.microsoft.com/office/powerpoint/2010/main" val="3385059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219</Words>
  <Application>Microsoft Office PowerPoint</Application>
  <PresentationFormat>自訂</PresentationFormat>
  <Paragraphs>32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Yuanhua Huang</dc:creator>
  <cp:lastModifiedBy>u3570318@connect.hku.hk</cp:lastModifiedBy>
  <cp:revision>9</cp:revision>
  <dcterms:created xsi:type="dcterms:W3CDTF">2025-04-29T09:25:15Z</dcterms:created>
  <dcterms:modified xsi:type="dcterms:W3CDTF">2025-05-12T19:45:43Z</dcterms:modified>
</cp:coreProperties>
</file>