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71" r:id="rId7"/>
    <p:sldId id="270" r:id="rId8"/>
    <p:sldId id="266" r:id="rId9"/>
    <p:sldId id="268" r:id="rId10"/>
    <p:sldId id="263" r:id="rId11"/>
    <p:sldId id="272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83476" autoAdjust="0"/>
  </p:normalViewPr>
  <p:slideViewPr>
    <p:cSldViewPr snapToGrid="0">
      <p:cViewPr varScale="1">
        <p:scale>
          <a:sx n="95" d="100"/>
          <a:sy n="95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4278F-4B51-4548-A9AC-455EF8423DC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B0F1A-B7FA-40F8-9021-66F1DF0E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3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this scenario, the server never learns the model properties, e.g. the layers, activations, 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Server decides the aggregation strategy, i.e. </a:t>
            </a:r>
            <a:r>
              <a:rPr lang="en-US" dirty="0" err="1"/>
              <a:t>FedAvg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Every client starts with the same set of initial weights. First client that connects sets the initial weights.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Every client shares the model code base.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more appropriate for propriety models.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process is repeated for a certain number of rounds until desired accuracy is reached.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B0F1A-B7FA-40F8-9021-66F1DF0E94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01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Server sets the aggregation strategy, configuration, …, including the initial weights and the model (# and type of layers and activations) 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Clients only connect and join the training process. Clients process the model recipe from server. 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B0F1A-B7FA-40F8-9021-66F1DF0E9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the first scenario, but the aggregation is done on the encrypted weights.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Clients have similar HE key pairs.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last layer and activations are encrypted. </a:t>
            </a:r>
          </a:p>
          <a:p>
            <a:pPr marL="171450" indent="-171450">
              <a:buFontTx/>
              <a:buChar char="-"/>
            </a:pPr>
            <a:r>
              <a:rPr lang="en-US" dirty="0"/>
              <a:t>CA sends back the updated model (not shown in the figure) for each training round.</a:t>
            </a:r>
          </a:p>
          <a:p>
            <a:pPr marL="171450" indent="-171450">
              <a:buFontTx/>
              <a:buChar char="-"/>
            </a:pPr>
            <a:r>
              <a:rPr lang="en-US" dirty="0"/>
              <a:t>Local training is done on the clear / one decryption/encryption step by round</a:t>
            </a:r>
          </a:p>
          <a:p>
            <a:pPr marL="171450" indent="-171450">
              <a:buFontTx/>
              <a:buChar char="-"/>
            </a:pPr>
            <a:r>
              <a:rPr lang="en-US" dirty="0"/>
              <a:t>At the end of training rounds clients get the final updated model.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B0F1A-B7FA-40F8-9021-66F1DF0E94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These are the plots for the second scenario.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server broadcasts the last updated model to all clients.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B0F1A-B7FA-40F8-9021-66F1DF0E9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1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plaintext </a:t>
            </a:r>
            <a:r>
              <a:rPr lang="en-US" dirty="0" err="1"/>
              <a:t>fedavg</a:t>
            </a:r>
            <a:r>
              <a:rPr lang="en-US" dirty="0"/>
              <a:t> is 2x faster 8 minutes against 16 minutes (both locally).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B0F1A-B7FA-40F8-9021-66F1DF0E94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4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4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3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9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3374-496C-4875-9090-73CFFB1DAB4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3374-496C-4875-9090-73CFFB1DAB4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9E619-B868-4A7C-83E3-40BD1E11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9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Private ML Track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UNECE Input Privacy Preserving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9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b="1" dirty="0"/>
              <a:t>Federated averaged weights strategy results</a:t>
            </a:r>
            <a:endParaRPr lang="en-US" sz="3600" b="1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C4C42C5-D322-404A-AA22-55EFCB809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9644" y="1275053"/>
            <a:ext cx="6712711" cy="50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399DCA-A205-4831-8870-DA6B2757931A}"/>
              </a:ext>
            </a:extLst>
          </p:cNvPr>
          <p:cNvSpPr txBox="1"/>
          <p:nvPr/>
        </p:nvSpPr>
        <p:spPr>
          <a:xfrm>
            <a:off x="7262648" y="481373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98129-6086-4833-8F02-DC3E51589D44}"/>
              </a:ext>
            </a:extLst>
          </p:cNvPr>
          <p:cNvSpPr txBox="1"/>
          <p:nvPr/>
        </p:nvSpPr>
        <p:spPr>
          <a:xfrm>
            <a:off x="6823361" y="2415950"/>
            <a:ext cx="14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accuracy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835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1409"/>
            <a:ext cx="10515600" cy="1325563"/>
          </a:xfrm>
        </p:spPr>
        <p:txBody>
          <a:bodyPr/>
          <a:lstStyle/>
          <a:p>
            <a:r>
              <a:rPr lang="en-CA" b="1" dirty="0"/>
              <a:t>Encrypted Federated Learning</a:t>
            </a:r>
            <a:endParaRPr lang="en-US" b="1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87B893-DA4B-47A2-99B9-2216F84E3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2055" y="796986"/>
            <a:ext cx="7727889" cy="57974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DB05F5-CBEF-4D1E-916D-1D8930100929}"/>
              </a:ext>
            </a:extLst>
          </p:cNvPr>
          <p:cNvSpPr txBox="1"/>
          <p:nvPr/>
        </p:nvSpPr>
        <p:spPr>
          <a:xfrm>
            <a:off x="4603531" y="26275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B38E9-717F-4245-85A2-7DB893A920FC}"/>
              </a:ext>
            </a:extLst>
          </p:cNvPr>
          <p:cNvSpPr txBox="1"/>
          <p:nvPr/>
        </p:nvSpPr>
        <p:spPr>
          <a:xfrm>
            <a:off x="4088524" y="1541538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accuracy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54B17-A81E-404B-ADAC-04279729409A}"/>
              </a:ext>
            </a:extLst>
          </p:cNvPr>
          <p:cNvSpPr txBox="1"/>
          <p:nvPr/>
        </p:nvSpPr>
        <p:spPr>
          <a:xfrm>
            <a:off x="8655269" y="26275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9241E-7944-4609-9E87-1A17C7B0AF46}"/>
              </a:ext>
            </a:extLst>
          </p:cNvPr>
          <p:cNvSpPr txBox="1"/>
          <p:nvPr/>
        </p:nvSpPr>
        <p:spPr>
          <a:xfrm>
            <a:off x="8140262" y="1541538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accuracy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6F54F-4434-4894-B614-72EBC0821301}"/>
              </a:ext>
            </a:extLst>
          </p:cNvPr>
          <p:cNvSpPr txBox="1"/>
          <p:nvPr/>
        </p:nvSpPr>
        <p:spPr>
          <a:xfrm>
            <a:off x="4766442" y="546012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06E81-2A31-46F8-92A2-9260F4A16D6C}"/>
              </a:ext>
            </a:extLst>
          </p:cNvPr>
          <p:cNvSpPr txBox="1"/>
          <p:nvPr/>
        </p:nvSpPr>
        <p:spPr>
          <a:xfrm>
            <a:off x="4251435" y="4374076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accuracy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12F0A-36C7-4B46-A666-55AF48ECD77A}"/>
              </a:ext>
            </a:extLst>
          </p:cNvPr>
          <p:cNvSpPr txBox="1"/>
          <p:nvPr/>
        </p:nvSpPr>
        <p:spPr>
          <a:xfrm>
            <a:off x="8655269" y="546012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860453-99BD-4DB0-947F-3A2B6AC19E77}"/>
              </a:ext>
            </a:extLst>
          </p:cNvPr>
          <p:cNvSpPr txBox="1"/>
          <p:nvPr/>
        </p:nvSpPr>
        <p:spPr>
          <a:xfrm>
            <a:off x="8140262" y="4374076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accuracy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043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Conclusions and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experiment had a simplified scope and was performed in simulation environment. </a:t>
            </a:r>
          </a:p>
          <a:p>
            <a:r>
              <a:rPr lang="en-CA" dirty="0"/>
              <a:t>We have built a community of NSOs in the area of privacy enhancing technologies with link to open source community, industry and academia.</a:t>
            </a:r>
          </a:p>
          <a:p>
            <a:r>
              <a:rPr lang="en-CA" dirty="0"/>
              <a:t>There is a direct link to sustainability, when it comes to collaboration among NSOs, namely new ways of collaboration, driven by privacy requirements and technological constraints.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1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Challenges and Lessons Learned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source software stack support for this particular scenarios.</a:t>
            </a:r>
          </a:p>
          <a:p>
            <a:r>
              <a:rPr lang="en-CA" dirty="0"/>
              <a:t>In reality, inconsistent data formats across multiple NSOs.</a:t>
            </a:r>
          </a:p>
          <a:p>
            <a:r>
              <a:rPr lang="en-CA" dirty="0"/>
              <a:t>Unbalanced and outlier data points and lack of sufficient and good-quality data. Different aggregation strategy can be tested and used to mitigate this.</a:t>
            </a:r>
          </a:p>
          <a:p>
            <a:r>
              <a:rPr lang="en-CA" dirty="0"/>
              <a:t>Pre-processing steps to take into account different international labelling and standards in distributed ML for deployment.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Next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Extend the scope to more complex models and other distributed data related to members of HLG-MOS, e.g. social media, border stats ...</a:t>
            </a:r>
          </a:p>
          <a:p>
            <a:r>
              <a:rPr lang="en-CA" dirty="0"/>
              <a:t>A systematic review of the open source tools and their maturity. </a:t>
            </a:r>
          </a:p>
          <a:p>
            <a:r>
              <a:rPr lang="en-CA" dirty="0"/>
              <a:t>Incorporate Secure Multi-party Computation for secure aggregation of weights during training, as well as inference.</a:t>
            </a:r>
          </a:p>
          <a:p>
            <a:r>
              <a:rPr lang="en-CA" dirty="0"/>
              <a:t>Integrate Differential Privacy as part of the protocol to protect output privacy. </a:t>
            </a:r>
          </a:p>
          <a:p>
            <a:r>
              <a:rPr lang="en-CA" dirty="0"/>
              <a:t>Collaborate with the </a:t>
            </a:r>
            <a:r>
              <a:rPr lang="en-CA" dirty="0" err="1"/>
              <a:t>OpenMined</a:t>
            </a:r>
            <a:r>
              <a:rPr lang="en-CA" dirty="0"/>
              <a:t> community to use their software stack, with requirements. </a:t>
            </a:r>
          </a:p>
          <a:p>
            <a:r>
              <a:rPr lang="en-CA" dirty="0"/>
              <a:t>Onboard the project to the UN PET-Lab infrastructure.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127"/>
            <a:ext cx="10515600" cy="4812146"/>
          </a:xfrm>
        </p:spPr>
        <p:txBody>
          <a:bodyPr>
            <a:normAutofit fontScale="92500"/>
          </a:bodyPr>
          <a:lstStyle/>
          <a:p>
            <a:r>
              <a:rPr lang="en-CA" b="1" dirty="0"/>
              <a:t>Pilot’s goal: </a:t>
            </a:r>
          </a:p>
          <a:p>
            <a:pPr lvl="1"/>
            <a:r>
              <a:rPr lang="en-CA" dirty="0"/>
              <a:t>Build a simulated environment to validate the concept of multi party privacy preserving Machine Learning (PPML) for both training and inference.</a:t>
            </a:r>
          </a:p>
          <a:p>
            <a:pPr lvl="1"/>
            <a:endParaRPr lang="en-CA" dirty="0"/>
          </a:p>
          <a:p>
            <a:r>
              <a:rPr lang="en-CA" b="1" dirty="0"/>
              <a:t>Project’s scope:</a:t>
            </a:r>
          </a:p>
          <a:p>
            <a:pPr lvl="1"/>
            <a:r>
              <a:rPr lang="en-CA" dirty="0"/>
              <a:t>Investigate best practice and open source tools for distributed and collaborative ML training among multiple organisations in a low trust environment whilst mutually benefitting from the outcomes (the final model) or allowing safe 3rd party access.</a:t>
            </a:r>
          </a:p>
          <a:p>
            <a:pPr lvl="1"/>
            <a:endParaRPr lang="en-CA" dirty="0"/>
          </a:p>
          <a:p>
            <a:r>
              <a:rPr lang="en-CA" b="1" dirty="0"/>
              <a:t>Environment: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Simulated multi organisational set-up with several NSOs gathering data from individuals (sensors) to predict their activities (time use and well-being surveys).</a:t>
            </a:r>
          </a:p>
          <a:p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669"/>
            <a:ext cx="10515600" cy="4682404"/>
          </a:xfrm>
        </p:spPr>
        <p:txBody>
          <a:bodyPr>
            <a:normAutofit lnSpcReduction="10000"/>
          </a:bodyPr>
          <a:lstStyle/>
          <a:p>
            <a:r>
              <a:rPr lang="en-CA" b="1" dirty="0"/>
              <a:t>Architecture: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Distributed containerized PPML architecture utilising Federated Learning to train a NN model and enable inference whilst protecting data security, privacy and confidentiality.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b="1" dirty="0"/>
              <a:t>Data: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Moderately sensitive - collected by wearable/smart devices using accelerometers, e.g. smart/sports watches. Open data used in the pilot.</a:t>
            </a:r>
          </a:p>
          <a:p>
            <a:pPr lvl="1"/>
            <a:endParaRPr lang="en-CA" dirty="0"/>
          </a:p>
          <a:p>
            <a:r>
              <a:rPr lang="en-CA" b="1" dirty="0"/>
              <a:t>Method: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ML toolset - a typical ML classification task (i.e. to predict human activities starting from accelerometer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9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786" y="1690688"/>
            <a:ext cx="4518256" cy="3269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Federated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19" y="1469015"/>
            <a:ext cx="6726381" cy="4722957"/>
          </a:xfrm>
        </p:spPr>
        <p:txBody>
          <a:bodyPr>
            <a:noAutofit/>
          </a:bodyPr>
          <a:lstStyle/>
          <a:p>
            <a:r>
              <a:rPr lang="en-CA" sz="2300" dirty="0"/>
              <a:t>In FL, each party (e.g. NSO) holds a neural network that would like to train.</a:t>
            </a:r>
          </a:p>
          <a:p>
            <a:r>
              <a:rPr lang="en-CA" sz="2300" dirty="0"/>
              <a:t>After each round of the training, the parties send their weights (or parameters) to a central authority. </a:t>
            </a:r>
          </a:p>
          <a:p>
            <a:r>
              <a:rPr lang="en-CA" sz="2300" dirty="0"/>
              <a:t>Central authority aggregates the weights and send instructions to parties to update their local models.</a:t>
            </a:r>
          </a:p>
          <a:p>
            <a:r>
              <a:rPr lang="en-CA" sz="2300" dirty="0"/>
              <a:t>This process is repeated several times. Note that only the accumulated weights are shared among parties.</a:t>
            </a:r>
          </a:p>
          <a:p>
            <a:r>
              <a:rPr lang="en-CA" sz="2300" dirty="0"/>
              <a:t>The final model can be used locally by parties for inference on new data.</a:t>
            </a:r>
          </a:p>
          <a:p>
            <a:r>
              <a:rPr lang="en-CA" sz="2300" dirty="0"/>
              <a:t>FL protects the privacy of the input data by ensuring that the data never leaves the clients’ devices. </a:t>
            </a: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7416800" y="5298950"/>
            <a:ext cx="47290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https://www.statcan.gc.ca/eng/data-science/network/privacy-preserving</a:t>
            </a:r>
          </a:p>
        </p:txBody>
      </p:sp>
    </p:spTree>
    <p:extLst>
      <p:ext uri="{BB962C8B-B14F-4D97-AF65-F5344CB8AC3E}">
        <p14:creationId xmlns:p14="http://schemas.microsoft.com/office/powerpoint/2010/main" val="238127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8018" cy="1325563"/>
          </a:xfrm>
        </p:spPr>
        <p:txBody>
          <a:bodyPr/>
          <a:lstStyle/>
          <a:p>
            <a:r>
              <a:rPr lang="en-CA" b="1" dirty="0"/>
              <a:t>Simulated Environment (Scenario 1)</a:t>
            </a:r>
            <a:endParaRPr lang="en-US" b="1" dirty="0"/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2FDEF45D-AAED-4472-A1D5-658AB0C886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000" y="1530000"/>
            <a:ext cx="1130832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8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8018" cy="1325563"/>
          </a:xfrm>
        </p:spPr>
        <p:txBody>
          <a:bodyPr/>
          <a:lstStyle/>
          <a:p>
            <a:r>
              <a:rPr lang="en-CA" b="1" dirty="0"/>
              <a:t>Simulated Environment (Scenario 2)</a:t>
            </a:r>
            <a:endParaRPr lang="en-US" b="1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AFD89C3-E877-4E0E-B364-9CEB49736A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000" y="1530000"/>
            <a:ext cx="1130832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3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8018" cy="1325563"/>
          </a:xfrm>
        </p:spPr>
        <p:txBody>
          <a:bodyPr/>
          <a:lstStyle/>
          <a:p>
            <a:r>
              <a:rPr lang="en-CA" b="1" dirty="0"/>
              <a:t>Simulated Environment (Scenario 3)</a:t>
            </a:r>
            <a:endParaRPr lang="en-US" b="1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476B0CF-1049-4C8C-BAAC-E095F46C16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000" y="1530000"/>
            <a:ext cx="1130832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5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Simulated Environment (Data &amp;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Human activity recognition using smart devices’ accelerometer and gyroscope data*, after pre-processing.</a:t>
            </a:r>
          </a:p>
          <a:p>
            <a:r>
              <a:rPr lang="en-CA" dirty="0"/>
              <a:t>The goal is to classify the data into 6 classes: </a:t>
            </a:r>
            <a:r>
              <a:rPr lang="en-CA" sz="2000" dirty="0"/>
              <a:t>WALKING, WALKING_UPSTAIRS, WALKING_DOWNSTAIRS, SITTING, STANDING, LAYING.</a:t>
            </a:r>
          </a:p>
          <a:p>
            <a:r>
              <a:rPr lang="en-US" dirty="0"/>
              <a:t>T</a:t>
            </a:r>
            <a:r>
              <a:rPr lang="en-CA" dirty="0"/>
              <a:t>he data was split into four subsets, one for each NSO (i.e. STATCAN, ONS, ISTAT and CBS), in the experiments. </a:t>
            </a:r>
          </a:p>
          <a:p>
            <a:r>
              <a:rPr lang="en-CA" dirty="0"/>
              <a:t>A neural network (Multi-Layer Perceptron with linear layers and </a:t>
            </a:r>
            <a:r>
              <a:rPr lang="en-CA" dirty="0" err="1"/>
              <a:t>ReLU</a:t>
            </a:r>
            <a:r>
              <a:rPr lang="en-CA" dirty="0"/>
              <a:t> activations) is used for the purpose of classification.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1" y="6176963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D. </a:t>
            </a:r>
            <a:r>
              <a:rPr lang="en-US" sz="1200" dirty="0" err="1"/>
              <a:t>Anguita</a:t>
            </a:r>
            <a:r>
              <a:rPr lang="en-US" sz="1200" dirty="0"/>
              <a:t>, A. </a:t>
            </a:r>
            <a:r>
              <a:rPr lang="en-US" sz="1200" dirty="0" err="1"/>
              <a:t>Ghio</a:t>
            </a:r>
            <a:r>
              <a:rPr lang="en-US" sz="1200" dirty="0"/>
              <a:t>, L. </a:t>
            </a:r>
            <a:r>
              <a:rPr lang="en-US" sz="1200" dirty="0" err="1"/>
              <a:t>Oneto</a:t>
            </a:r>
            <a:r>
              <a:rPr lang="en-US" sz="1200" dirty="0"/>
              <a:t>, X. Parra and J. L. Reyes-Ortiz. A Public Domain Dataset for Human Activity Recognition Using Smartphones. 21th European Symposium on Artificial Neural Networks, Computational Intelligence and Machine Learning, ESANN 2013. Bruges, Belgium 24-26 April 2013.</a:t>
            </a:r>
          </a:p>
        </p:txBody>
      </p:sp>
    </p:spTree>
    <p:extLst>
      <p:ext uri="{BB962C8B-B14F-4D97-AF65-F5344CB8AC3E}">
        <p14:creationId xmlns:p14="http://schemas.microsoft.com/office/powerpoint/2010/main" val="352510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Simulated Environment (Architecture)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 unified Federated Learning library called </a:t>
            </a:r>
            <a:r>
              <a:rPr lang="en-CA" u="sng" dirty="0"/>
              <a:t>Flower</a:t>
            </a:r>
            <a:r>
              <a:rPr lang="en-CA" dirty="0"/>
              <a:t>* is used to simulate the environment.</a:t>
            </a:r>
          </a:p>
          <a:p>
            <a:r>
              <a:rPr lang="en-US" dirty="0"/>
              <a:t>O</a:t>
            </a:r>
            <a:r>
              <a:rPr lang="en-CA" dirty="0" err="1"/>
              <a:t>nly</a:t>
            </a:r>
            <a:r>
              <a:rPr lang="en-CA" dirty="0"/>
              <a:t> updated weights are transferred between the central authority and other NSOs during the training.</a:t>
            </a:r>
          </a:p>
          <a:p>
            <a:r>
              <a:rPr lang="en-CA" dirty="0"/>
              <a:t>Transferred weights are aggregated on server side after each round. The averaged weights are sent to clients (</a:t>
            </a:r>
            <a:r>
              <a:rPr lang="en-CA" dirty="0" err="1"/>
              <a:t>FedAvg</a:t>
            </a:r>
            <a:r>
              <a:rPr lang="en-CA" dirty="0"/>
              <a:t>). In the encrypted version, the average is computed on encrypted weights using the </a:t>
            </a:r>
            <a:r>
              <a:rPr lang="en-CA" dirty="0" err="1"/>
              <a:t>Paillier</a:t>
            </a:r>
            <a:r>
              <a:rPr lang="en-CA" dirty="0"/>
              <a:t> cryptosystem.</a:t>
            </a:r>
          </a:p>
          <a:p>
            <a:r>
              <a:rPr lang="en-CA" dirty="0"/>
              <a:t>This approach is very customizable: # training rounds, epochs, and network architecture can be changed.</a:t>
            </a:r>
          </a:p>
          <a:p>
            <a:r>
              <a:rPr lang="en-CA" dirty="0"/>
              <a:t>It is possible to use encryption at rest and in transit, using certificates with latest flower development for secure communication.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034901"/>
            <a:ext cx="10515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https://flower.dev</a:t>
            </a:r>
          </a:p>
        </p:txBody>
      </p:sp>
    </p:spTree>
    <p:extLst>
      <p:ext uri="{BB962C8B-B14F-4D97-AF65-F5344CB8AC3E}">
        <p14:creationId xmlns:p14="http://schemas.microsoft.com/office/powerpoint/2010/main" val="14888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34451</TotalTime>
  <Words>1112</Words>
  <Application>Microsoft Office PowerPoint</Application>
  <PresentationFormat>Widescreen</PresentationFormat>
  <Paragraphs>94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Private ML Track</vt:lpstr>
      <vt:lpstr>Introduction</vt:lpstr>
      <vt:lpstr>Introduction</vt:lpstr>
      <vt:lpstr>Federated Learning</vt:lpstr>
      <vt:lpstr>Simulated Environment (Scenario 1)</vt:lpstr>
      <vt:lpstr>Simulated Environment (Scenario 2)</vt:lpstr>
      <vt:lpstr>Simulated Environment (Scenario 3)</vt:lpstr>
      <vt:lpstr>Simulated Environment (Data &amp; Model)</vt:lpstr>
      <vt:lpstr>Simulated Environment (Architecture)</vt:lpstr>
      <vt:lpstr>Federated averaged weights strategy results</vt:lpstr>
      <vt:lpstr>Encrypted Federated Learning</vt:lpstr>
      <vt:lpstr>Conclusions and Results</vt:lpstr>
      <vt:lpstr>Challenges and Lessons Learned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ML Track</dc:title>
  <dc:creator>Saeid Molladavoudi</dc:creator>
  <cp:lastModifiedBy>Santos, Benjamin - DSCD/DSCD</cp:lastModifiedBy>
  <cp:revision>153</cp:revision>
  <dcterms:created xsi:type="dcterms:W3CDTF">2021-10-06T19:06:03Z</dcterms:created>
  <dcterms:modified xsi:type="dcterms:W3CDTF">2021-11-02T15:00:27Z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970029235</vt:i4>
  </property>
  <property fmtid="{D5CDD505-2E9C-101B-9397-08002B2CF9AE}" pid="3" name="_NewReviewCycle">
    <vt:lpwstr/>
  </property>
  <property fmtid="{D5CDD505-2E9C-101B-9397-08002B2CF9AE}" pid="4" name="_EmailSubject">
    <vt:lpwstr>Private ML Deck</vt:lpwstr>
  </property>
  <property fmtid="{D5CDD505-2E9C-101B-9397-08002B2CF9AE}" pid="5" name="_AuthorEmail">
    <vt:lpwstr>saeid.molladavoudi@statcan.gc.ca</vt:lpwstr>
  </property>
  <property fmtid="{D5CDD505-2E9C-101B-9397-08002B2CF9AE}" pid="6" name="_AuthorEmailDisplayName">
    <vt:lpwstr>Molladavoudi, Saeid - DSCD/DSCD</vt:lpwstr>
  </property>
</Properties>
</file>