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71" r:id="rId7"/>
    <p:sldId id="270" r:id="rId8"/>
    <p:sldId id="266" r:id="rId9"/>
    <p:sldId id="268" r:id="rId10"/>
    <p:sldId id="263" r:id="rId11"/>
    <p:sldId id="272" r:id="rId12"/>
    <p:sldId id="269" r:id="rId13"/>
    <p:sldId id="27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573" autoAdjust="0"/>
  </p:normalViewPr>
  <p:slideViewPr>
    <p:cSldViewPr snapToGrid="0">
      <p:cViewPr varScale="1">
        <p:scale>
          <a:sx n="104" d="100"/>
          <a:sy n="104" d="100"/>
        </p:scale>
        <p:origin x="14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4278F-4B51-4548-A9AC-455EF8423DC8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B0F1A-B7FA-40F8-9021-66F1DF0E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32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plain </a:t>
            </a:r>
            <a:r>
              <a:rPr lang="en-US" dirty="0" err="1"/>
              <a:t>fedavg</a:t>
            </a:r>
            <a:r>
              <a:rPr lang="en-US" dirty="0"/>
              <a:t> is 2x faster 8minutes against 16minutes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B0F1A-B7FA-40F8-9021-66F1DF0E942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02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3374-496C-4875-9090-73CFFB1DAB4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9E619-B868-4A7C-83E3-40BD1E11D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1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3374-496C-4875-9090-73CFFB1DAB4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9E619-B868-4A7C-83E3-40BD1E11D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88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3374-496C-4875-9090-73CFFB1DAB4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9E619-B868-4A7C-83E3-40BD1E11D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49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3374-496C-4875-9090-73CFFB1DAB4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9E619-B868-4A7C-83E3-40BD1E11D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444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3374-496C-4875-9090-73CFFB1DAB4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9E619-B868-4A7C-83E3-40BD1E11D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27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3374-496C-4875-9090-73CFFB1DAB4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9E619-B868-4A7C-83E3-40BD1E11D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11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3374-496C-4875-9090-73CFFB1DAB4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9E619-B868-4A7C-83E3-40BD1E11D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3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3374-496C-4875-9090-73CFFB1DAB4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9E619-B868-4A7C-83E3-40BD1E11D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86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3374-496C-4875-9090-73CFFB1DAB4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9E619-B868-4A7C-83E3-40BD1E11D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9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3374-496C-4875-9090-73CFFB1DAB4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9E619-B868-4A7C-83E3-40BD1E11D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22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3374-496C-4875-9090-73CFFB1DAB4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9E619-B868-4A7C-83E3-40BD1E11D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05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33374-496C-4875-9090-73CFFB1DAB4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9E619-B868-4A7C-83E3-40BD1E11D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98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b="1" dirty="0"/>
              <a:t>Private ML Track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UNECE Input Privacy Preserving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795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rmAutofit/>
          </a:bodyPr>
          <a:lstStyle/>
          <a:p>
            <a:r>
              <a:rPr lang="en-CA" sz="3600" b="1" dirty="0"/>
              <a:t>Federated averaged weights strategy results (</a:t>
            </a:r>
            <a:r>
              <a:rPr lang="en-CA" sz="3600" b="1" dirty="0" err="1"/>
              <a:t>FedAvg</a:t>
            </a:r>
            <a:r>
              <a:rPr lang="en-CA" sz="3600" b="1" dirty="0"/>
              <a:t>)</a:t>
            </a:r>
            <a:endParaRPr lang="en-US" sz="3600" b="1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C4C42C5-D322-404A-AA22-55EFCB809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9644" y="1275053"/>
            <a:ext cx="6712711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352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31409"/>
            <a:ext cx="10515600" cy="1325563"/>
          </a:xfrm>
        </p:spPr>
        <p:txBody>
          <a:bodyPr/>
          <a:lstStyle/>
          <a:p>
            <a:r>
              <a:rPr lang="en-CA" b="1" dirty="0"/>
              <a:t>Encrypted </a:t>
            </a:r>
            <a:r>
              <a:rPr lang="en-CA" b="1" dirty="0" err="1"/>
              <a:t>FedAvg</a:t>
            </a:r>
            <a:endParaRPr lang="en-US" b="1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987B893-DA4B-47A2-99B9-2216F84E3B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32055" y="796986"/>
            <a:ext cx="7727889" cy="579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430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Conclusions and Results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This experiment had a simplified scope and was performed in simulation environment. </a:t>
            </a:r>
          </a:p>
          <a:p>
            <a:r>
              <a:rPr lang="en-CA" dirty="0"/>
              <a:t>We have built a community of NSOs in the area of privacy enhancing technologies with link to open source community, industry and academia.</a:t>
            </a:r>
          </a:p>
          <a:p>
            <a:r>
              <a:rPr lang="en-CA" dirty="0"/>
              <a:t>There is a direct link to sustainability, when it comes to collaboration among NSOs, namely new ways of collaboration, driven by privacy requirements and technological constraints.</a:t>
            </a:r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412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Conclusions and Results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This experiment had a simplified scope and was performed in simulation environment. </a:t>
            </a:r>
          </a:p>
          <a:p>
            <a:r>
              <a:rPr lang="en-CA" dirty="0"/>
              <a:t>We have built a community of NSOs in the area of privacy enhancing technologies with link to open source community, industry and academia.</a:t>
            </a:r>
          </a:p>
          <a:p>
            <a:r>
              <a:rPr lang="en-CA" dirty="0"/>
              <a:t>There is a direct link to sustainability, when it comes to collaboration among NSOs, namely new ways of collaboration, driven by privacy requirements and technological constraints.</a:t>
            </a:r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390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Challenges and Lessons Learned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Open source software stack support for this particular scenarios.</a:t>
            </a:r>
          </a:p>
          <a:p>
            <a:r>
              <a:rPr lang="en-CA" dirty="0"/>
              <a:t>Inconsistent data formats across multiple NSOs.</a:t>
            </a:r>
          </a:p>
          <a:p>
            <a:r>
              <a:rPr lang="en-CA" dirty="0"/>
              <a:t>Non-</a:t>
            </a:r>
            <a:r>
              <a:rPr lang="en-CA" dirty="0" err="1"/>
              <a:t>i.i.d</a:t>
            </a:r>
            <a:r>
              <a:rPr lang="en-CA" dirty="0"/>
              <a:t>. data points and lack of sufficient and good-quality data. Different aggregation strategy can be used to mitigate this.</a:t>
            </a:r>
          </a:p>
          <a:p>
            <a:r>
              <a:rPr lang="en-CA" dirty="0"/>
              <a:t>Multi-language support in distributed ML for deployment. </a:t>
            </a:r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6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Next Steps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Extend the scope to more complex models and other distributed data related to members of HLG-MOS, e.g. social media, border stats ...</a:t>
            </a:r>
          </a:p>
          <a:p>
            <a:r>
              <a:rPr lang="en-CA" dirty="0"/>
              <a:t>A systematic review of the open source tools and their maturity. </a:t>
            </a:r>
          </a:p>
          <a:p>
            <a:r>
              <a:rPr lang="en-CA" dirty="0"/>
              <a:t>Incorporate Secure Multi-party Computation for secure aggregation of weights during training, as well as inference.</a:t>
            </a:r>
          </a:p>
          <a:p>
            <a:r>
              <a:rPr lang="en-CA" dirty="0"/>
              <a:t>Integrate Differential Privacy as part of the protocol to protect output privacy. </a:t>
            </a:r>
          </a:p>
          <a:p>
            <a:r>
              <a:rPr lang="en-CA" dirty="0"/>
              <a:t>Collaborate with the </a:t>
            </a:r>
            <a:r>
              <a:rPr lang="en-CA" dirty="0" err="1"/>
              <a:t>OpenMined</a:t>
            </a:r>
            <a:r>
              <a:rPr lang="en-CA" dirty="0"/>
              <a:t> community to use their software stack, with requirements. </a:t>
            </a:r>
          </a:p>
          <a:p>
            <a:r>
              <a:rPr lang="en-CA" dirty="0"/>
              <a:t>Onboard the project to the UN PET-Lab infrastructure.</a:t>
            </a:r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991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7127"/>
            <a:ext cx="10515600" cy="4812146"/>
          </a:xfrm>
        </p:spPr>
        <p:txBody>
          <a:bodyPr>
            <a:normAutofit fontScale="92500"/>
          </a:bodyPr>
          <a:lstStyle/>
          <a:p>
            <a:r>
              <a:rPr lang="en-CA" b="1" dirty="0"/>
              <a:t>Pilot’s goal: </a:t>
            </a:r>
          </a:p>
          <a:p>
            <a:pPr lvl="1"/>
            <a:r>
              <a:rPr lang="en-CA" dirty="0"/>
              <a:t>Build a simulated environment to validate the concept of multi party privacy preserving Machine Learning (PPML) for both training and inference.</a:t>
            </a:r>
          </a:p>
          <a:p>
            <a:pPr lvl="1"/>
            <a:endParaRPr lang="en-CA" dirty="0"/>
          </a:p>
          <a:p>
            <a:r>
              <a:rPr lang="en-CA" b="1" dirty="0"/>
              <a:t>Project’s scope:</a:t>
            </a:r>
          </a:p>
          <a:p>
            <a:pPr lvl="1"/>
            <a:r>
              <a:rPr lang="en-CA" dirty="0"/>
              <a:t>Investigate best practice and open source tools for distributed and collaborative ML training among multiple organisations in a low trust environment whilst mutually benefitting from the outcomes (the final model) or allowing safe 3rd party access.</a:t>
            </a:r>
          </a:p>
          <a:p>
            <a:pPr lvl="1"/>
            <a:endParaRPr lang="en-CA" dirty="0"/>
          </a:p>
          <a:p>
            <a:r>
              <a:rPr lang="en-CA" b="1" dirty="0"/>
              <a:t>Environment:</a:t>
            </a:r>
            <a:r>
              <a:rPr lang="en-CA" dirty="0"/>
              <a:t> </a:t>
            </a:r>
          </a:p>
          <a:p>
            <a:pPr lvl="1"/>
            <a:r>
              <a:rPr lang="en-CA" dirty="0"/>
              <a:t>Simulated multi organisational set-up with several NSOs gathering data from individuals (sensors) to predict their activities (time use and well-being surveys).</a:t>
            </a:r>
          </a:p>
          <a:p>
            <a:endParaRPr lang="en-CA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90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3669"/>
            <a:ext cx="10515600" cy="4682404"/>
          </a:xfrm>
        </p:spPr>
        <p:txBody>
          <a:bodyPr>
            <a:normAutofit lnSpcReduction="10000"/>
          </a:bodyPr>
          <a:lstStyle/>
          <a:p>
            <a:r>
              <a:rPr lang="en-CA" b="1" dirty="0"/>
              <a:t>Architecture:</a:t>
            </a:r>
            <a:r>
              <a:rPr lang="en-CA" dirty="0"/>
              <a:t> </a:t>
            </a:r>
          </a:p>
          <a:p>
            <a:pPr lvl="1"/>
            <a:r>
              <a:rPr lang="en-CA" dirty="0"/>
              <a:t>Distributed containerized PPML architecture utilising Federated Learning to train a NN model and enable inference whilst protecting data security, privacy and confidentiality.</a:t>
            </a:r>
          </a:p>
          <a:p>
            <a:pPr marL="457200" lvl="1" indent="0">
              <a:buNone/>
            </a:pPr>
            <a:endParaRPr lang="en-CA" dirty="0"/>
          </a:p>
          <a:p>
            <a:r>
              <a:rPr lang="en-CA" b="1" dirty="0"/>
              <a:t>Data:</a:t>
            </a:r>
            <a:r>
              <a:rPr lang="en-CA" dirty="0"/>
              <a:t> </a:t>
            </a:r>
          </a:p>
          <a:p>
            <a:pPr lvl="1"/>
            <a:r>
              <a:rPr lang="en-CA" dirty="0"/>
              <a:t>Moderately sensitive - collected by wearable/smart devices using accelerometers, e.g. smart/sports watches. Open data used in the pilot.</a:t>
            </a:r>
          </a:p>
          <a:p>
            <a:pPr lvl="1"/>
            <a:endParaRPr lang="en-CA" dirty="0"/>
          </a:p>
          <a:p>
            <a:r>
              <a:rPr lang="en-CA" b="1" dirty="0"/>
              <a:t>Method:</a:t>
            </a:r>
            <a:r>
              <a:rPr lang="en-CA" dirty="0"/>
              <a:t> </a:t>
            </a:r>
          </a:p>
          <a:p>
            <a:pPr lvl="1"/>
            <a:r>
              <a:rPr lang="en-CA" dirty="0"/>
              <a:t>ML toolset - a typical ML classification task (i.e. to predict human activities starting from accelerometer data)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590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786" y="1690688"/>
            <a:ext cx="4518256" cy="32692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Federated Learning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419" y="1469015"/>
            <a:ext cx="6726381" cy="4722957"/>
          </a:xfrm>
        </p:spPr>
        <p:txBody>
          <a:bodyPr>
            <a:noAutofit/>
          </a:bodyPr>
          <a:lstStyle/>
          <a:p>
            <a:r>
              <a:rPr lang="en-CA" sz="2300" dirty="0"/>
              <a:t>In FL, each party (e.g. NSO) holds a neural network that would like to train.</a:t>
            </a:r>
          </a:p>
          <a:p>
            <a:r>
              <a:rPr lang="en-CA" sz="2300" dirty="0"/>
              <a:t>After each round of the training, the parties send their weights to a central authority </a:t>
            </a:r>
          </a:p>
          <a:p>
            <a:r>
              <a:rPr lang="en-CA" sz="2300" dirty="0"/>
              <a:t>Central authority aggregates the weights and send instructions to parties to update their local models.</a:t>
            </a:r>
          </a:p>
          <a:p>
            <a:r>
              <a:rPr lang="en-CA" sz="2300" dirty="0"/>
              <a:t>This process is repeated several times. Note that only the accumulated weights are shared among parties.</a:t>
            </a:r>
          </a:p>
          <a:p>
            <a:r>
              <a:rPr lang="en-CA" sz="2300" dirty="0"/>
              <a:t>The final model can be used locally by parties for inference on new data.</a:t>
            </a:r>
          </a:p>
          <a:p>
            <a:r>
              <a:rPr lang="en-CA" sz="2300" dirty="0"/>
              <a:t>FL protects the privacy of the input data by ensuring that the data never leaves the clients’ devices. </a:t>
            </a:r>
            <a:endParaRPr lang="en-US" sz="2300" dirty="0"/>
          </a:p>
        </p:txBody>
      </p:sp>
      <p:sp>
        <p:nvSpPr>
          <p:cNvPr id="5" name="Rectangle 4"/>
          <p:cNvSpPr/>
          <p:nvPr/>
        </p:nvSpPr>
        <p:spPr>
          <a:xfrm>
            <a:off x="7416800" y="5298950"/>
            <a:ext cx="47290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https://www.statcan.gc.ca/eng/data-science/network/privacy-preserving</a:t>
            </a:r>
          </a:p>
        </p:txBody>
      </p:sp>
    </p:spTree>
    <p:extLst>
      <p:ext uri="{BB962C8B-B14F-4D97-AF65-F5344CB8AC3E}">
        <p14:creationId xmlns:p14="http://schemas.microsoft.com/office/powerpoint/2010/main" val="2381273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98018" cy="1325563"/>
          </a:xfrm>
        </p:spPr>
        <p:txBody>
          <a:bodyPr/>
          <a:lstStyle/>
          <a:p>
            <a:r>
              <a:rPr lang="en-CA" b="1" dirty="0"/>
              <a:t>Simulated Environment (Scenario 1)</a:t>
            </a:r>
            <a:endParaRPr lang="en-US" b="1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69E039F-304C-41CB-B7C1-C562983583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000" y="1531616"/>
            <a:ext cx="11308324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687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98018" cy="1325563"/>
          </a:xfrm>
        </p:spPr>
        <p:txBody>
          <a:bodyPr/>
          <a:lstStyle/>
          <a:p>
            <a:r>
              <a:rPr lang="en-CA" b="1" dirty="0"/>
              <a:t>Simulated Environment (Scenario 2)</a:t>
            </a:r>
            <a:endParaRPr lang="en-US" b="1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41B85F64-8ECF-4B7D-AC00-88D1AE0108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000" y="1530000"/>
            <a:ext cx="11308324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439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98018" cy="1325563"/>
          </a:xfrm>
        </p:spPr>
        <p:txBody>
          <a:bodyPr/>
          <a:lstStyle/>
          <a:p>
            <a:r>
              <a:rPr lang="en-CA" b="1" dirty="0"/>
              <a:t>Simulated Environment (Scenario 3)</a:t>
            </a:r>
            <a:endParaRPr lang="en-US" b="1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2C8C832-2B68-4E3B-85D2-DDBBC95A3E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000" y="1530000"/>
            <a:ext cx="11308324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550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Simulated Environment (Data &amp; Model)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Human activity recognition using smart devices’ accelerometer and gyroscope data*, after pre-processing.</a:t>
            </a:r>
          </a:p>
          <a:p>
            <a:r>
              <a:rPr lang="en-CA" dirty="0"/>
              <a:t>The goal is to classify the data into 6 classes: </a:t>
            </a:r>
            <a:r>
              <a:rPr lang="en-CA" sz="2000" dirty="0"/>
              <a:t>WALKING, WALKING_UPSTAIRS, WALKING_DOWNSTAIRS, SITTING, STANDING, LAYING.</a:t>
            </a:r>
          </a:p>
          <a:p>
            <a:r>
              <a:rPr lang="en-US" dirty="0"/>
              <a:t>T</a:t>
            </a:r>
            <a:r>
              <a:rPr lang="en-CA" dirty="0"/>
              <a:t>he data was split into four subsets, one for each NSO (i.e. STATCAN, ONS, ISTAT and CBS), in the experiments.</a:t>
            </a:r>
          </a:p>
          <a:p>
            <a:r>
              <a:rPr lang="en-CA" dirty="0"/>
              <a:t>A neural network (Multi-Layer Perceptron with linear layers and </a:t>
            </a:r>
            <a:r>
              <a:rPr lang="en-CA" dirty="0" err="1"/>
              <a:t>ReLU</a:t>
            </a:r>
            <a:r>
              <a:rPr lang="en-CA" dirty="0"/>
              <a:t> activations) is used for the purpose of classification.</a:t>
            </a:r>
          </a:p>
          <a:p>
            <a:endParaRPr lang="en-CA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1" y="6176963"/>
            <a:ext cx="1051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* D. </a:t>
            </a:r>
            <a:r>
              <a:rPr lang="en-US" sz="1200" dirty="0" err="1"/>
              <a:t>Anguita</a:t>
            </a:r>
            <a:r>
              <a:rPr lang="en-US" sz="1200" dirty="0"/>
              <a:t>, A. </a:t>
            </a:r>
            <a:r>
              <a:rPr lang="en-US" sz="1200" dirty="0" err="1"/>
              <a:t>Ghio</a:t>
            </a:r>
            <a:r>
              <a:rPr lang="en-US" sz="1200" dirty="0"/>
              <a:t>, L. </a:t>
            </a:r>
            <a:r>
              <a:rPr lang="en-US" sz="1200" dirty="0" err="1"/>
              <a:t>Oneto</a:t>
            </a:r>
            <a:r>
              <a:rPr lang="en-US" sz="1200" dirty="0"/>
              <a:t>, X. Parra and J. L. Reyes-Ortiz. A Public Domain Dataset for Human Activity Recognition Using Smartphones. 21th European Symposium on Artificial Neural Networks, Computational Intelligence and Machine Learning, ESANN 2013. Bruges, Belgium 24-26 April 2013.</a:t>
            </a:r>
          </a:p>
        </p:txBody>
      </p:sp>
    </p:spTree>
    <p:extLst>
      <p:ext uri="{BB962C8B-B14F-4D97-AF65-F5344CB8AC3E}">
        <p14:creationId xmlns:p14="http://schemas.microsoft.com/office/powerpoint/2010/main" val="3525103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Simulated Environment (Architecture)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A unified Federated Learning library called </a:t>
            </a:r>
            <a:r>
              <a:rPr lang="en-CA" u="sng" dirty="0"/>
              <a:t>Flower</a:t>
            </a:r>
            <a:r>
              <a:rPr lang="en-CA" dirty="0"/>
              <a:t>* is used to simulate the environment.</a:t>
            </a:r>
          </a:p>
          <a:p>
            <a:r>
              <a:rPr lang="en-US" dirty="0"/>
              <a:t>O</a:t>
            </a:r>
            <a:r>
              <a:rPr lang="en-CA" dirty="0" err="1"/>
              <a:t>nly</a:t>
            </a:r>
            <a:r>
              <a:rPr lang="en-CA" dirty="0"/>
              <a:t> updated weights are transferred between the central authority and other NSOs during the training.</a:t>
            </a:r>
          </a:p>
          <a:p>
            <a:r>
              <a:rPr lang="en-CA" dirty="0"/>
              <a:t>Transferred weights are aggregated on server side after each round. The averaged weights are sent to clients (</a:t>
            </a:r>
            <a:r>
              <a:rPr lang="en-CA" dirty="0" err="1"/>
              <a:t>FedAvg</a:t>
            </a:r>
            <a:r>
              <a:rPr lang="en-CA" dirty="0"/>
              <a:t>). In the encrypted version, the average is computed on encrypted weights using the </a:t>
            </a:r>
            <a:r>
              <a:rPr lang="en-CA" dirty="0" err="1"/>
              <a:t>Paillier</a:t>
            </a:r>
            <a:r>
              <a:rPr lang="en-CA" dirty="0"/>
              <a:t> cryptosystem.</a:t>
            </a:r>
          </a:p>
          <a:p>
            <a:r>
              <a:rPr lang="en-CA" dirty="0"/>
              <a:t>This approach is very customizable: # training rounds, epochs, and network architecture can be changed.</a:t>
            </a:r>
          </a:p>
          <a:p>
            <a:r>
              <a:rPr lang="en-CA" dirty="0"/>
              <a:t>It is possible to use encryption at rest and in transit, using certificates with latest flower development for secure communication.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6034901"/>
            <a:ext cx="10515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* https://flower.dev</a:t>
            </a:r>
          </a:p>
        </p:txBody>
      </p:sp>
    </p:spTree>
    <p:extLst>
      <p:ext uri="{BB962C8B-B14F-4D97-AF65-F5344CB8AC3E}">
        <p14:creationId xmlns:p14="http://schemas.microsoft.com/office/powerpoint/2010/main" val="148880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28559</TotalTime>
  <Words>921</Words>
  <Application>Microsoft Office PowerPoint</Application>
  <PresentationFormat>Widescreen</PresentationFormat>
  <Paragraphs>68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Private ML Track</vt:lpstr>
      <vt:lpstr>Introduction</vt:lpstr>
      <vt:lpstr>Introduction</vt:lpstr>
      <vt:lpstr>Federated Learning</vt:lpstr>
      <vt:lpstr>Simulated Environment (Scenario 1)</vt:lpstr>
      <vt:lpstr>Simulated Environment (Scenario 2)</vt:lpstr>
      <vt:lpstr>Simulated Environment (Scenario 3)</vt:lpstr>
      <vt:lpstr>Simulated Environment (Data &amp; Model)</vt:lpstr>
      <vt:lpstr>Simulated Environment (Architecture)</vt:lpstr>
      <vt:lpstr>Federated averaged weights strategy results (FedAvg)</vt:lpstr>
      <vt:lpstr>Encrypted FedAvg</vt:lpstr>
      <vt:lpstr>Conclusions and Results</vt:lpstr>
      <vt:lpstr>Conclusions and Results</vt:lpstr>
      <vt:lpstr>Challenges and Lessons Learned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Private ML Track</dc:title>
  <dc:creator>Saeid Molladavoudi</dc:creator>
  <cp:lastModifiedBy>Santos, Benjamin - DSCD/DSCD</cp:lastModifiedBy>
  <cp:revision>128</cp:revision>
  <dcterms:created xsi:type="dcterms:W3CDTF">2021-10-06T19:06:03Z</dcterms:created>
  <dcterms:modified xsi:type="dcterms:W3CDTF">2021-10-26T15:47:29Z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970029235</vt:i4>
  </property>
  <property fmtid="{D5CDD505-2E9C-101B-9397-08002B2CF9AE}" pid="3" name="_NewReviewCycle">
    <vt:lpwstr/>
  </property>
  <property fmtid="{D5CDD505-2E9C-101B-9397-08002B2CF9AE}" pid="4" name="_EmailSubject">
    <vt:lpwstr>Private ML Deck</vt:lpwstr>
  </property>
  <property fmtid="{D5CDD505-2E9C-101B-9397-08002B2CF9AE}" pid="5" name="_AuthorEmail">
    <vt:lpwstr>saeid.molladavoudi@statcan.gc.ca</vt:lpwstr>
  </property>
  <property fmtid="{D5CDD505-2E9C-101B-9397-08002B2CF9AE}" pid="6" name="_AuthorEmailDisplayName">
    <vt:lpwstr>Molladavoudi, Saeid - DSCD/DSCD</vt:lpwstr>
  </property>
</Properties>
</file>