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7"/>
  </p:notesMasterIdLst>
  <p:sldIdLst>
    <p:sldId id="256" r:id="rId2"/>
    <p:sldId id="289" r:id="rId3"/>
    <p:sldId id="257" r:id="rId4"/>
    <p:sldId id="261" r:id="rId5"/>
    <p:sldId id="288" r:id="rId6"/>
    <p:sldId id="258" r:id="rId7"/>
    <p:sldId id="287" r:id="rId8"/>
    <p:sldId id="285" r:id="rId9"/>
    <p:sldId id="286" r:id="rId10"/>
    <p:sldId id="274" r:id="rId11"/>
    <p:sldId id="267" r:id="rId12"/>
    <p:sldId id="269" r:id="rId13"/>
    <p:sldId id="260" r:id="rId14"/>
    <p:sldId id="270" r:id="rId15"/>
    <p:sldId id="271" r:id="rId16"/>
    <p:sldId id="272" r:id="rId17"/>
    <p:sldId id="273" r:id="rId18"/>
    <p:sldId id="262" r:id="rId19"/>
    <p:sldId id="281" r:id="rId20"/>
    <p:sldId id="282" r:id="rId21"/>
    <p:sldId id="283" r:id="rId22"/>
    <p:sldId id="284" r:id="rId23"/>
    <p:sldId id="264" r:id="rId24"/>
    <p:sldId id="263" r:id="rId25"/>
    <p:sldId id="29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41854-3BEA-7544-856B-7E503A9B6C9C}" v="1041" dt="2023-03-10T15:10:31.852"/>
    <p1510:client id="{61C5CCC3-C45F-4DF7-AB4F-B9CC8809B9FD}" v="155" dt="2023-03-11T14:06:37.386"/>
    <p1510:client id="{61F7524E-7776-4FC7-9E80-020A6ACAF1B6}" v="1781" dt="2023-03-11T14:05:39.861"/>
    <p1510:client id="{98D6044B-95BC-49D6-A029-3FC80508A4CF}" v="252" dt="2023-03-10T14:23:10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97" d="100"/>
          <a:sy n="97" d="100"/>
        </p:scale>
        <p:origin x="-16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6A7E2-448F-4F1A-9A34-07C60F1F3EDD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46856-3607-49C3-B56D-F088EAD4C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24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6CB5B-84D6-497B-9B58-75924F4A11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691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45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5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5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7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5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4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1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9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B932-52C6-909F-4CA0-6D2BE7529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2982434"/>
            <a:ext cx="7766936" cy="893131"/>
          </a:xfrm>
        </p:spPr>
        <p:txBody>
          <a:bodyPr>
            <a:normAutofit fontScale="90000"/>
          </a:bodyPr>
          <a:lstStyle/>
          <a:p>
            <a:r>
              <a:rPr lang="de-DE" dirty="0"/>
              <a:t>Niedrigwasser in Bayern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883504-CCB5-F6A3-FDC9-BE9E0F09F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473" y="438913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de-DE" sz="1600" dirty="0"/>
              <a:t>Gruppenmitglieder: Christian </a:t>
            </a:r>
            <a:r>
              <a:rPr lang="de-DE" sz="1600" dirty="0" err="1"/>
              <a:t>Hobelsberger</a:t>
            </a:r>
            <a:r>
              <a:rPr lang="de-DE" sz="1600" dirty="0"/>
              <a:t>, Jonas </a:t>
            </a:r>
            <a:r>
              <a:rPr lang="de-DE" sz="1600" dirty="0" err="1"/>
              <a:t>Schernich</a:t>
            </a:r>
            <a:r>
              <a:rPr lang="de-DE" sz="1600" dirty="0"/>
              <a:t>, Max Lang, Lisa Kleinlein</a:t>
            </a:r>
          </a:p>
          <a:p>
            <a:pPr algn="l"/>
            <a:r>
              <a:rPr lang="de-DE" sz="1600" dirty="0"/>
              <a:t>Betreuer: Prof. Dr. Helmut Küchenhoff</a:t>
            </a:r>
          </a:p>
          <a:p>
            <a:pPr algn="l"/>
            <a:r>
              <a:rPr lang="de-DE" sz="1600" dirty="0" err="1"/>
              <a:t>ProjektpartnerInnen</a:t>
            </a:r>
            <a:r>
              <a:rPr lang="de-DE" sz="1600" dirty="0"/>
              <a:t>: Andrea Böhnisch, Alexander Sasse, Henri Funk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6A62765-A6E8-D847-3544-B75A5FD6B793}"/>
              </a:ext>
            </a:extLst>
          </p:cNvPr>
          <p:cNvSpPr txBox="1"/>
          <p:nvPr/>
        </p:nvSpPr>
        <p:spPr>
          <a:xfrm>
            <a:off x="6583125" y="2613102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16. März 2023</a:t>
            </a:r>
          </a:p>
        </p:txBody>
      </p:sp>
    </p:spTree>
    <p:extLst>
      <p:ext uri="{BB962C8B-B14F-4D97-AF65-F5344CB8AC3E}">
        <p14:creationId xmlns:p14="http://schemas.microsoft.com/office/powerpoint/2010/main" val="144098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04C13-D4C0-02D8-C873-FADEDB52B464}"/>
              </a:ext>
            </a:extLst>
          </p:cNvPr>
          <p:cNvSpPr txBox="1">
            <a:spLocks/>
          </p:cNvSpPr>
          <p:nvPr/>
        </p:nvSpPr>
        <p:spPr>
          <a:xfrm>
            <a:off x="610852" y="386831"/>
            <a:ext cx="10533397" cy="629019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/>
              <a:t>Mögliche Einflussvariable:</a:t>
            </a:r>
          </a:p>
          <a:p>
            <a:pPr marL="0" indent="0">
              <a:buNone/>
            </a:pPr>
            <a:r>
              <a:rPr lang="de-DE" sz="1900"/>
              <a:t>	</a:t>
            </a:r>
            <a:r>
              <a:rPr lang="de-DE" sz="1900" err="1"/>
              <a:t>Meterologische</a:t>
            </a:r>
            <a:r>
              <a:rPr lang="de-DE" sz="1900"/>
              <a:t> Treiber:</a:t>
            </a:r>
          </a:p>
          <a:p>
            <a:pPr marL="0" indent="0">
              <a:buNone/>
            </a:pPr>
            <a:endParaRPr lang="de-DE" sz="1900"/>
          </a:p>
          <a:p>
            <a:pPr marL="0" indent="0">
              <a:buNone/>
            </a:pPr>
            <a:endParaRPr lang="de-DE" sz="1900"/>
          </a:p>
          <a:p>
            <a:pPr marL="0" indent="0">
              <a:buNone/>
            </a:pPr>
            <a:endParaRPr lang="de-DE" sz="1900"/>
          </a:p>
          <a:p>
            <a:pPr marL="0" indent="0">
              <a:buNone/>
            </a:pPr>
            <a:endParaRPr lang="de-DE" sz="1900"/>
          </a:p>
          <a:p>
            <a:pPr marL="0" indent="0">
              <a:buNone/>
            </a:pPr>
            <a:endParaRPr lang="de-DE" sz="1900"/>
          </a:p>
          <a:p>
            <a:pPr marL="0" indent="0">
              <a:spcBef>
                <a:spcPts val="0"/>
              </a:spcBef>
              <a:buNone/>
            </a:pPr>
            <a:r>
              <a:rPr lang="de-DE" sz="1900"/>
              <a:t>	Niederschlag			Temperatur			einfallende 			relative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900"/>
              <a:t>											kurzwellige			Luftfeuchte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900"/>
              <a:t>											Strahlung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900"/>
              <a:t>	Weitere mögliche Treiber:</a:t>
            </a:r>
          </a:p>
          <a:p>
            <a:pPr marL="0" indent="0">
              <a:buNone/>
            </a:pPr>
            <a:r>
              <a:rPr lang="de-DE" sz="1900"/>
              <a:t>		</a:t>
            </a:r>
          </a:p>
          <a:p>
            <a:pPr marL="0" indent="0">
              <a:buNone/>
            </a:pPr>
            <a:endParaRPr lang="de-DE" sz="1900"/>
          </a:p>
          <a:p>
            <a:pPr marL="0" indent="0">
              <a:spcBef>
                <a:spcPts val="0"/>
              </a:spcBef>
              <a:buNone/>
            </a:pPr>
            <a:r>
              <a:rPr lang="de-DE" sz="190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900"/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de-DE" sz="1900"/>
          </a:p>
          <a:p>
            <a:pPr marL="0" indent="0">
              <a:spcBef>
                <a:spcPts val="0"/>
              </a:spcBef>
              <a:buNone/>
            </a:pPr>
            <a:endParaRPr lang="de-DE" sz="1900"/>
          </a:p>
          <a:p>
            <a:pPr marL="0" indent="0">
              <a:spcBef>
                <a:spcPts val="0"/>
              </a:spcBef>
              <a:buNone/>
            </a:pPr>
            <a:r>
              <a:rPr lang="de-DE" sz="190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900"/>
              <a:t>	Oberflächennahe		Schneespeicher		Grundwasserstand 	Wasserleitfähigkeit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/>
              <a:t>	Bodenfeuchte</a:t>
            </a:r>
          </a:p>
        </p:txBody>
      </p:sp>
      <p:pic>
        <p:nvPicPr>
          <p:cNvPr id="5" name="Grafik 4" descr="Ein Bild, das Natur enthält.&#10;&#10;Automatisch generierte Beschreibung">
            <a:extLst>
              <a:ext uri="{FF2B5EF4-FFF2-40B4-BE49-F238E27FC236}">
                <a16:creationId xmlns:a16="http://schemas.microsoft.com/office/drawing/2014/main" id="{AF9AD0D4-85BA-FD87-D702-F635F6408475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64" y="1080084"/>
            <a:ext cx="1620000" cy="180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1AD7ECB-8ABF-49EC-D8CB-8C42599EE83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6" r="11316"/>
          <a:stretch/>
        </p:blipFill>
        <p:spPr>
          <a:xfrm>
            <a:off x="3424644" y="1080084"/>
            <a:ext cx="1620000" cy="180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B325971-A68F-D4E6-9D44-049D7DB05A9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5" r="24028"/>
          <a:stretch/>
        </p:blipFill>
        <p:spPr>
          <a:xfrm>
            <a:off x="5696324" y="1080084"/>
            <a:ext cx="1620000" cy="180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5095413-3EDC-8EC0-5CCA-CE610283D054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04" y="1080084"/>
            <a:ext cx="1620000" cy="1800000"/>
          </a:xfrm>
          <a:prstGeom prst="rect">
            <a:avLst/>
          </a:prstGeom>
        </p:spPr>
      </p:pic>
      <p:pic>
        <p:nvPicPr>
          <p:cNvPr id="15" name="Grafik 14" descr="Ein Bild, das Baum, draußen, Gras, Heu enthält.&#10;&#10;Automatisch generierte Beschreibung">
            <a:extLst>
              <a:ext uri="{FF2B5EF4-FFF2-40B4-BE49-F238E27FC236}">
                <a16:creationId xmlns:a16="http://schemas.microsoft.com/office/drawing/2014/main" id="{67993E42-F6BF-3070-E159-37381B0EB622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64" y="3977917"/>
            <a:ext cx="1620000" cy="1800000"/>
          </a:xfrm>
          <a:prstGeom prst="rect">
            <a:avLst/>
          </a:prstGeom>
        </p:spPr>
      </p:pic>
      <p:pic>
        <p:nvPicPr>
          <p:cNvPr id="17" name="Grafik 16" descr="Ein Bild, das Schnee, draußen, Baum, Natur enthält.&#10;&#10;Automatisch generierte Beschreibung">
            <a:extLst>
              <a:ext uri="{FF2B5EF4-FFF2-40B4-BE49-F238E27FC236}">
                <a16:creationId xmlns:a16="http://schemas.microsoft.com/office/drawing/2014/main" id="{90B629CC-2F44-8485-0240-7F8439EA23E3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644" y="3977917"/>
            <a:ext cx="1620000" cy="1800000"/>
          </a:xfrm>
          <a:prstGeom prst="rect">
            <a:avLst/>
          </a:prstGeom>
        </p:spPr>
      </p:pic>
      <p:pic>
        <p:nvPicPr>
          <p:cNvPr id="19" name="Grafik 18" descr="Ein Bild, das Text, Himmel enthält.&#10;&#10;Automatisch generierte Beschreibung">
            <a:extLst>
              <a:ext uri="{FF2B5EF4-FFF2-40B4-BE49-F238E27FC236}">
                <a16:creationId xmlns:a16="http://schemas.microsoft.com/office/drawing/2014/main" id="{AE9D2B73-A4C7-4690-89A2-04AD901E2F1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9"/>
          <a:stretch/>
        </p:blipFill>
        <p:spPr>
          <a:xfrm>
            <a:off x="5696324" y="3977916"/>
            <a:ext cx="1620000" cy="1800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7BCDF63-BD75-3110-C200-E82BFC162AE5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04" y="3854098"/>
            <a:ext cx="1457014" cy="192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9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742FC-0B34-AC7B-0A57-55B4132E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CC927-19CB-9371-00AB-B16217755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kann das Auftreten von Niedrigwasserevents erklärt/vorhergesagt werden?</a:t>
            </a:r>
          </a:p>
          <a:p>
            <a:endParaRPr lang="de-DE" dirty="0"/>
          </a:p>
          <a:p>
            <a:r>
              <a:rPr lang="de-DE" dirty="0"/>
              <a:t>Welche Treiber sind relevant? Unterscheidet sich deren Bedeutung je nach Pegel? Ist eine Gruppierung der Pegel nach Bedeutung der Treiber möglich?</a:t>
            </a:r>
          </a:p>
          <a:p>
            <a:endParaRPr lang="de-DE" dirty="0"/>
          </a:p>
          <a:p>
            <a:r>
              <a:rPr lang="de-DE" dirty="0"/>
              <a:t>Sind Treiber eines Extremevents selbst extrem? Oder handelt es sich um eine Kombination moderat ausgeprägter Treiber, die zu extremen Niedrigwassern führt?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00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09BF8-FAC3-E63B-3496-E152219E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Deskriptive Analyse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84CF18-D398-CCA6-A7F1-2F2FF6DF4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16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2A5F1-2275-1B0D-FC6F-46FADEFF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Deskriptive Analyse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E2FC45-7583-EB16-B953-5CC42ED04F93}"/>
              </a:ext>
            </a:extLst>
          </p:cNvPr>
          <p:cNvSpPr txBox="1"/>
          <p:nvPr/>
        </p:nvSpPr>
        <p:spPr>
          <a:xfrm>
            <a:off x="755780" y="1688841"/>
            <a:ext cx="887341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dirty="0"/>
              <a:t>Hier: Grafik mit Verlauf Anzahl der Niedrigwasserevents pro Jahr für alle 3 Pegel (ändern auf hydrologisches Winterhalbjahr) (Chris)</a:t>
            </a:r>
          </a:p>
          <a:p>
            <a:r>
              <a:rPr lang="de-DE" dirty="0"/>
              <a:t>-&gt; Saisonalität von Drainage/</a:t>
            </a:r>
            <a:r>
              <a:rPr lang="de-DE" dirty="0" err="1"/>
              <a:t>Lowlevel</a:t>
            </a:r>
            <a:r>
              <a:rPr lang="de-DE" dirty="0"/>
              <a:t> (Plot?)</a:t>
            </a:r>
          </a:p>
          <a:p>
            <a:r>
              <a:rPr lang="de-DE" dirty="0"/>
              <a:t>Stationarität/Nicht-Stationarität von Drainage/</a:t>
            </a:r>
            <a:r>
              <a:rPr lang="de-DE" dirty="0" err="1"/>
              <a:t>Lowlevel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CF805B-D4CF-0408-9004-1DBD1959776A}"/>
              </a:ext>
            </a:extLst>
          </p:cNvPr>
          <p:cNvSpPr txBox="1"/>
          <p:nvPr/>
        </p:nvSpPr>
        <p:spPr>
          <a:xfrm>
            <a:off x="6794500" y="2336800"/>
            <a:ext cx="401319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+ Anzahl der Niedriglevel über die Zeit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DF9AC1-239B-04E8-25A6-DB14B6EFD61A}"/>
              </a:ext>
            </a:extLst>
          </p:cNvPr>
          <p:cNvSpPr txBox="1"/>
          <p:nvPr/>
        </p:nvSpPr>
        <p:spPr>
          <a:xfrm>
            <a:off x="6819900" y="3022600"/>
            <a:ext cx="4102100" cy="646331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+ für Saisonalität Plots für jedes Jahr einzeln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320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5980E-962C-DC3F-0089-D3EC4C38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Autokorrelation in den Daten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0451F8-FFC6-610B-6F16-31E6A6B74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075"/>
            <a:ext cx="8596668" cy="526224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Zielvariablen: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Bsp</a:t>
            </a:r>
            <a:r>
              <a:rPr lang="de-DE" dirty="0"/>
              <a:t>: Niedrigwasserevent (Pegel: Isar/Mittenwald, Jahreszeit: Winter)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Analog für alle drei Pegel und beide Jahreszeiten, sowie für die Variable Abfluss</a:t>
            </a:r>
          </a:p>
          <a:p>
            <a:pPr marL="0" indent="0">
              <a:buNone/>
            </a:pPr>
            <a:r>
              <a:rPr lang="de-DE" dirty="0"/>
              <a:t>		Zielvariablen Abfluss und Niedrigwasserevent positiv autokorreliert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5A35EA0-255B-A01A-1B34-CB9B0F5B0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48" y="2187966"/>
            <a:ext cx="5169236" cy="319015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E4333E7-08A0-8136-DFFF-FE730CAB2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784" y="2183011"/>
            <a:ext cx="5169236" cy="3190157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BED1ABA-F839-F482-56D6-41B2C164D1C5}"/>
              </a:ext>
            </a:extLst>
          </p:cNvPr>
          <p:cNvCxnSpPr>
            <a:cxnSpLocks/>
          </p:cNvCxnSpPr>
          <p:nvPr/>
        </p:nvCxnSpPr>
        <p:spPr>
          <a:xfrm>
            <a:off x="762622" y="5950650"/>
            <a:ext cx="85281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AEA116D-95E2-93F5-7018-1652DAACAE03}"/>
              </a:ext>
            </a:extLst>
          </p:cNvPr>
          <p:cNvSpPr txBox="1"/>
          <p:nvPr/>
        </p:nvSpPr>
        <p:spPr>
          <a:xfrm>
            <a:off x="7378700" y="355600"/>
            <a:ext cx="2895600" cy="646331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+ PACF statt ACF bei rechtem Plot (Lisa)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654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FBD718B-AB59-7003-5500-59F35BF41C6E}"/>
              </a:ext>
            </a:extLst>
          </p:cNvPr>
          <p:cNvSpPr txBox="1">
            <a:spLocks/>
          </p:cNvSpPr>
          <p:nvPr/>
        </p:nvSpPr>
        <p:spPr>
          <a:xfrm>
            <a:off x="556036" y="596965"/>
            <a:ext cx="9715724" cy="592575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Mögliche Treiber:</a:t>
            </a:r>
          </a:p>
          <a:p>
            <a:pPr marL="0" indent="0">
              <a:buNone/>
            </a:pPr>
            <a:r>
              <a:rPr lang="de-DE" dirty="0"/>
              <a:t>	Bps: Temperatur (Pegel: Isar/Mittenwald, Jahreszeit: Winter)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Analog für alle drei Pegel und beide Jahreszeiten, sowie für alle anderen möglichen Treiber</a:t>
            </a:r>
          </a:p>
          <a:p>
            <a:pPr marL="0" indent="0">
              <a:buNone/>
            </a:pPr>
            <a:r>
              <a:rPr lang="de-DE" dirty="0"/>
              <a:t>		alle möglichen Treiber sind positiv autokorreliert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5D2712-5D3C-FB91-3A96-B64AE06D6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37" y="1371314"/>
            <a:ext cx="5663724" cy="3495326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F2384C2-34A0-8580-EC2F-08BE18244F46}"/>
              </a:ext>
            </a:extLst>
          </p:cNvPr>
          <p:cNvCxnSpPr>
            <a:cxnSpLocks/>
          </p:cNvCxnSpPr>
          <p:nvPr/>
        </p:nvCxnSpPr>
        <p:spPr>
          <a:xfrm>
            <a:off x="620382" y="5595050"/>
            <a:ext cx="85281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4B28334D-A84B-5B3B-CCB4-C822C56F7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17" y="1371314"/>
            <a:ext cx="5663724" cy="349532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9DFE5F8-0FA7-DD6E-384D-64DAD86C25D0}"/>
              </a:ext>
            </a:extLst>
          </p:cNvPr>
          <p:cNvSpPr txBox="1"/>
          <p:nvPr/>
        </p:nvSpPr>
        <p:spPr>
          <a:xfrm>
            <a:off x="7175500" y="355600"/>
            <a:ext cx="3543300" cy="923330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Autokorrelation bei Treiber nur analog erklären nicht anhand Plots (Lisa)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862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22EC0B3-BCF7-A1B8-58CA-05707A744DBA}"/>
              </a:ext>
            </a:extLst>
          </p:cNvPr>
          <p:cNvSpPr txBox="1">
            <a:spLocks/>
          </p:cNvSpPr>
          <p:nvPr/>
        </p:nvSpPr>
        <p:spPr>
          <a:xfrm>
            <a:off x="657014" y="633283"/>
            <a:ext cx="9736666" cy="526224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Ermittlung der jeweiligen Anzahl an Lags mit signifikanten Autokorrelationskoeffizienten</a:t>
            </a:r>
          </a:p>
          <a:p>
            <a:r>
              <a:rPr lang="de-DE" dirty="0"/>
              <a:t>Zielvariablen: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Mögliche Treiber: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B0D3F32D-08D1-5895-162F-D94E08B4B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445683"/>
              </p:ext>
            </p:extLst>
          </p:nvPr>
        </p:nvGraphicFramePr>
        <p:xfrm>
          <a:off x="1053254" y="1374644"/>
          <a:ext cx="8968725" cy="1917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8915">
                  <a:extLst>
                    <a:ext uri="{9D8B030D-6E8A-4147-A177-3AD203B41FA5}">
                      <a16:colId xmlns:a16="http://schemas.microsoft.com/office/drawing/2014/main" val="2732468089"/>
                    </a:ext>
                  </a:extLst>
                </a:gridCol>
                <a:gridCol w="2989905">
                  <a:extLst>
                    <a:ext uri="{9D8B030D-6E8A-4147-A177-3AD203B41FA5}">
                      <a16:colId xmlns:a16="http://schemas.microsoft.com/office/drawing/2014/main" val="802986622"/>
                    </a:ext>
                  </a:extLst>
                </a:gridCol>
                <a:gridCol w="2989905">
                  <a:extLst>
                    <a:ext uri="{9D8B030D-6E8A-4147-A177-3AD203B41FA5}">
                      <a16:colId xmlns:a16="http://schemas.microsoft.com/office/drawing/2014/main" val="3519412434"/>
                    </a:ext>
                  </a:extLst>
                </a:gridCol>
              </a:tblGrid>
              <a:tr h="2739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Abfluss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Niedrigwasserevent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0916579"/>
                  </a:ext>
                </a:extLst>
              </a:tr>
              <a:tr h="2739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Isar/Mittenwald, Winter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4963889"/>
                  </a:ext>
                </a:extLst>
              </a:tr>
              <a:tr h="2739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Isar/Mittenwald, Sommer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4559681"/>
                  </a:ext>
                </a:extLst>
              </a:tr>
              <a:tr h="2739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Iller/Kempten, Winter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271692"/>
                  </a:ext>
                </a:extLst>
              </a:tr>
              <a:tr h="2739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Iller/Kempten, Sommer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9955070"/>
                  </a:ext>
                </a:extLst>
              </a:tr>
              <a:tr h="2739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Fränk. Saale/Salz, Winter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1582575"/>
                  </a:ext>
                </a:extLst>
              </a:tr>
              <a:tr h="2739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Fränk. Saale/Salz, Sommer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3955996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3E35689A-80C9-077C-9512-42E20E4B2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9137"/>
              </p:ext>
            </p:extLst>
          </p:nvPr>
        </p:nvGraphicFramePr>
        <p:xfrm>
          <a:off x="1043094" y="3796835"/>
          <a:ext cx="10782282" cy="23350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2518">
                  <a:extLst>
                    <a:ext uri="{9D8B030D-6E8A-4147-A177-3AD203B41FA5}">
                      <a16:colId xmlns:a16="http://schemas.microsoft.com/office/drawing/2014/main" val="1389623767"/>
                    </a:ext>
                  </a:extLst>
                </a:gridCol>
                <a:gridCol w="739229">
                  <a:extLst>
                    <a:ext uri="{9D8B030D-6E8A-4147-A177-3AD203B41FA5}">
                      <a16:colId xmlns:a16="http://schemas.microsoft.com/office/drawing/2014/main" val="967961759"/>
                    </a:ext>
                  </a:extLst>
                </a:gridCol>
                <a:gridCol w="981963">
                  <a:extLst>
                    <a:ext uri="{9D8B030D-6E8A-4147-A177-3AD203B41FA5}">
                      <a16:colId xmlns:a16="http://schemas.microsoft.com/office/drawing/2014/main" val="341701426"/>
                    </a:ext>
                  </a:extLst>
                </a:gridCol>
                <a:gridCol w="1114361">
                  <a:extLst>
                    <a:ext uri="{9D8B030D-6E8A-4147-A177-3AD203B41FA5}">
                      <a16:colId xmlns:a16="http://schemas.microsoft.com/office/drawing/2014/main" val="1930759727"/>
                    </a:ext>
                  </a:extLst>
                </a:gridCol>
                <a:gridCol w="1070229">
                  <a:extLst>
                    <a:ext uri="{9D8B030D-6E8A-4147-A177-3AD203B41FA5}">
                      <a16:colId xmlns:a16="http://schemas.microsoft.com/office/drawing/2014/main" val="4248701422"/>
                    </a:ext>
                  </a:extLst>
                </a:gridCol>
                <a:gridCol w="1566727">
                  <a:extLst>
                    <a:ext uri="{9D8B030D-6E8A-4147-A177-3AD203B41FA5}">
                      <a16:colId xmlns:a16="http://schemas.microsoft.com/office/drawing/2014/main" val="193125599"/>
                    </a:ext>
                  </a:extLst>
                </a:gridCol>
                <a:gridCol w="882664">
                  <a:extLst>
                    <a:ext uri="{9D8B030D-6E8A-4147-A177-3AD203B41FA5}">
                      <a16:colId xmlns:a16="http://schemas.microsoft.com/office/drawing/2014/main" val="3112856550"/>
                    </a:ext>
                  </a:extLst>
                </a:gridCol>
                <a:gridCol w="1147462">
                  <a:extLst>
                    <a:ext uri="{9D8B030D-6E8A-4147-A177-3AD203B41FA5}">
                      <a16:colId xmlns:a16="http://schemas.microsoft.com/office/drawing/2014/main" val="1712804261"/>
                    </a:ext>
                  </a:extLst>
                </a:gridCol>
                <a:gridCol w="1037129">
                  <a:extLst>
                    <a:ext uri="{9D8B030D-6E8A-4147-A177-3AD203B41FA5}">
                      <a16:colId xmlns:a16="http://schemas.microsoft.com/office/drawing/2014/main" val="11964574"/>
                    </a:ext>
                  </a:extLst>
                </a:gridCol>
              </a:tblGrid>
              <a:tr h="7783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Nieder-schlag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Temperatur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Einfallende kurzwellige Strahlung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Relative Luftfeuchte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Oberflächennahe Bodenfeuchte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Schnee-speicher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Grundwasser-stand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Wasserleit-fähigkeit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655539"/>
                  </a:ext>
                </a:extLst>
              </a:tr>
              <a:tr h="25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Isar/Mittenwald, Winter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7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212210"/>
                  </a:ext>
                </a:extLst>
              </a:tr>
              <a:tr h="25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Isar/Mittenwald, Sommer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7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9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261950"/>
                  </a:ext>
                </a:extLst>
              </a:tr>
              <a:tr h="25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Iller/Kempten, Winter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7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411385"/>
                  </a:ext>
                </a:extLst>
              </a:tr>
              <a:tr h="25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Iller/Kempten, Sommer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7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8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6948048"/>
                  </a:ext>
                </a:extLst>
              </a:tr>
              <a:tr h="25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Fränk. Saale/Salz, Winter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5024726"/>
                  </a:ext>
                </a:extLst>
              </a:tr>
              <a:tr h="25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Fränk. Saale/Salz, Sommer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7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5848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E2CC440A-2B16-B461-8DD1-C382941F167B}"/>
              </a:ext>
            </a:extLst>
          </p:cNvPr>
          <p:cNvSpPr txBox="1"/>
          <p:nvPr/>
        </p:nvSpPr>
        <p:spPr>
          <a:xfrm>
            <a:off x="9283700" y="444499"/>
            <a:ext cx="2373469" cy="1200329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Erklären dass </a:t>
            </a:r>
            <a:r>
              <a:rPr lang="de-DE" dirty="0" err="1">
                <a:cs typeface="Calibri"/>
              </a:rPr>
              <a:t>laganzahl</a:t>
            </a:r>
            <a:r>
              <a:rPr lang="de-DE" dirty="0">
                <a:cs typeface="Calibri"/>
              </a:rPr>
              <a:t> zur Modellierung vom DLM wichtig, Tabelle nicht zeigen (Lisa)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156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684843F-6785-FBC4-90B0-419C14AB00E7}"/>
              </a:ext>
            </a:extLst>
          </p:cNvPr>
          <p:cNvSpPr txBox="1"/>
          <p:nvPr/>
        </p:nvSpPr>
        <p:spPr>
          <a:xfrm>
            <a:off x="1380931" y="1315616"/>
            <a:ext cx="10496109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dirty="0"/>
              <a:t>Pro Pegel: </a:t>
            </a:r>
            <a:r>
              <a:rPr lang="de-DE" dirty="0" err="1"/>
              <a:t>Unadjustierter</a:t>
            </a:r>
            <a:r>
              <a:rPr lang="de-DE" dirty="0"/>
              <a:t> Zusammenhang einzelner Treiber mit Drainage/Anzahl der Niedrigwasserevents (evtl. Grafik und Korrelationen) (Jonas)</a:t>
            </a:r>
          </a:p>
          <a:p>
            <a:endParaRPr lang="de-DE" dirty="0"/>
          </a:p>
          <a:p>
            <a:r>
              <a:rPr lang="de-DE" dirty="0"/>
              <a:t>Mögliche Plots:</a:t>
            </a:r>
          </a:p>
          <a:p>
            <a:pPr marL="285750" indent="-285750">
              <a:buFont typeface="Calibri"/>
              <a:buChar char="-"/>
            </a:pPr>
            <a:r>
              <a:rPr lang="de-DE" dirty="0"/>
              <a:t>Boxplots über </a:t>
            </a:r>
            <a:r>
              <a:rPr lang="de-DE" dirty="0" err="1"/>
              <a:t>member</a:t>
            </a:r>
            <a:r>
              <a:rPr lang="de-DE" dirty="0"/>
              <a:t> für mittlere </a:t>
            </a:r>
            <a:r>
              <a:rPr lang="de-DE" dirty="0" err="1"/>
              <a:t>Kovariablenauspägung</a:t>
            </a:r>
            <a:r>
              <a:rPr lang="de-DE" dirty="0"/>
              <a:t> im 5 Jahresabstand</a:t>
            </a:r>
          </a:p>
          <a:p>
            <a:pPr marL="285750" indent="-285750">
              <a:buFont typeface="Calibri"/>
              <a:buChar char="-"/>
            </a:pPr>
            <a:r>
              <a:rPr lang="de-DE" dirty="0"/>
              <a:t>Mittlere </a:t>
            </a:r>
            <a:r>
              <a:rPr lang="de-DE" dirty="0" err="1"/>
              <a:t>Kovariablenausprägug</a:t>
            </a:r>
            <a:r>
              <a:rPr lang="de-DE" dirty="0"/>
              <a:t> der </a:t>
            </a:r>
            <a:r>
              <a:rPr lang="de-DE" dirty="0" err="1"/>
              <a:t>member</a:t>
            </a:r>
            <a:r>
              <a:rPr lang="de-DE" dirty="0"/>
              <a:t> pro Jahr</a:t>
            </a:r>
          </a:p>
          <a:p>
            <a:pPr marL="285750" indent="-285750">
              <a:buFont typeface="Calibri"/>
              <a:buChar char="-"/>
            </a:pPr>
            <a:r>
              <a:rPr lang="de-DE" dirty="0" err="1"/>
              <a:t>Kovariablenausprägung</a:t>
            </a:r>
            <a:r>
              <a:rPr lang="de-DE" dirty="0"/>
              <a:t> eines </a:t>
            </a:r>
            <a:r>
              <a:rPr lang="de-DE" dirty="0" err="1"/>
              <a:t>members</a:t>
            </a:r>
            <a:r>
              <a:rPr lang="de-DE" dirty="0"/>
              <a:t> für jeden Tag</a:t>
            </a:r>
          </a:p>
          <a:p>
            <a:pPr marL="285750" indent="-285750">
              <a:buFont typeface="Calibri"/>
              <a:buChar char="-"/>
            </a:pPr>
            <a:r>
              <a:rPr lang="de-DE" dirty="0" err="1"/>
              <a:t>Kovariablenausprägung</a:t>
            </a:r>
            <a:r>
              <a:rPr lang="de-DE" dirty="0"/>
              <a:t> aller </a:t>
            </a:r>
            <a:r>
              <a:rPr lang="de-DE" dirty="0" err="1"/>
              <a:t>member</a:t>
            </a:r>
            <a:r>
              <a:rPr lang="de-DE" dirty="0"/>
              <a:t> getrennt für jeden Tag im 5 Jahresabstand</a:t>
            </a:r>
          </a:p>
          <a:p>
            <a:pPr marL="285750" indent="-285750">
              <a:buFont typeface="Calibri"/>
              <a:buChar char="-"/>
            </a:pPr>
            <a:r>
              <a:rPr lang="de-DE" dirty="0"/>
              <a:t>Korrelationsmatrix</a:t>
            </a:r>
          </a:p>
          <a:p>
            <a:pPr marL="285750" indent="-285750">
              <a:buFont typeface="Calibri"/>
              <a:buChar char="-"/>
            </a:pPr>
            <a:r>
              <a:rPr lang="de-DE"/>
              <a:t>Unadjustierter, linearer Zusammenhang zwischen möglicher Treiber und </a:t>
            </a:r>
            <a:r>
              <a:rPr lang="de-DE" dirty="0" err="1"/>
              <a:t>drainage</a:t>
            </a:r>
            <a:r>
              <a:rPr lang="de-DE" dirty="0"/>
              <a:t> für alle 6 Teildatensätze</a:t>
            </a:r>
          </a:p>
          <a:p>
            <a:pPr marL="285750" indent="-285750">
              <a:buFont typeface="Calibri"/>
              <a:buChar char="-"/>
            </a:pPr>
            <a:r>
              <a:rPr lang="de-DE"/>
              <a:t>Logistische Regressionen auf Niedrigwasserevent?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34A225-C025-CAC8-BF97-1BF2D3604CFA}"/>
              </a:ext>
            </a:extLst>
          </p:cNvPr>
          <p:cNvSpPr txBox="1"/>
          <p:nvPr/>
        </p:nvSpPr>
        <p:spPr>
          <a:xfrm>
            <a:off x="7012940" y="635000"/>
            <a:ext cx="4249420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+ Plots für Einflussvariablen (Jonas + Chris)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E1DC57-C5B7-8F7B-FB9F-97974211C2F5}"/>
              </a:ext>
            </a:extLst>
          </p:cNvPr>
          <p:cNvSpPr txBox="1"/>
          <p:nvPr/>
        </p:nvSpPr>
        <p:spPr>
          <a:xfrm>
            <a:off x="7010400" y="825500"/>
            <a:ext cx="4216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31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7B2D2-ED84-8B86-D54D-F1F1530D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AD9EA44-ADC8-566F-6383-716A8B4686BF}"/>
              </a:ext>
            </a:extLst>
          </p:cNvPr>
          <p:cNvSpPr txBox="1"/>
          <p:nvPr/>
        </p:nvSpPr>
        <p:spPr>
          <a:xfrm>
            <a:off x="677334" y="1651518"/>
            <a:ext cx="9894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-Autoregressive-Distributed lag Modell für Drainage + Kurzerklärung für Präsentation (Max)</a:t>
            </a:r>
          </a:p>
          <a:p>
            <a:r>
              <a:rPr lang="de-DE" dirty="0"/>
              <a:t>-GAM(M) für Niedrigwasserevent + Autokorrelationsstruktur + wie fitten über verschiedene Member (</a:t>
            </a:r>
            <a:r>
              <a:rPr lang="de-DE" dirty="0" err="1"/>
              <a:t>fit_ardlm_across</a:t>
            </a:r>
            <a:r>
              <a:rPr lang="de-DE" dirty="0"/>
              <a:t>, q lag für y, p lag für </a:t>
            </a:r>
            <a:r>
              <a:rPr lang="de-DE" dirty="0" err="1"/>
              <a:t>kovariablen</a:t>
            </a:r>
            <a:r>
              <a:rPr lang="de-DE" dirty="0"/>
              <a:t>)+ multiples testen (Lisa)</a:t>
            </a:r>
          </a:p>
          <a:p>
            <a:r>
              <a:rPr lang="de-DE" dirty="0"/>
              <a:t>-ARIMA Modell wegen Autokorrelation?</a:t>
            </a:r>
          </a:p>
          <a:p>
            <a:endParaRPr lang="de-DE" dirty="0"/>
          </a:p>
          <a:p>
            <a:r>
              <a:rPr lang="de-DE" dirty="0"/>
              <a:t>-Zeitkonstante Variablen als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intercept</a:t>
            </a:r>
            <a:r>
              <a:rPr lang="de-DE" dirty="0"/>
              <a:t> oder so </a:t>
            </a:r>
            <a:r>
              <a:rPr lang="de-DE" dirty="0" err="1"/>
              <a:t>einmodellieren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5424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4957-2783-20E4-7F90-7CD1296E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A57D-1499-C5A6-D651-E97B062C3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Autoregressive Distributed Lag Model</a:t>
            </a:r>
          </a:p>
          <a:p>
            <a:r>
              <a:rPr lang="de-DE" dirty="0" err="1"/>
              <a:t>Generalised</a:t>
            </a:r>
            <a:r>
              <a:rPr lang="de-DE" dirty="0"/>
              <a:t> </a:t>
            </a:r>
            <a:r>
              <a:rPr lang="de-DE" dirty="0" err="1"/>
              <a:t>Additve</a:t>
            </a:r>
            <a:r>
              <a:rPr lang="de-DE" dirty="0"/>
              <a:t> Mixed Model </a:t>
            </a:r>
          </a:p>
        </p:txBody>
      </p:sp>
    </p:spTree>
    <p:extLst>
      <p:ext uri="{BB962C8B-B14F-4D97-AF65-F5344CB8AC3E}">
        <p14:creationId xmlns:p14="http://schemas.microsoft.com/office/powerpoint/2010/main" val="284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86EEA-DE2B-4A2B-83D1-865E5FA0D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923" y="852389"/>
            <a:ext cx="10445466" cy="3005034"/>
          </a:xfrm>
        </p:spPr>
        <p:txBody>
          <a:bodyPr>
            <a:noAutofit/>
          </a:bodyPr>
          <a:lstStyle/>
          <a:p>
            <a:pPr algn="ctr"/>
            <a:r>
              <a:rPr lang="en-US" noProof="0" err="1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Niedrigwasser</a:t>
            </a:r>
            <a:r>
              <a:rPr lang="en-US" noProof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 in Bayern</a:t>
            </a:r>
            <a:br>
              <a:rPr lang="en-US" sz="7200" noProof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</a:br>
            <a:r>
              <a:rPr lang="en-US" sz="2800" err="1">
                <a:solidFill>
                  <a:schemeClr val="accent3"/>
                </a:solidFill>
                <a:latin typeface="+mn-lt"/>
                <a:cs typeface="Helvetica" panose="020B0604020202020204" pitchFamily="34" charset="0"/>
              </a:rPr>
              <a:t>Statistisches</a:t>
            </a:r>
            <a:r>
              <a:rPr lang="en-US" sz="2800">
                <a:solidFill>
                  <a:schemeClr val="accent3"/>
                </a:solidFill>
                <a:latin typeface="+mn-lt"/>
                <a:cs typeface="Helvetica" panose="020B0604020202020204" pitchFamily="34" charset="0"/>
              </a:rPr>
              <a:t> Praktikum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50E69F-A4E6-475B-B58B-53D5B950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049D-CFC7-4BBA-A40C-796A2759B3FB}" type="slidenum">
              <a:rPr lang="de-DE" smtClean="0"/>
              <a:t>2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FE661B5-9F22-4E09-B951-841230C981D4}"/>
              </a:ext>
            </a:extLst>
          </p:cNvPr>
          <p:cNvSpPr/>
          <p:nvPr/>
        </p:nvSpPr>
        <p:spPr>
          <a:xfrm>
            <a:off x="1054952" y="4179823"/>
            <a:ext cx="10157531" cy="384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457C7C-9C91-437B-BD2B-5A746EE23560}"/>
              </a:ext>
            </a:extLst>
          </p:cNvPr>
          <p:cNvSpPr txBox="1"/>
          <p:nvPr/>
        </p:nvSpPr>
        <p:spPr>
          <a:xfrm>
            <a:off x="4960999" y="5619939"/>
            <a:ext cx="227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München, 16.03.2023</a:t>
            </a:r>
          </a:p>
        </p:txBody>
      </p:sp>
    </p:spTree>
    <p:extLst>
      <p:ext uri="{BB962C8B-B14F-4D97-AF65-F5344CB8AC3E}">
        <p14:creationId xmlns:p14="http://schemas.microsoft.com/office/powerpoint/2010/main" val="1404529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4957-2783-20E4-7F90-7CD1296E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- ARDLM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A57D-1499-C5A6-D651-E97B062C3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ARDL-Modell besteht aus der:</a:t>
            </a:r>
          </a:p>
          <a:p>
            <a:pPr lvl="1"/>
            <a:r>
              <a:rPr lang="de-DE" b="1" dirty="0"/>
              <a:t>AR-Komponente:</a:t>
            </a:r>
            <a:r>
              <a:rPr lang="de-DE" dirty="0"/>
              <a:t> Erfasst die Beziehung zwischen einer abhängigen Variablen und ihren früheren Werten</a:t>
            </a:r>
          </a:p>
          <a:p>
            <a:pPr lvl="1"/>
            <a:r>
              <a:rPr lang="de-DE" b="1" dirty="0"/>
              <a:t>DL-Komponente: </a:t>
            </a:r>
            <a:r>
              <a:rPr lang="de-DE" dirty="0"/>
              <a:t>Erfasst die Beziehung zwischen einer abhängigen Variablen und ihren Verzögerungen in anderen Variablen erfasst</a:t>
            </a:r>
          </a:p>
          <a:p>
            <a:r>
              <a:rPr lang="de-DE" dirty="0"/>
              <a:t>Verwendung:</a:t>
            </a:r>
          </a:p>
          <a:p>
            <a:pPr lvl="1"/>
            <a:r>
              <a:rPr lang="de-DE" dirty="0"/>
              <a:t>Untersuchung von Beziehungen zwischen Variablen und zur Messung von kurz- und langfristigen Auswirkungen</a:t>
            </a:r>
          </a:p>
        </p:txBody>
      </p:sp>
    </p:spTree>
    <p:extLst>
      <p:ext uri="{BB962C8B-B14F-4D97-AF65-F5344CB8AC3E}">
        <p14:creationId xmlns:p14="http://schemas.microsoft.com/office/powerpoint/2010/main" val="350845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4957-2783-20E4-7F90-7CD1296E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- ARDLM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DA57D-1499-C5A6-D651-E97B062C3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ARDL-Modell besteht aus der:</a:t>
                </a:r>
              </a:p>
              <a:p>
                <a:pPr lvl="1"/>
                <a:r>
                  <a:rPr lang="de-DE" b="1" dirty="0"/>
                  <a:t>AR-Komponente:</a:t>
                </a:r>
                <a:r>
                  <a:rPr lang="de-DE" dirty="0"/>
                  <a:t> Erfasst die Beziehung zwischen der abhängigen Variable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und ihren früheren Werten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de-DE" b="1" dirty="0"/>
                  <a:t>DL-Komponente: </a:t>
                </a:r>
                <a:r>
                  <a:rPr lang="de-DE" dirty="0"/>
                  <a:t>Erfasst die Beziehung zwischen der abhängigen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und ihren Verzögerungen in den unabhängigen Variablen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…,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dirty="0"/>
              </a:p>
              <a:p>
                <a:r>
                  <a:rPr lang="de-DE" dirty="0"/>
                  <a:t>Verwendung:</a:t>
                </a:r>
              </a:p>
              <a:p>
                <a:pPr lvl="1"/>
                <a:r>
                  <a:rPr lang="de-DE" dirty="0"/>
                  <a:t>Untersuchung von Beziehungen zwischen Variablen und zur Messung von kurz- und langfristigen Auswirkungen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DA57D-1499-C5A6-D651-E97B062C3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590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50D4-D009-2CE8-A1D4-0DFF2550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- ARDLM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BE86C5-D4EB-027E-7699-70CCDD02E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9856" y="3575240"/>
                <a:ext cx="8596668" cy="388077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 ist konstant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sind jeweils die i-</a:t>
                </a:r>
                <a:r>
                  <a:rPr lang="de-DE" dirty="0" err="1"/>
                  <a:t>te</a:t>
                </a:r>
                <a:r>
                  <a:rPr lang="de-DE" dirty="0"/>
                  <a:t> abhängige und unabhängige Serie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de-DE" dirty="0"/>
                  <a:t> ist die </a:t>
                </a:r>
                <a:r>
                  <a:rPr lang="de-DE" i="1" dirty="0"/>
                  <a:t>autoregressive Ordnung </a:t>
                </a:r>
                <a:r>
                  <a:rPr lang="de-DE" dirty="0"/>
                  <a:t>des Models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b="0" dirty="0"/>
                  <a:t> ist die </a:t>
                </a:r>
                <a:r>
                  <a:rPr lang="de-DE" b="0" i="1" dirty="0"/>
                  <a:t>Lag Ordnung </a:t>
                </a:r>
                <a:r>
                  <a:rPr lang="de-DE" dirty="0"/>
                  <a:t>der unabhängigen Serie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b="0" dirty="0"/>
                  <a:t> ist die </a:t>
                </a:r>
                <a:r>
                  <a:rPr lang="de-DE" b="0" i="1" dirty="0"/>
                  <a:t>Innovation</a:t>
                </a:r>
                <a:r>
                  <a:rPr lang="de-DE" b="0" dirty="0"/>
                  <a:t> (Standardfehler)</a:t>
                </a:r>
              </a:p>
              <a:p>
                <a:endParaRPr lang="de-DE" b="0" dirty="0"/>
              </a:p>
              <a:p>
                <a:pPr marL="0" indent="0">
                  <a:buNone/>
                </a:pPr>
                <a:endParaRPr lang="de-DE" b="0" i="1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BE86C5-D4EB-027E-7699-70CCDD02E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856" y="3575240"/>
                <a:ext cx="8596668" cy="3880773"/>
              </a:xfrm>
              <a:blipFill>
                <a:blip r:embed="rId2"/>
                <a:stretch>
                  <a:fillRect t="-15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0FBA96B1-A806-9CA0-6B99-944EB32F4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9" y="1599096"/>
            <a:ext cx="7459501" cy="19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45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D7ED4-58E2-19B7-5018-298BA812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- GAMM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9F8D2BD-1138-5EC6-25F6-B03C84DFAF80}"/>
              </a:ext>
            </a:extLst>
          </p:cNvPr>
          <p:cNvSpPr txBox="1"/>
          <p:nvPr/>
        </p:nvSpPr>
        <p:spPr>
          <a:xfrm>
            <a:off x="751267" y="1435457"/>
            <a:ext cx="87871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218285-D2AB-C207-0FE3-1116140ACB19}"/>
              </a:ext>
            </a:extLst>
          </p:cNvPr>
          <p:cNvSpPr txBox="1">
            <a:spLocks/>
          </p:cNvSpPr>
          <p:nvPr/>
        </p:nvSpPr>
        <p:spPr>
          <a:xfrm>
            <a:off x="677334" y="1795688"/>
            <a:ext cx="8596668" cy="388077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257482-0408-8D9F-5F3C-1036C5263CDB}"/>
              </a:ext>
            </a:extLst>
          </p:cNvPr>
          <p:cNvSpPr txBox="1">
            <a:spLocks/>
          </p:cNvSpPr>
          <p:nvPr/>
        </p:nvSpPr>
        <p:spPr>
          <a:xfrm>
            <a:off x="677334" y="1613237"/>
            <a:ext cx="8596668" cy="388077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Aktuell:</a:t>
            </a:r>
          </a:p>
          <a:p>
            <a:r>
              <a:rPr lang="de-DE" dirty="0"/>
              <a:t>Modellierung der acht möglichen Treiber als Glatte Effekte</a:t>
            </a:r>
          </a:p>
          <a:p>
            <a:r>
              <a:rPr lang="de-DE" dirty="0"/>
              <a:t>Interaktionen?</a:t>
            </a:r>
          </a:p>
          <a:p>
            <a:r>
              <a:rPr lang="de-DE" dirty="0"/>
              <a:t>Einbezug der zehn Simulationen (</a:t>
            </a:r>
            <a:r>
              <a:rPr lang="de-DE" dirty="0" err="1"/>
              <a:t>member</a:t>
            </a:r>
            <a:r>
              <a:rPr lang="de-DE" dirty="0"/>
              <a:t>) als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effects</a:t>
            </a:r>
            <a:endParaRPr lang="de-DE" dirty="0"/>
          </a:p>
          <a:p>
            <a:r>
              <a:rPr lang="de-DE" dirty="0"/>
              <a:t>Autokorrelationsstruktur?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C4D678-3EC8-F405-6C94-B9C71E29FC11}"/>
              </a:ext>
            </a:extLst>
          </p:cNvPr>
          <p:cNvSpPr txBox="1"/>
          <p:nvPr/>
        </p:nvSpPr>
        <p:spPr>
          <a:xfrm>
            <a:off x="8013700" y="2349500"/>
            <a:ext cx="2590800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Calibri"/>
              </a:rPr>
              <a:t>Lisa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828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C2A06-3315-E0E0-ABF3-819CFB54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9A6BDD7-3424-9E5B-0281-9F976A2C1816}"/>
              </a:ext>
            </a:extLst>
          </p:cNvPr>
          <p:cNvSpPr txBox="1"/>
          <p:nvPr/>
        </p:nvSpPr>
        <p:spPr>
          <a:xfrm>
            <a:off x="6235700" y="2489199"/>
            <a:ext cx="3263900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Calibri"/>
              </a:rPr>
              <a:t>Chris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661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FCCF6-9B42-32BC-9A44-6877E81E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Anhang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855DCE-76F6-210B-BE4B-785D7D490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93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draußen, Boden, Himmel, Baum enthält.&#10;&#10;Automatisch generierte Beschreibung">
            <a:extLst>
              <a:ext uri="{FF2B5EF4-FFF2-40B4-BE49-F238E27FC236}">
                <a16:creationId xmlns:a16="http://schemas.microsoft.com/office/drawing/2014/main" id="{A7A2E88B-AF20-877A-1C9B-A831EBE3A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1" y="405621"/>
            <a:ext cx="4587638" cy="3322608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16C508B-7160-D6BD-CF0C-C4609319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42" y="942916"/>
            <a:ext cx="7161233" cy="1261274"/>
          </a:xfrm>
          <a:prstGeom prst="rect">
            <a:avLst/>
          </a:prstGeom>
        </p:spPr>
      </p:pic>
      <p:pic>
        <p:nvPicPr>
          <p:cNvPr id="7" name="Grafik 6" descr="Ein Bild, das Text, draußen, Meeressäuger, Robbe enthält.&#10;&#10;Automatisch generierte Beschreibung">
            <a:extLst>
              <a:ext uri="{FF2B5EF4-FFF2-40B4-BE49-F238E27FC236}">
                <a16:creationId xmlns:a16="http://schemas.microsoft.com/office/drawing/2014/main" id="{6F87C4CF-3458-0AE5-C3E0-4F1B86C7A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61" y="2502935"/>
            <a:ext cx="5840840" cy="4062946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7E265459-AA7D-A907-EDAA-8911775D0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4" y="4373810"/>
            <a:ext cx="7186283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8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F7981-6D05-0FDA-6566-B323075B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Rahmen des Projekts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577E82E-B479-678D-2B29-6ED1F4D07502}"/>
              </a:ext>
            </a:extLst>
          </p:cNvPr>
          <p:cNvSpPr txBox="1"/>
          <p:nvPr/>
        </p:nvSpPr>
        <p:spPr>
          <a:xfrm>
            <a:off x="746449" y="1772816"/>
            <a:ext cx="643812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FBD8D503-9AC5-110A-5399-5BB4DC3F1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87" y="1598848"/>
            <a:ext cx="4610636" cy="4282783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72978339-43DA-3373-1E73-C6D6AB6E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582" y="1597288"/>
            <a:ext cx="4610637" cy="428590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938363B-7F67-F52D-EB89-D02F4CB5BECB}"/>
              </a:ext>
            </a:extLst>
          </p:cNvPr>
          <p:cNvSpPr txBox="1"/>
          <p:nvPr/>
        </p:nvSpPr>
        <p:spPr>
          <a:xfrm>
            <a:off x="8229600" y="685800"/>
            <a:ext cx="2971800" cy="646331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/>
              <a:t>Catchment</a:t>
            </a:r>
            <a:r>
              <a:rPr lang="de-DE" dirty="0"/>
              <a:t> ID in Pegel mit echten Namen ändern (Max)</a:t>
            </a:r>
          </a:p>
        </p:txBody>
      </p:sp>
    </p:spTree>
    <p:extLst>
      <p:ext uri="{BB962C8B-B14F-4D97-AF65-F5344CB8AC3E}">
        <p14:creationId xmlns:p14="http://schemas.microsoft.com/office/powerpoint/2010/main" val="345307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0F174-14F7-046D-3698-37F59206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DAE76AC-1329-A46E-1855-125036CD9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37519"/>
            <a:ext cx="6492875" cy="3246437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47D695-6E3F-D8FC-BE96-19F097E59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99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D417098-F7D2-7CAD-BEEC-2A96317E0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43" y="1183050"/>
            <a:ext cx="6182191" cy="38152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4EF0F74-EB11-C6C8-89B0-770320F9AA67}"/>
              </a:ext>
            </a:extLst>
          </p:cNvPr>
          <p:cNvSpPr txBox="1"/>
          <p:nvPr/>
        </p:nvSpPr>
        <p:spPr>
          <a:xfrm>
            <a:off x="1256629" y="5009076"/>
            <a:ext cx="794385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Jeweils 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 Simulationen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der täglichen Abflussmengen und Niedrigwasserevents für alle 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drei Pegel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 Zeitraum 1990 bis 2020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0574229-5433-CC9C-DABF-BCA0B8F60E8C}"/>
              </a:ext>
            </a:extLst>
          </p:cNvPr>
          <p:cNvSpPr txBox="1"/>
          <p:nvPr/>
        </p:nvSpPr>
        <p:spPr>
          <a:xfrm>
            <a:off x="1256629" y="822906"/>
            <a:ext cx="46101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Visualisierung eines Datenausschnitts: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BA6BFED-B711-60AC-ADB0-F99E58972D5F}"/>
              </a:ext>
            </a:extLst>
          </p:cNvPr>
          <p:cNvSpPr txBox="1">
            <a:spLocks/>
          </p:cNvSpPr>
          <p:nvPr/>
        </p:nvSpPr>
        <p:spPr>
          <a:xfrm>
            <a:off x="610852" y="386831"/>
            <a:ext cx="10533397" cy="629019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Zielvariablen: Abflussmenge und Niedrigwasserevent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D813A15-DA5F-1F83-2D31-B304869CCB50}"/>
              </a:ext>
            </a:extLst>
          </p:cNvPr>
          <p:cNvSpPr txBox="1"/>
          <p:nvPr/>
        </p:nvSpPr>
        <p:spPr>
          <a:xfrm>
            <a:off x="8206740" y="538480"/>
            <a:ext cx="3279140" cy="646331"/>
          </a:xfrm>
          <a:prstGeom prst="rect">
            <a:avLst/>
          </a:prstGeom>
          <a:solidFill>
            <a:srgbClr val="ED7D31"/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+ Plot für alle 3 Pegel ohne </a:t>
            </a:r>
            <a:r>
              <a:rPr lang="de-DE"/>
              <a:t>Niedrigwasserevents (Chris)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41DDBCF-AE7C-C2AD-5DC6-0357499C11AB}"/>
              </a:ext>
            </a:extLst>
          </p:cNvPr>
          <p:cNvSpPr txBox="1"/>
          <p:nvPr/>
        </p:nvSpPr>
        <p:spPr>
          <a:xfrm>
            <a:off x="8204200" y="1615439"/>
            <a:ext cx="3314700" cy="646331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+ Plot für hydrologisches Halbjahr (Chris)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13A96F-BE8C-1743-4480-9590567388A0}"/>
              </a:ext>
            </a:extLst>
          </p:cNvPr>
          <p:cNvSpPr txBox="1"/>
          <p:nvPr/>
        </p:nvSpPr>
        <p:spPr>
          <a:xfrm>
            <a:off x="8077200" y="2550160"/>
            <a:ext cx="3322320" cy="646331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+ Plot für alle 3 Pegel mit Niedrigwasserevents (Chris)</a:t>
            </a:r>
          </a:p>
        </p:txBody>
      </p:sp>
    </p:spTree>
    <p:extLst>
      <p:ext uri="{BB962C8B-B14F-4D97-AF65-F5344CB8AC3E}">
        <p14:creationId xmlns:p14="http://schemas.microsoft.com/office/powerpoint/2010/main" val="381901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D417098-F7D2-7CAD-BEEC-2A96317E0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43" y="1183050"/>
            <a:ext cx="6182191" cy="38152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4EF0F74-EB11-C6C8-89B0-770320F9AA67}"/>
              </a:ext>
            </a:extLst>
          </p:cNvPr>
          <p:cNvSpPr txBox="1"/>
          <p:nvPr/>
        </p:nvSpPr>
        <p:spPr>
          <a:xfrm>
            <a:off x="1256629" y="5009076"/>
            <a:ext cx="794385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>
                <a:solidFill>
                  <a:schemeClr val="tx1">
                    <a:lumMod val="75000"/>
                    <a:lumOff val="25000"/>
                  </a:schemeClr>
                </a:solidFill>
              </a:rPr>
              <a:t>Jeweils </a:t>
            </a:r>
            <a:r>
              <a:rPr lang="de-DE" b="1">
                <a:solidFill>
                  <a:schemeClr val="tx1">
                    <a:lumMod val="75000"/>
                    <a:lumOff val="25000"/>
                  </a:schemeClr>
                </a:solidFill>
              </a:rPr>
              <a:t>10 Simulationen</a:t>
            </a:r>
            <a:r>
              <a:rPr lang="de-DE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de-DE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de-DE">
                <a:solidFill>
                  <a:schemeClr val="tx1">
                    <a:lumMod val="75000"/>
                    <a:lumOff val="25000"/>
                  </a:schemeClr>
                </a:solidFill>
              </a:rPr>
              <a:t>) der täglichen Abflussmengen und Niedrigwasserevents für alle </a:t>
            </a:r>
            <a:r>
              <a:rPr lang="de-DE" b="1">
                <a:solidFill>
                  <a:schemeClr val="tx1">
                    <a:lumMod val="75000"/>
                    <a:lumOff val="25000"/>
                  </a:schemeClr>
                </a:solidFill>
              </a:rPr>
              <a:t>drei Pegel</a:t>
            </a:r>
            <a:r>
              <a:rPr lang="de-DE">
                <a:solidFill>
                  <a:schemeClr val="tx1">
                    <a:lumMod val="75000"/>
                    <a:lumOff val="25000"/>
                  </a:schemeClr>
                </a:solidFill>
              </a:rPr>
              <a:t> im Zeitraum 1990 bis 2020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0574229-5433-CC9C-DABF-BCA0B8F60E8C}"/>
              </a:ext>
            </a:extLst>
          </p:cNvPr>
          <p:cNvSpPr txBox="1"/>
          <p:nvPr/>
        </p:nvSpPr>
        <p:spPr>
          <a:xfrm>
            <a:off x="1256629" y="822906"/>
            <a:ext cx="46101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>
                <a:solidFill>
                  <a:schemeClr val="tx1">
                    <a:lumMod val="75000"/>
                    <a:lumOff val="25000"/>
                  </a:schemeClr>
                </a:solidFill>
              </a:rPr>
              <a:t>Visualisierung eines Datenausschnitts: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BA6BFED-B711-60AC-ADB0-F99E58972D5F}"/>
              </a:ext>
            </a:extLst>
          </p:cNvPr>
          <p:cNvSpPr txBox="1">
            <a:spLocks/>
          </p:cNvSpPr>
          <p:nvPr/>
        </p:nvSpPr>
        <p:spPr>
          <a:xfrm>
            <a:off x="610852" y="386831"/>
            <a:ext cx="10533397" cy="629019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Zielvariablen: Abflussmenge und Niedrigwasserevent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D813A15-DA5F-1F83-2D31-B304869CCB50}"/>
              </a:ext>
            </a:extLst>
          </p:cNvPr>
          <p:cNvSpPr txBox="1"/>
          <p:nvPr/>
        </p:nvSpPr>
        <p:spPr>
          <a:xfrm>
            <a:off x="8206740" y="538480"/>
            <a:ext cx="3279140" cy="646331"/>
          </a:xfrm>
          <a:prstGeom prst="rect">
            <a:avLst/>
          </a:prstGeom>
          <a:solidFill>
            <a:srgbClr val="ED7D31"/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+ Plot für alle 3 Pegel ohne Niedrigwasserevents (Chris)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41DDBCF-AE7C-C2AD-5DC6-0357499C11AB}"/>
              </a:ext>
            </a:extLst>
          </p:cNvPr>
          <p:cNvSpPr txBox="1"/>
          <p:nvPr/>
        </p:nvSpPr>
        <p:spPr>
          <a:xfrm>
            <a:off x="8204200" y="1615439"/>
            <a:ext cx="3314700" cy="646331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+ Plot für hydrologisches Halbjahr (Chris)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13A96F-BE8C-1743-4480-9590567388A0}"/>
              </a:ext>
            </a:extLst>
          </p:cNvPr>
          <p:cNvSpPr txBox="1"/>
          <p:nvPr/>
        </p:nvSpPr>
        <p:spPr>
          <a:xfrm>
            <a:off x="8077200" y="2550160"/>
            <a:ext cx="3322320" cy="646331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+ Plot für alle 3 Pegel mit Niedrigwasserevents (Chris)</a:t>
            </a:r>
          </a:p>
        </p:txBody>
      </p:sp>
    </p:spTree>
    <p:extLst>
      <p:ext uri="{BB962C8B-B14F-4D97-AF65-F5344CB8AC3E}">
        <p14:creationId xmlns:p14="http://schemas.microsoft.com/office/powerpoint/2010/main" val="84368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D417098-F7D2-7CAD-BEEC-2A96317E0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43" y="1183050"/>
            <a:ext cx="6182191" cy="38152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4EF0F74-EB11-C6C8-89B0-770320F9AA67}"/>
              </a:ext>
            </a:extLst>
          </p:cNvPr>
          <p:cNvSpPr txBox="1"/>
          <p:nvPr/>
        </p:nvSpPr>
        <p:spPr>
          <a:xfrm>
            <a:off x="1256629" y="5009076"/>
            <a:ext cx="794385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>
                <a:solidFill>
                  <a:schemeClr val="tx1">
                    <a:lumMod val="75000"/>
                    <a:lumOff val="25000"/>
                  </a:schemeClr>
                </a:solidFill>
              </a:rPr>
              <a:t>Jeweils </a:t>
            </a:r>
            <a:r>
              <a:rPr lang="de-DE" b="1">
                <a:solidFill>
                  <a:schemeClr val="tx1">
                    <a:lumMod val="75000"/>
                    <a:lumOff val="25000"/>
                  </a:schemeClr>
                </a:solidFill>
              </a:rPr>
              <a:t>10 Simulationen</a:t>
            </a:r>
            <a:r>
              <a:rPr lang="de-DE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de-DE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de-DE">
                <a:solidFill>
                  <a:schemeClr val="tx1">
                    <a:lumMod val="75000"/>
                    <a:lumOff val="25000"/>
                  </a:schemeClr>
                </a:solidFill>
              </a:rPr>
              <a:t>) der täglichen Abflussmengen und Niedrigwasserevents für alle </a:t>
            </a:r>
            <a:r>
              <a:rPr lang="de-DE" b="1">
                <a:solidFill>
                  <a:schemeClr val="tx1">
                    <a:lumMod val="75000"/>
                    <a:lumOff val="25000"/>
                  </a:schemeClr>
                </a:solidFill>
              </a:rPr>
              <a:t>drei Pegel</a:t>
            </a:r>
            <a:r>
              <a:rPr lang="de-DE">
                <a:solidFill>
                  <a:schemeClr val="tx1">
                    <a:lumMod val="75000"/>
                    <a:lumOff val="25000"/>
                  </a:schemeClr>
                </a:solidFill>
              </a:rPr>
              <a:t> im Zeitraum 1990 bis 2020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0574229-5433-CC9C-DABF-BCA0B8F60E8C}"/>
              </a:ext>
            </a:extLst>
          </p:cNvPr>
          <p:cNvSpPr txBox="1"/>
          <p:nvPr/>
        </p:nvSpPr>
        <p:spPr>
          <a:xfrm>
            <a:off x="1256629" y="822906"/>
            <a:ext cx="46101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>
                <a:solidFill>
                  <a:schemeClr val="tx1">
                    <a:lumMod val="75000"/>
                    <a:lumOff val="25000"/>
                  </a:schemeClr>
                </a:solidFill>
              </a:rPr>
              <a:t>Visualisierung eines Datenausschnitts: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BA6BFED-B711-60AC-ADB0-F99E58972D5F}"/>
              </a:ext>
            </a:extLst>
          </p:cNvPr>
          <p:cNvSpPr txBox="1">
            <a:spLocks/>
          </p:cNvSpPr>
          <p:nvPr/>
        </p:nvSpPr>
        <p:spPr>
          <a:xfrm>
            <a:off x="610852" y="386831"/>
            <a:ext cx="10533397" cy="629019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Zielvariablen: Abflussmenge und Niedrigwasserevent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D813A15-DA5F-1F83-2D31-B304869CCB50}"/>
              </a:ext>
            </a:extLst>
          </p:cNvPr>
          <p:cNvSpPr txBox="1"/>
          <p:nvPr/>
        </p:nvSpPr>
        <p:spPr>
          <a:xfrm>
            <a:off x="8206740" y="538480"/>
            <a:ext cx="3279140" cy="646331"/>
          </a:xfrm>
          <a:prstGeom prst="rect">
            <a:avLst/>
          </a:prstGeom>
          <a:solidFill>
            <a:srgbClr val="ED7D31"/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+ Plot für alle 3 Pegel ohne Niedrigwasserevents (Chris)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41DDBCF-AE7C-C2AD-5DC6-0357499C11AB}"/>
              </a:ext>
            </a:extLst>
          </p:cNvPr>
          <p:cNvSpPr txBox="1"/>
          <p:nvPr/>
        </p:nvSpPr>
        <p:spPr>
          <a:xfrm>
            <a:off x="8204200" y="1615439"/>
            <a:ext cx="3314700" cy="646331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+ Plot für hydrologisches Halbjahr (Chris)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13A96F-BE8C-1743-4480-9590567388A0}"/>
              </a:ext>
            </a:extLst>
          </p:cNvPr>
          <p:cNvSpPr txBox="1"/>
          <p:nvPr/>
        </p:nvSpPr>
        <p:spPr>
          <a:xfrm>
            <a:off x="8077200" y="2550160"/>
            <a:ext cx="3322320" cy="646331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+ Plot für alle 3 Pegel mit Niedrigwasserevents (Chris)</a:t>
            </a:r>
          </a:p>
        </p:txBody>
      </p:sp>
    </p:spTree>
    <p:extLst>
      <p:ext uri="{BB962C8B-B14F-4D97-AF65-F5344CB8AC3E}">
        <p14:creationId xmlns:p14="http://schemas.microsoft.com/office/powerpoint/2010/main" val="314101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D417098-F7D2-7CAD-BEEC-2A96317E0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43" y="1183050"/>
            <a:ext cx="6182191" cy="38152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4EF0F74-EB11-C6C8-89B0-770320F9AA67}"/>
              </a:ext>
            </a:extLst>
          </p:cNvPr>
          <p:cNvSpPr txBox="1"/>
          <p:nvPr/>
        </p:nvSpPr>
        <p:spPr>
          <a:xfrm>
            <a:off x="1256629" y="5009076"/>
            <a:ext cx="794385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>
                <a:solidFill>
                  <a:schemeClr val="tx1">
                    <a:lumMod val="75000"/>
                    <a:lumOff val="25000"/>
                  </a:schemeClr>
                </a:solidFill>
              </a:rPr>
              <a:t>Jeweils </a:t>
            </a:r>
            <a:r>
              <a:rPr lang="de-DE" b="1">
                <a:solidFill>
                  <a:schemeClr val="tx1">
                    <a:lumMod val="75000"/>
                    <a:lumOff val="25000"/>
                  </a:schemeClr>
                </a:solidFill>
              </a:rPr>
              <a:t>10 Simulationen</a:t>
            </a:r>
            <a:r>
              <a:rPr lang="de-DE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de-DE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de-DE">
                <a:solidFill>
                  <a:schemeClr val="tx1">
                    <a:lumMod val="75000"/>
                    <a:lumOff val="25000"/>
                  </a:schemeClr>
                </a:solidFill>
              </a:rPr>
              <a:t>) der täglichen Abflussmengen und Niedrigwasserevents für alle </a:t>
            </a:r>
            <a:r>
              <a:rPr lang="de-DE" b="1">
                <a:solidFill>
                  <a:schemeClr val="tx1">
                    <a:lumMod val="75000"/>
                    <a:lumOff val="25000"/>
                  </a:schemeClr>
                </a:solidFill>
              </a:rPr>
              <a:t>drei Pegel</a:t>
            </a:r>
            <a:r>
              <a:rPr lang="de-DE">
                <a:solidFill>
                  <a:schemeClr val="tx1">
                    <a:lumMod val="75000"/>
                    <a:lumOff val="25000"/>
                  </a:schemeClr>
                </a:solidFill>
              </a:rPr>
              <a:t> im Zeitraum 1990 bis 2020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0574229-5433-CC9C-DABF-BCA0B8F60E8C}"/>
              </a:ext>
            </a:extLst>
          </p:cNvPr>
          <p:cNvSpPr txBox="1"/>
          <p:nvPr/>
        </p:nvSpPr>
        <p:spPr>
          <a:xfrm>
            <a:off x="1256629" y="822906"/>
            <a:ext cx="46101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>
                <a:solidFill>
                  <a:schemeClr val="tx1">
                    <a:lumMod val="75000"/>
                    <a:lumOff val="25000"/>
                  </a:schemeClr>
                </a:solidFill>
              </a:rPr>
              <a:t>Visualisierung eines Datenausschnitts: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BA6BFED-B711-60AC-ADB0-F99E58972D5F}"/>
              </a:ext>
            </a:extLst>
          </p:cNvPr>
          <p:cNvSpPr txBox="1">
            <a:spLocks/>
          </p:cNvSpPr>
          <p:nvPr/>
        </p:nvSpPr>
        <p:spPr>
          <a:xfrm>
            <a:off x="610852" y="386831"/>
            <a:ext cx="10533397" cy="629019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Zielvariablen: Abflussmenge und Niedrigwasserevent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D813A15-DA5F-1F83-2D31-B304869CCB50}"/>
              </a:ext>
            </a:extLst>
          </p:cNvPr>
          <p:cNvSpPr txBox="1"/>
          <p:nvPr/>
        </p:nvSpPr>
        <p:spPr>
          <a:xfrm>
            <a:off x="8206740" y="538480"/>
            <a:ext cx="3279140" cy="646331"/>
          </a:xfrm>
          <a:prstGeom prst="rect">
            <a:avLst/>
          </a:prstGeom>
          <a:solidFill>
            <a:srgbClr val="ED7D31"/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+ Plot für alle 3 Pegel ohne Niedrigwasserevents (Chris)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41DDBCF-AE7C-C2AD-5DC6-0357499C11AB}"/>
              </a:ext>
            </a:extLst>
          </p:cNvPr>
          <p:cNvSpPr txBox="1"/>
          <p:nvPr/>
        </p:nvSpPr>
        <p:spPr>
          <a:xfrm>
            <a:off x="8204200" y="1615439"/>
            <a:ext cx="3314700" cy="646331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+ Plot für hydrologisches Halbjahr (Chris)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13A96F-BE8C-1743-4480-9590567388A0}"/>
              </a:ext>
            </a:extLst>
          </p:cNvPr>
          <p:cNvSpPr txBox="1"/>
          <p:nvPr/>
        </p:nvSpPr>
        <p:spPr>
          <a:xfrm>
            <a:off x="8077200" y="2550160"/>
            <a:ext cx="3322320" cy="646331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+ Plot für alle 3 Pegel mit Niedrigwasserevents (Chris)</a:t>
            </a:r>
          </a:p>
        </p:txBody>
      </p:sp>
    </p:spTree>
    <p:extLst>
      <p:ext uri="{BB962C8B-B14F-4D97-AF65-F5344CB8AC3E}">
        <p14:creationId xmlns:p14="http://schemas.microsoft.com/office/powerpoint/2010/main" val="358774502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795</Words>
  <Application>Microsoft Office PowerPoint</Application>
  <PresentationFormat>Breitbild</PresentationFormat>
  <Paragraphs>214</Paragraphs>
  <Slides>25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Rückblick</vt:lpstr>
      <vt:lpstr>Niedrigwasser in Bayern</vt:lpstr>
      <vt:lpstr>Niedrigwasser in Bayern Statistisches Praktikum</vt:lpstr>
      <vt:lpstr>PowerPoint-Präsentation</vt:lpstr>
      <vt:lpstr>Rahmen des Projekts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Fragestellungen</vt:lpstr>
      <vt:lpstr>Deskriptive Analyse</vt:lpstr>
      <vt:lpstr>Deskriptive Analyse</vt:lpstr>
      <vt:lpstr>Autokorrelation in den Daten</vt:lpstr>
      <vt:lpstr>PowerPoint-Präsentation</vt:lpstr>
      <vt:lpstr>PowerPoint-Präsentation</vt:lpstr>
      <vt:lpstr>PowerPoint-Präsentation</vt:lpstr>
      <vt:lpstr>Modellierung</vt:lpstr>
      <vt:lpstr>Modellierung</vt:lpstr>
      <vt:lpstr>Modellierung - ARDLM</vt:lpstr>
      <vt:lpstr>Modellierung - ARDLM</vt:lpstr>
      <vt:lpstr>Modellierung - ARDLM</vt:lpstr>
      <vt:lpstr>Modellierung - GAMM</vt:lpstr>
      <vt:lpstr>Ausblick</vt:lpstr>
      <vt:lpstr>Anhang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Niedrigwasser in Bayern</dc:title>
  <dc:creator>Lisa Kleinlein</dc:creator>
  <cp:lastModifiedBy>Lang, Max</cp:lastModifiedBy>
  <cp:revision>459</cp:revision>
  <dcterms:created xsi:type="dcterms:W3CDTF">2023-03-07T10:07:33Z</dcterms:created>
  <dcterms:modified xsi:type="dcterms:W3CDTF">2023-03-11T14:10:17Z</dcterms:modified>
</cp:coreProperties>
</file>