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67" r:id="rId6"/>
    <p:sldId id="269" r:id="rId7"/>
    <p:sldId id="260" r:id="rId8"/>
    <p:sldId id="270" r:id="rId9"/>
    <p:sldId id="271" r:id="rId10"/>
    <p:sldId id="272" r:id="rId11"/>
    <p:sldId id="273" r:id="rId12"/>
    <p:sldId id="262" r:id="rId13"/>
    <p:sldId id="264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26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4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73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97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93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5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0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86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1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0D30-5C74-43B8-8F71-BAFEBA9E7B41}" type="datetimeFigureOut">
              <a:rPr lang="de-DE" smtClean="0"/>
              <a:t>10.03.2023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7792A9-62E3-456A-A156-80D5225946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B932-52C6-909F-4CA0-6D2BE752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982434"/>
            <a:ext cx="7766936" cy="893131"/>
          </a:xfrm>
        </p:spPr>
        <p:txBody>
          <a:bodyPr/>
          <a:lstStyle/>
          <a:p>
            <a:r>
              <a:rPr lang="de-DE" dirty="0"/>
              <a:t>Niedrigwasser in Bayern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83504-CCB5-F6A3-FDC9-BE9E0F09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473" y="43891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DE" sz="1600" dirty="0"/>
              <a:t>Gruppenmitglieder: Christian </a:t>
            </a:r>
            <a:r>
              <a:rPr lang="de-DE" sz="1600" dirty="0" err="1"/>
              <a:t>Hobelsberger</a:t>
            </a:r>
            <a:r>
              <a:rPr lang="de-DE" sz="1600" dirty="0"/>
              <a:t>, Jonas </a:t>
            </a:r>
            <a:r>
              <a:rPr lang="de-DE" sz="1600" dirty="0" err="1"/>
              <a:t>Schernich</a:t>
            </a:r>
            <a:r>
              <a:rPr lang="de-DE" sz="1600" dirty="0"/>
              <a:t>, Max Lang, Lisa Kleinlein</a:t>
            </a:r>
          </a:p>
          <a:p>
            <a:pPr algn="l"/>
            <a:r>
              <a:rPr lang="de-DE" sz="1600" dirty="0"/>
              <a:t>Betreuer: Prof. Dr. Helmut Küchenhoff</a:t>
            </a:r>
          </a:p>
          <a:p>
            <a:pPr algn="l"/>
            <a:r>
              <a:rPr lang="de-DE" sz="1600" dirty="0" err="1"/>
              <a:t>ProjektpartnerInnen</a:t>
            </a:r>
            <a:r>
              <a:rPr lang="de-DE" sz="1600" dirty="0"/>
              <a:t>: Andrea Böhnisch, Alexander Sasse, Henri Funk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62765-A6E8-D847-3544-B75A5FD6B793}"/>
              </a:ext>
            </a:extLst>
          </p:cNvPr>
          <p:cNvSpPr txBox="1"/>
          <p:nvPr/>
        </p:nvSpPr>
        <p:spPr>
          <a:xfrm>
            <a:off x="6583125" y="2613102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16. März 2023</a:t>
            </a:r>
          </a:p>
        </p:txBody>
      </p:sp>
    </p:spTree>
    <p:extLst>
      <p:ext uri="{BB962C8B-B14F-4D97-AF65-F5344CB8AC3E}">
        <p14:creationId xmlns:p14="http://schemas.microsoft.com/office/powerpoint/2010/main" val="14409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22EC0B3-BCF7-A1B8-58CA-05707A744DBA}"/>
              </a:ext>
            </a:extLst>
          </p:cNvPr>
          <p:cNvSpPr txBox="1">
            <a:spLocks/>
          </p:cNvSpPr>
          <p:nvPr/>
        </p:nvSpPr>
        <p:spPr>
          <a:xfrm>
            <a:off x="657014" y="633283"/>
            <a:ext cx="9736666" cy="526224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Ermittlung der jeweiligen Anzahl an Lags mit signifikanten Autokorrelationskoeffizienten</a:t>
            </a:r>
          </a:p>
          <a:p>
            <a:r>
              <a:rPr lang="de-DE" dirty="0"/>
              <a:t>Zielvariablen: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Mögliche Treiber: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0D3F32D-08D1-5895-162F-D94E08B4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73188"/>
              </p:ext>
            </p:extLst>
          </p:nvPr>
        </p:nvGraphicFramePr>
        <p:xfrm>
          <a:off x="657014" y="1466084"/>
          <a:ext cx="8689340" cy="1798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808">
                  <a:extLst>
                    <a:ext uri="{9D8B030D-6E8A-4147-A177-3AD203B41FA5}">
                      <a16:colId xmlns:a16="http://schemas.microsoft.com/office/drawing/2014/main" val="2732468089"/>
                    </a:ext>
                  </a:extLst>
                </a:gridCol>
                <a:gridCol w="2896766">
                  <a:extLst>
                    <a:ext uri="{9D8B030D-6E8A-4147-A177-3AD203B41FA5}">
                      <a16:colId xmlns:a16="http://schemas.microsoft.com/office/drawing/2014/main" val="802986622"/>
                    </a:ext>
                  </a:extLst>
                </a:gridCol>
                <a:gridCol w="2896766">
                  <a:extLst>
                    <a:ext uri="{9D8B030D-6E8A-4147-A177-3AD203B41FA5}">
                      <a16:colId xmlns:a16="http://schemas.microsoft.com/office/drawing/2014/main" val="3519412434"/>
                    </a:ext>
                  </a:extLst>
                </a:gridCol>
              </a:tblGrid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Abfluss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Niedrigwasserevent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916579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963889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559681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271692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955070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582575"/>
                  </a:ext>
                </a:extLst>
              </a:tr>
              <a:tr h="256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955996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E35689A-80C9-077C-9512-42E20E4B2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65615"/>
              </p:ext>
            </p:extLst>
          </p:nvPr>
        </p:nvGraphicFramePr>
        <p:xfrm>
          <a:off x="657014" y="3837475"/>
          <a:ext cx="10833100" cy="2280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3086">
                  <a:extLst>
                    <a:ext uri="{9D8B030D-6E8A-4147-A177-3AD203B41FA5}">
                      <a16:colId xmlns:a16="http://schemas.microsoft.com/office/drawing/2014/main" val="1389623767"/>
                    </a:ext>
                  </a:extLst>
                </a:gridCol>
                <a:gridCol w="742714">
                  <a:extLst>
                    <a:ext uri="{9D8B030D-6E8A-4147-A177-3AD203B41FA5}">
                      <a16:colId xmlns:a16="http://schemas.microsoft.com/office/drawing/2014/main" val="967961759"/>
                    </a:ext>
                  </a:extLst>
                </a:gridCol>
                <a:gridCol w="986591">
                  <a:extLst>
                    <a:ext uri="{9D8B030D-6E8A-4147-A177-3AD203B41FA5}">
                      <a16:colId xmlns:a16="http://schemas.microsoft.com/office/drawing/2014/main" val="341701426"/>
                    </a:ext>
                  </a:extLst>
                </a:gridCol>
                <a:gridCol w="1119614">
                  <a:extLst>
                    <a:ext uri="{9D8B030D-6E8A-4147-A177-3AD203B41FA5}">
                      <a16:colId xmlns:a16="http://schemas.microsoft.com/office/drawing/2014/main" val="1930759727"/>
                    </a:ext>
                  </a:extLst>
                </a:gridCol>
                <a:gridCol w="1075273">
                  <a:extLst>
                    <a:ext uri="{9D8B030D-6E8A-4147-A177-3AD203B41FA5}">
                      <a16:colId xmlns:a16="http://schemas.microsoft.com/office/drawing/2014/main" val="4248701422"/>
                    </a:ext>
                  </a:extLst>
                </a:gridCol>
                <a:gridCol w="1574111">
                  <a:extLst>
                    <a:ext uri="{9D8B030D-6E8A-4147-A177-3AD203B41FA5}">
                      <a16:colId xmlns:a16="http://schemas.microsoft.com/office/drawing/2014/main" val="193125599"/>
                    </a:ext>
                  </a:extLst>
                </a:gridCol>
                <a:gridCol w="886824">
                  <a:extLst>
                    <a:ext uri="{9D8B030D-6E8A-4147-A177-3AD203B41FA5}">
                      <a16:colId xmlns:a16="http://schemas.microsoft.com/office/drawing/2014/main" val="3112856550"/>
                    </a:ext>
                  </a:extLst>
                </a:gridCol>
                <a:gridCol w="1152870">
                  <a:extLst>
                    <a:ext uri="{9D8B030D-6E8A-4147-A177-3AD203B41FA5}">
                      <a16:colId xmlns:a16="http://schemas.microsoft.com/office/drawing/2014/main" val="1712804261"/>
                    </a:ext>
                  </a:extLst>
                </a:gridCol>
                <a:gridCol w="1042017">
                  <a:extLst>
                    <a:ext uri="{9D8B030D-6E8A-4147-A177-3AD203B41FA5}">
                      <a16:colId xmlns:a16="http://schemas.microsoft.com/office/drawing/2014/main" val="11964574"/>
                    </a:ext>
                  </a:extLst>
                </a:gridCol>
              </a:tblGrid>
              <a:tr h="777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Nieder-schlag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Temperatur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Einfallende kurzwellige Strahlung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Relative Luftfeuchte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Oberflächennahe Bodenfeuchte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Schnee-speicher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Grundwasser-stand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Wasserleit-fähigkeit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655539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212210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Isar/Mittenwald,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261950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411385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Iller/Kempten, Sommer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948048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Winter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024726"/>
                  </a:ext>
                </a:extLst>
              </a:tr>
              <a:tr h="2504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effectLst/>
                        </a:rPr>
                        <a:t>Fränk. Saale/Salz, Sommer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>
                          <a:effectLst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200" dirty="0">
                          <a:effectLst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6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84843F-6785-FBC4-90B0-419C14AB00E7}"/>
              </a:ext>
            </a:extLst>
          </p:cNvPr>
          <p:cNvSpPr txBox="1"/>
          <p:nvPr/>
        </p:nvSpPr>
        <p:spPr>
          <a:xfrm>
            <a:off x="1380931" y="1315616"/>
            <a:ext cx="6391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 Pegel: </a:t>
            </a:r>
            <a:r>
              <a:rPr lang="de-DE" dirty="0" err="1"/>
              <a:t>Unadjustierter</a:t>
            </a:r>
            <a:r>
              <a:rPr lang="de-DE" dirty="0"/>
              <a:t> Zusammenhang einzelner Treiber mit Drainage/Anzahl der Niedrigwasserevents (evtl. Grafik und Korrelationen) (Jonas)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1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7B2D2-ED84-8B86-D54D-F1F1530D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D9EA44-ADC8-566F-6383-716A8B4686BF}"/>
              </a:ext>
            </a:extLst>
          </p:cNvPr>
          <p:cNvSpPr txBox="1"/>
          <p:nvPr/>
        </p:nvSpPr>
        <p:spPr>
          <a:xfrm>
            <a:off x="677334" y="1651518"/>
            <a:ext cx="9894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-Autoregressive-Distributed lag Modell für Drainage + Kurzerklärung für Präsentation (Max)</a:t>
            </a:r>
          </a:p>
          <a:p>
            <a:r>
              <a:rPr lang="de-DE" dirty="0"/>
              <a:t>-GAM(M) für Niedrigwasserevent + Autokorrelationsstruktur + wie fitten über verschiedene Member (</a:t>
            </a:r>
            <a:r>
              <a:rPr lang="de-DE" dirty="0" err="1"/>
              <a:t>fit_ardlm_across</a:t>
            </a:r>
            <a:r>
              <a:rPr lang="de-DE" dirty="0"/>
              <a:t>, q lag für y, p lag für </a:t>
            </a:r>
            <a:r>
              <a:rPr lang="de-DE" dirty="0" err="1"/>
              <a:t>kovariablen</a:t>
            </a:r>
            <a:r>
              <a:rPr lang="de-DE" dirty="0"/>
              <a:t>)+ multiples testen (Lisa)</a:t>
            </a:r>
          </a:p>
          <a:p>
            <a:r>
              <a:rPr lang="de-DE" dirty="0"/>
              <a:t>-ARIMA Modell wegen Autokorrelation?</a:t>
            </a:r>
          </a:p>
          <a:p>
            <a:endParaRPr lang="de-DE" dirty="0"/>
          </a:p>
          <a:p>
            <a:r>
              <a:rPr lang="de-DE" dirty="0"/>
              <a:t>-Zeitkonstante Variablen als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intercept</a:t>
            </a:r>
            <a:r>
              <a:rPr lang="de-DE" dirty="0"/>
              <a:t> oder so </a:t>
            </a:r>
            <a:r>
              <a:rPr lang="de-DE" dirty="0" err="1"/>
              <a:t>einmodellieren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424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D7ED4-58E2-19B7-5018-298BA812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82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C2A06-3315-E0E0-ABF3-819CFB5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13866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996D-5C57-7331-D564-303CD7AD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Herausforderungen/offene Fragen</a:t>
            </a:r>
          </a:p>
        </p:txBody>
      </p:sp>
    </p:spTree>
    <p:extLst>
      <p:ext uri="{BB962C8B-B14F-4D97-AF65-F5344CB8AC3E}">
        <p14:creationId xmlns:p14="http://schemas.microsoft.com/office/powerpoint/2010/main" val="8363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8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F7981-6D05-0FDA-6566-B323075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 des Projekts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77E82E-B479-678D-2B29-6ED1F4D07502}"/>
              </a:ext>
            </a:extLst>
          </p:cNvPr>
          <p:cNvSpPr txBox="1"/>
          <p:nvPr/>
        </p:nvSpPr>
        <p:spPr>
          <a:xfrm>
            <a:off x="746449" y="1772816"/>
            <a:ext cx="643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Hier: Übersichtskarte mit 3 Pegeln + andere Maps </a:t>
            </a:r>
            <a:r>
              <a:rPr lang="de-DE" dirty="0" err="1"/>
              <a:t>etc</a:t>
            </a:r>
            <a:r>
              <a:rPr lang="de-DE" dirty="0"/>
              <a:t> (Max), Drainage/Niedrigwasserevents, mögliche Treiber (</a:t>
            </a:r>
            <a:r>
              <a:rPr lang="de-DE" dirty="0" err="1"/>
              <a:t>zb</a:t>
            </a:r>
            <a:r>
              <a:rPr lang="de-DE" dirty="0"/>
              <a:t> mit Bildern), jeweils 10 simulierte Zeitreihen</a:t>
            </a:r>
          </a:p>
        </p:txBody>
      </p:sp>
    </p:spTree>
    <p:extLst>
      <p:ext uri="{BB962C8B-B14F-4D97-AF65-F5344CB8AC3E}">
        <p14:creationId xmlns:p14="http://schemas.microsoft.com/office/powerpoint/2010/main" val="345307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01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42FC-0B34-AC7B-0A57-55B4132E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CC927-19CB-9371-00AB-B1621775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kann das Auftreten von Niedrigwasserevents erklärt/vorhergesagt werden?</a:t>
            </a:r>
          </a:p>
          <a:p>
            <a:endParaRPr lang="de-DE" dirty="0"/>
          </a:p>
          <a:p>
            <a:r>
              <a:rPr lang="de-DE" dirty="0"/>
              <a:t>Welche Treiber sind relevant? Unterscheidet sich deren Bedeutung je nach Pegel? Ist eine Gruppierung der Pegel nach Bedeutung der Treiber möglich?</a:t>
            </a:r>
          </a:p>
          <a:p>
            <a:endParaRPr lang="de-DE" dirty="0"/>
          </a:p>
          <a:p>
            <a:r>
              <a:rPr lang="de-DE" dirty="0"/>
              <a:t>Sind Treiber eines Extremevents selbst extrem? Oder handelt es sich um eine Kombination moderat ausgeprägter Treiber, die zu extremen Niedrigwassern führt?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0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09BF8-FAC3-E63B-3496-E152219E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84CF18-D398-CCA6-A7F1-2F2FF6DF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1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2A5F1-2275-1B0D-FC6F-46FADEF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2FC45-7583-EB16-B953-5CC42ED04F93}"/>
              </a:ext>
            </a:extLst>
          </p:cNvPr>
          <p:cNvSpPr txBox="1"/>
          <p:nvPr/>
        </p:nvSpPr>
        <p:spPr>
          <a:xfrm>
            <a:off x="755780" y="1688841"/>
            <a:ext cx="887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Hier: Grafik mit Verlauf Anzahl der Niedrigwasserevents pro Jahr für alle 3 Pegel (ändern auf hydrologisches Winterhalbjahr) (Chris)</a:t>
            </a:r>
          </a:p>
          <a:p>
            <a:r>
              <a:rPr lang="de-DE" dirty="0"/>
              <a:t>-&gt; Saisonalität von Drainage/</a:t>
            </a:r>
            <a:r>
              <a:rPr lang="de-DE" dirty="0" err="1"/>
              <a:t>Lowlevel</a:t>
            </a:r>
            <a:r>
              <a:rPr lang="de-DE" dirty="0"/>
              <a:t>,</a:t>
            </a:r>
          </a:p>
          <a:p>
            <a:r>
              <a:rPr lang="de-DE" dirty="0"/>
              <a:t>Stationarität/Nicht-Stationarität von Drainage/</a:t>
            </a:r>
            <a:r>
              <a:rPr lang="de-DE" dirty="0" err="1"/>
              <a:t>Lowlevel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5980E-962C-DC3F-0089-D3EC4C38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Autokorrelation in den 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0451F8-FFC6-610B-6F16-31E6A6B7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075"/>
            <a:ext cx="8596668" cy="5262245"/>
          </a:xfrm>
        </p:spPr>
        <p:txBody>
          <a:bodyPr>
            <a:normAutofit/>
          </a:bodyPr>
          <a:lstStyle/>
          <a:p>
            <a:r>
              <a:rPr lang="de-DE" dirty="0"/>
              <a:t>Zielvariablen: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Bsp</a:t>
            </a:r>
            <a:r>
              <a:rPr lang="de-DE" dirty="0"/>
              <a:t>: Niedrigwasserevent (Pegel: Isar/Mittenwald, Jahreszeit: Winter)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Analog für alle drei Pegel und beide Jahreszeiten, sowie für die Variable Abfluss</a:t>
            </a:r>
          </a:p>
          <a:p>
            <a:pPr marL="0" indent="0">
              <a:buNone/>
            </a:pPr>
            <a:r>
              <a:rPr lang="de-DE" dirty="0"/>
              <a:t>		Zielvariablen Abfluss und Niedrigwasserevent positiv autokorreliert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5A35EA0-255B-A01A-1B34-CB9B0F5B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8" y="2187966"/>
            <a:ext cx="5169236" cy="31901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E4333E7-08A0-8136-DFFF-FE730CAB2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84" y="2183011"/>
            <a:ext cx="5169236" cy="319015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BED1ABA-F839-F482-56D6-41B2C164D1C5}"/>
              </a:ext>
            </a:extLst>
          </p:cNvPr>
          <p:cNvCxnSpPr>
            <a:cxnSpLocks/>
          </p:cNvCxnSpPr>
          <p:nvPr/>
        </p:nvCxnSpPr>
        <p:spPr>
          <a:xfrm>
            <a:off x="762622" y="59506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FBD718B-AB59-7003-5500-59F35BF41C6E}"/>
              </a:ext>
            </a:extLst>
          </p:cNvPr>
          <p:cNvSpPr txBox="1">
            <a:spLocks/>
          </p:cNvSpPr>
          <p:nvPr/>
        </p:nvSpPr>
        <p:spPr>
          <a:xfrm>
            <a:off x="556036" y="596965"/>
            <a:ext cx="9715724" cy="59257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Mögliche Treiber:</a:t>
            </a:r>
          </a:p>
          <a:p>
            <a:pPr marL="0" indent="0">
              <a:buNone/>
            </a:pPr>
            <a:r>
              <a:rPr lang="de-DE" dirty="0"/>
              <a:t>	Bps: Temperatur (Pegel: Isar/Mittenwald, Jahreszeit: Winter)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Analog für alle drei Pegel und beide Jahreszeiten, sowie für alle anderen möglichen Treiber</a:t>
            </a:r>
          </a:p>
          <a:p>
            <a:pPr marL="0" indent="0">
              <a:buNone/>
            </a:pPr>
            <a:r>
              <a:rPr lang="de-DE" dirty="0"/>
              <a:t>		alle möglichen Treiber sind positiv autokorreliert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5D2712-5D3C-FB91-3A96-B64AE06D6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7" y="1371314"/>
            <a:ext cx="5663724" cy="3495326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F2384C2-34A0-8580-EC2F-08BE18244F46}"/>
              </a:ext>
            </a:extLst>
          </p:cNvPr>
          <p:cNvCxnSpPr>
            <a:cxnSpLocks/>
          </p:cNvCxnSpPr>
          <p:nvPr/>
        </p:nvCxnSpPr>
        <p:spPr>
          <a:xfrm>
            <a:off x="620382" y="5595050"/>
            <a:ext cx="852818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4B28334D-A84B-5B3B-CCB4-C822C56F7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7" y="1371314"/>
            <a:ext cx="5663724" cy="34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62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507</Words>
  <Application>Microsoft Office PowerPoint</Application>
  <PresentationFormat>Breitbild</PresentationFormat>
  <Paragraphs>164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Niedrigwasser in Bayern</vt:lpstr>
      <vt:lpstr>PowerPoint-Präsentation</vt:lpstr>
      <vt:lpstr>Rahmen des Projekts</vt:lpstr>
      <vt:lpstr>PowerPoint-Präsentation</vt:lpstr>
      <vt:lpstr>Fragestellungen</vt:lpstr>
      <vt:lpstr>Deskriptive Analyse</vt:lpstr>
      <vt:lpstr>Deskriptive Analyse</vt:lpstr>
      <vt:lpstr>Autokorrelation in den Daten</vt:lpstr>
      <vt:lpstr>PowerPoint-Präsentation</vt:lpstr>
      <vt:lpstr>PowerPoint-Präsentation</vt:lpstr>
      <vt:lpstr>PowerPoint-Präsentation</vt:lpstr>
      <vt:lpstr>Modellierung</vt:lpstr>
      <vt:lpstr>PowerPoint-Präsentation</vt:lpstr>
      <vt:lpstr>Ausblick</vt:lpstr>
      <vt:lpstr>Herausforderungen/offene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Niedrigwasser in Bayern</dc:title>
  <dc:creator>Lisa Kleinlein</dc:creator>
  <cp:lastModifiedBy>Lisa Kleinlein</cp:lastModifiedBy>
  <cp:revision>25</cp:revision>
  <dcterms:created xsi:type="dcterms:W3CDTF">2023-03-07T10:07:33Z</dcterms:created>
  <dcterms:modified xsi:type="dcterms:W3CDTF">2023-03-10T11:51:03Z</dcterms:modified>
</cp:coreProperties>
</file>