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58" r:id="rId5"/>
    <p:sldId id="274" r:id="rId6"/>
    <p:sldId id="267" r:id="rId7"/>
    <p:sldId id="269" r:id="rId8"/>
    <p:sldId id="260" r:id="rId9"/>
    <p:sldId id="277" r:id="rId10"/>
    <p:sldId id="279" r:id="rId11"/>
    <p:sldId id="276" r:id="rId12"/>
    <p:sldId id="270" r:id="rId13"/>
    <p:sldId id="271" r:id="rId14"/>
    <p:sldId id="272" r:id="rId15"/>
    <p:sldId id="273" r:id="rId16"/>
    <p:sldId id="262" r:id="rId17"/>
    <p:sldId id="264" r:id="rId18"/>
    <p:sldId id="263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41854-3BEA-7544-856B-7E503A9B6C9C}" v="361" dt="2023-03-10T14:20:20.162"/>
    <p1510:client id="{98D6044B-95BC-49D6-A029-3FC80508A4CF}" v="252" dt="2023-03-10T14:23:10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26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46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73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972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6936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95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918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11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45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7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86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03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3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86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71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9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9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B932-52C6-909F-4CA0-6D2BE7529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2982434"/>
            <a:ext cx="7766936" cy="893131"/>
          </a:xfrm>
        </p:spPr>
        <p:txBody>
          <a:bodyPr/>
          <a:lstStyle/>
          <a:p>
            <a:r>
              <a:rPr lang="de-DE"/>
              <a:t>Niedrigwasser in Bayern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883504-CCB5-F6A3-FDC9-BE9E0F09F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473" y="438913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de-DE" sz="1600"/>
              <a:t>Gruppenmitglieder: Christian </a:t>
            </a:r>
            <a:r>
              <a:rPr lang="de-DE" sz="1600" err="1"/>
              <a:t>Hobelsberger</a:t>
            </a:r>
            <a:r>
              <a:rPr lang="de-DE" sz="1600"/>
              <a:t>, Jonas </a:t>
            </a:r>
            <a:r>
              <a:rPr lang="de-DE" sz="1600" err="1"/>
              <a:t>Schernich</a:t>
            </a:r>
            <a:r>
              <a:rPr lang="de-DE" sz="1600"/>
              <a:t>, Max Lang, Lisa Kleinlein</a:t>
            </a:r>
          </a:p>
          <a:p>
            <a:pPr algn="l"/>
            <a:r>
              <a:rPr lang="de-DE" sz="1600"/>
              <a:t>Betreuer: Prof. Dr. Helmut Küchenhoff</a:t>
            </a:r>
          </a:p>
          <a:p>
            <a:pPr algn="l"/>
            <a:r>
              <a:rPr lang="de-DE" sz="1600" err="1"/>
              <a:t>ProjektpartnerInnen</a:t>
            </a:r>
            <a:r>
              <a:rPr lang="de-DE" sz="1600"/>
              <a:t>: Andrea Böhnisch, Alexander Sasse, Henri Funk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6A62765-A6E8-D847-3544-B75A5FD6B793}"/>
              </a:ext>
            </a:extLst>
          </p:cNvPr>
          <p:cNvSpPr txBox="1"/>
          <p:nvPr/>
        </p:nvSpPr>
        <p:spPr>
          <a:xfrm>
            <a:off x="6583125" y="2613102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/>
              <a:t>16. März 2023</a:t>
            </a:r>
          </a:p>
        </p:txBody>
      </p:sp>
    </p:spTree>
    <p:extLst>
      <p:ext uri="{BB962C8B-B14F-4D97-AF65-F5344CB8AC3E}">
        <p14:creationId xmlns:p14="http://schemas.microsoft.com/office/powerpoint/2010/main" val="1440984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2A5F1-2275-1B0D-FC6F-46FADEFF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Flussläufe und Pegel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1407465-76B8-E98B-2F7D-4198A0D55D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9"/>
          <a:stretch/>
        </p:blipFill>
        <p:spPr>
          <a:xfrm>
            <a:off x="1368000" y="1872000"/>
            <a:ext cx="5378400" cy="504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9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2A5F1-2275-1B0D-FC6F-46FADEFF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Deskriptive Analyse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2E2FC45-7583-EB16-B953-5CC42ED04F93}"/>
              </a:ext>
            </a:extLst>
          </p:cNvPr>
          <p:cNvSpPr txBox="1"/>
          <p:nvPr/>
        </p:nvSpPr>
        <p:spPr>
          <a:xfrm>
            <a:off x="755780" y="1688841"/>
            <a:ext cx="8873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Hier: Grafik mit Verlauf Anzahl der Niedrigwasserevents pro Jahr für alle 3 Pegel (ändern auf hydrologisches Winterhalbjahr) (Chris)</a:t>
            </a:r>
          </a:p>
          <a:p>
            <a:r>
              <a:rPr lang="de-DE"/>
              <a:t>-&gt; Saisonalität von Drainage/</a:t>
            </a:r>
            <a:r>
              <a:rPr lang="de-DE" err="1"/>
              <a:t>Lowlevel</a:t>
            </a:r>
            <a:r>
              <a:rPr lang="de-DE"/>
              <a:t>,</a:t>
            </a:r>
          </a:p>
          <a:p>
            <a:r>
              <a:rPr lang="de-DE"/>
              <a:t>Stationarität/Nicht-Stationarität von Drainage/</a:t>
            </a:r>
            <a:r>
              <a:rPr lang="de-DE" err="1"/>
              <a:t>Lowlevel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88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5980E-962C-DC3F-0089-D3EC4C38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Autokorrelation in den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0451F8-FFC6-610B-6F16-31E6A6B74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075"/>
            <a:ext cx="8596668" cy="5262245"/>
          </a:xfrm>
        </p:spPr>
        <p:txBody>
          <a:bodyPr>
            <a:normAutofit/>
          </a:bodyPr>
          <a:lstStyle/>
          <a:p>
            <a:r>
              <a:rPr lang="de-DE"/>
              <a:t>Zielvariablen:</a:t>
            </a:r>
          </a:p>
          <a:p>
            <a:pPr marL="0" indent="0">
              <a:buNone/>
            </a:pPr>
            <a:r>
              <a:rPr lang="de-DE"/>
              <a:t>	</a:t>
            </a:r>
            <a:r>
              <a:rPr lang="de-DE" err="1"/>
              <a:t>Bsp</a:t>
            </a:r>
            <a:r>
              <a:rPr lang="de-DE"/>
              <a:t>: Niedrigwasserevent (Pegel: Isar/Mittenwald, Jahreszeit: Winter)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pPr marL="0" indent="0">
              <a:buNone/>
            </a:pPr>
            <a:r>
              <a:rPr lang="de-DE"/>
              <a:t>Analog für alle drei Pegel und beide Jahreszeiten, sowie für die Variable Abfluss</a:t>
            </a:r>
          </a:p>
          <a:p>
            <a:pPr marL="0" indent="0">
              <a:buNone/>
            </a:pPr>
            <a:r>
              <a:rPr lang="de-DE"/>
              <a:t>		Zielvariablen Abfluss und Niedrigwasserevent positiv autokorreliert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5A35EA0-255B-A01A-1B34-CB9B0F5B0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48" y="2187966"/>
            <a:ext cx="5169236" cy="319015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E4333E7-08A0-8136-DFFF-FE730CAB2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784" y="2183011"/>
            <a:ext cx="5169236" cy="3190157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BED1ABA-F839-F482-56D6-41B2C164D1C5}"/>
              </a:ext>
            </a:extLst>
          </p:cNvPr>
          <p:cNvCxnSpPr>
            <a:cxnSpLocks/>
          </p:cNvCxnSpPr>
          <p:nvPr/>
        </p:nvCxnSpPr>
        <p:spPr>
          <a:xfrm>
            <a:off x="762622" y="5950650"/>
            <a:ext cx="85281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FBD718B-AB59-7003-5500-59F35BF41C6E}"/>
              </a:ext>
            </a:extLst>
          </p:cNvPr>
          <p:cNvSpPr txBox="1">
            <a:spLocks/>
          </p:cNvSpPr>
          <p:nvPr/>
        </p:nvSpPr>
        <p:spPr>
          <a:xfrm>
            <a:off x="556036" y="596965"/>
            <a:ext cx="9715724" cy="592575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Mögliche Treiber:</a:t>
            </a:r>
          </a:p>
          <a:p>
            <a:pPr marL="0" indent="0">
              <a:buNone/>
            </a:pPr>
            <a:r>
              <a:rPr lang="de-DE"/>
              <a:t>	Bps: Temperatur (Pegel: Isar/Mittenwald, Jahreszeit: Winter)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Analog für alle drei Pegel und beide Jahreszeiten, sowie für alle anderen möglichen Treiber</a:t>
            </a:r>
          </a:p>
          <a:p>
            <a:pPr marL="0" indent="0">
              <a:buNone/>
            </a:pPr>
            <a:r>
              <a:rPr lang="de-DE"/>
              <a:t>		alle möglichen Treiber sind positiv autokorreliert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5D2712-5D3C-FB91-3A96-B64AE06D6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37" y="1371314"/>
            <a:ext cx="5663724" cy="3495326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F2384C2-34A0-8580-EC2F-08BE18244F46}"/>
              </a:ext>
            </a:extLst>
          </p:cNvPr>
          <p:cNvCxnSpPr>
            <a:cxnSpLocks/>
          </p:cNvCxnSpPr>
          <p:nvPr/>
        </p:nvCxnSpPr>
        <p:spPr>
          <a:xfrm>
            <a:off x="620382" y="5595050"/>
            <a:ext cx="85281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4B28334D-A84B-5B3B-CCB4-C822C56F7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797" y="1371314"/>
            <a:ext cx="5663724" cy="34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6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22EC0B3-BCF7-A1B8-58CA-05707A744DBA}"/>
              </a:ext>
            </a:extLst>
          </p:cNvPr>
          <p:cNvSpPr txBox="1">
            <a:spLocks/>
          </p:cNvSpPr>
          <p:nvPr/>
        </p:nvSpPr>
        <p:spPr>
          <a:xfrm>
            <a:off x="657014" y="633283"/>
            <a:ext cx="9736666" cy="526224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/>
              <a:t>Ermittlung der jeweiligen Anzahl an Lags mit signifikanten Autokorrelationskoeffizienten</a:t>
            </a:r>
          </a:p>
          <a:p>
            <a:r>
              <a:rPr lang="de-DE"/>
              <a:t>Zielvariablen: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pPr marL="0" indent="0">
              <a:buNone/>
            </a:pPr>
            <a:endParaRPr lang="de-DE"/>
          </a:p>
          <a:p>
            <a:r>
              <a:rPr lang="de-DE"/>
              <a:t>Mögliche Treiber: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B0D3F32D-08D1-5895-162F-D94E08B4B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73188"/>
              </p:ext>
            </p:extLst>
          </p:nvPr>
        </p:nvGraphicFramePr>
        <p:xfrm>
          <a:off x="657014" y="1466084"/>
          <a:ext cx="8689340" cy="1798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5808">
                  <a:extLst>
                    <a:ext uri="{9D8B030D-6E8A-4147-A177-3AD203B41FA5}">
                      <a16:colId xmlns:a16="http://schemas.microsoft.com/office/drawing/2014/main" val="2732468089"/>
                    </a:ext>
                  </a:extLst>
                </a:gridCol>
                <a:gridCol w="2896766">
                  <a:extLst>
                    <a:ext uri="{9D8B030D-6E8A-4147-A177-3AD203B41FA5}">
                      <a16:colId xmlns:a16="http://schemas.microsoft.com/office/drawing/2014/main" val="802986622"/>
                    </a:ext>
                  </a:extLst>
                </a:gridCol>
                <a:gridCol w="2896766">
                  <a:extLst>
                    <a:ext uri="{9D8B030D-6E8A-4147-A177-3AD203B41FA5}">
                      <a16:colId xmlns:a16="http://schemas.microsoft.com/office/drawing/2014/main" val="3519412434"/>
                    </a:ext>
                  </a:extLst>
                </a:gridCol>
              </a:tblGrid>
              <a:tr h="256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</a:rPr>
                        <a:t>Abfluss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</a:rPr>
                        <a:t>Niedrigwasserevent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0916579"/>
                  </a:ext>
                </a:extLst>
              </a:tr>
              <a:tr h="256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</a:rPr>
                        <a:t>Isar/Mittenwald, Winter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4963889"/>
                  </a:ext>
                </a:extLst>
              </a:tr>
              <a:tr h="256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</a:rPr>
                        <a:t>Isar/Mittenwald, Sommer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4559681"/>
                  </a:ext>
                </a:extLst>
              </a:tr>
              <a:tr h="256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</a:rPr>
                        <a:t>Iller/Kempten, Winter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271692"/>
                  </a:ext>
                </a:extLst>
              </a:tr>
              <a:tr h="256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</a:rPr>
                        <a:t>Iller/Kempten, Sommer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9955070"/>
                  </a:ext>
                </a:extLst>
              </a:tr>
              <a:tr h="256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</a:rPr>
                        <a:t>Fränk. Saale/Salz, Winter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1582575"/>
                  </a:ext>
                </a:extLst>
              </a:tr>
              <a:tr h="256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</a:rPr>
                        <a:t>Fränk. Saale/Salz, Sommer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3955996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3E35689A-80C9-077C-9512-42E20E4B2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65615"/>
              </p:ext>
            </p:extLst>
          </p:nvPr>
        </p:nvGraphicFramePr>
        <p:xfrm>
          <a:off x="657014" y="3837475"/>
          <a:ext cx="10833100" cy="22800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3086">
                  <a:extLst>
                    <a:ext uri="{9D8B030D-6E8A-4147-A177-3AD203B41FA5}">
                      <a16:colId xmlns:a16="http://schemas.microsoft.com/office/drawing/2014/main" val="1389623767"/>
                    </a:ext>
                  </a:extLst>
                </a:gridCol>
                <a:gridCol w="742714">
                  <a:extLst>
                    <a:ext uri="{9D8B030D-6E8A-4147-A177-3AD203B41FA5}">
                      <a16:colId xmlns:a16="http://schemas.microsoft.com/office/drawing/2014/main" val="967961759"/>
                    </a:ext>
                  </a:extLst>
                </a:gridCol>
                <a:gridCol w="986591">
                  <a:extLst>
                    <a:ext uri="{9D8B030D-6E8A-4147-A177-3AD203B41FA5}">
                      <a16:colId xmlns:a16="http://schemas.microsoft.com/office/drawing/2014/main" val="341701426"/>
                    </a:ext>
                  </a:extLst>
                </a:gridCol>
                <a:gridCol w="1119614">
                  <a:extLst>
                    <a:ext uri="{9D8B030D-6E8A-4147-A177-3AD203B41FA5}">
                      <a16:colId xmlns:a16="http://schemas.microsoft.com/office/drawing/2014/main" val="1930759727"/>
                    </a:ext>
                  </a:extLst>
                </a:gridCol>
                <a:gridCol w="1075273">
                  <a:extLst>
                    <a:ext uri="{9D8B030D-6E8A-4147-A177-3AD203B41FA5}">
                      <a16:colId xmlns:a16="http://schemas.microsoft.com/office/drawing/2014/main" val="4248701422"/>
                    </a:ext>
                  </a:extLst>
                </a:gridCol>
                <a:gridCol w="1574111">
                  <a:extLst>
                    <a:ext uri="{9D8B030D-6E8A-4147-A177-3AD203B41FA5}">
                      <a16:colId xmlns:a16="http://schemas.microsoft.com/office/drawing/2014/main" val="193125599"/>
                    </a:ext>
                  </a:extLst>
                </a:gridCol>
                <a:gridCol w="886824">
                  <a:extLst>
                    <a:ext uri="{9D8B030D-6E8A-4147-A177-3AD203B41FA5}">
                      <a16:colId xmlns:a16="http://schemas.microsoft.com/office/drawing/2014/main" val="3112856550"/>
                    </a:ext>
                  </a:extLst>
                </a:gridCol>
                <a:gridCol w="1152870">
                  <a:extLst>
                    <a:ext uri="{9D8B030D-6E8A-4147-A177-3AD203B41FA5}">
                      <a16:colId xmlns:a16="http://schemas.microsoft.com/office/drawing/2014/main" val="1712804261"/>
                    </a:ext>
                  </a:extLst>
                </a:gridCol>
                <a:gridCol w="1042017">
                  <a:extLst>
                    <a:ext uri="{9D8B030D-6E8A-4147-A177-3AD203B41FA5}">
                      <a16:colId xmlns:a16="http://schemas.microsoft.com/office/drawing/2014/main" val="11964574"/>
                    </a:ext>
                  </a:extLst>
                </a:gridCol>
              </a:tblGrid>
              <a:tr h="777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</a:rPr>
                        <a:t>Nieder-schlag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</a:rPr>
                        <a:t>Temperatur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</a:rPr>
                        <a:t>Einfallende kurzwellige Strahlung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</a:rPr>
                        <a:t>Relative Luftfeuchte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</a:rPr>
                        <a:t>Oberflächennahe Bodenfeuchte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</a:rPr>
                        <a:t>Schnee-speicher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</a:rPr>
                        <a:t>Grundwasser-stand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</a:rPr>
                        <a:t>Wasserleit-fähigkeit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5655539"/>
                  </a:ext>
                </a:extLst>
              </a:tr>
              <a:tr h="250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</a:rPr>
                        <a:t>Isar/Mittenwald, Winter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212210"/>
                  </a:ext>
                </a:extLst>
              </a:tr>
              <a:tr h="250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</a:rPr>
                        <a:t>Isar/Mittenwald, Sommer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9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261950"/>
                  </a:ext>
                </a:extLst>
              </a:tr>
              <a:tr h="250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</a:rPr>
                        <a:t>Iller/Kempten, Winter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5411385"/>
                  </a:ext>
                </a:extLst>
              </a:tr>
              <a:tr h="250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</a:rPr>
                        <a:t>Iller/Kempten, Sommer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8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6948048"/>
                  </a:ext>
                </a:extLst>
              </a:tr>
              <a:tr h="250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</a:rPr>
                        <a:t>Fränk. Saale/Salz, Winter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5024726"/>
                  </a:ext>
                </a:extLst>
              </a:tr>
              <a:tr h="250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solidFill>
                            <a:schemeClr val="tx1"/>
                          </a:solidFill>
                          <a:effectLst/>
                        </a:rPr>
                        <a:t>Fränk. Saale/Salz, Sommer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5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56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684843F-6785-FBC4-90B0-419C14AB00E7}"/>
              </a:ext>
            </a:extLst>
          </p:cNvPr>
          <p:cNvSpPr txBox="1"/>
          <p:nvPr/>
        </p:nvSpPr>
        <p:spPr>
          <a:xfrm>
            <a:off x="1380931" y="1315616"/>
            <a:ext cx="6391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Pro Pegel: </a:t>
            </a:r>
            <a:r>
              <a:rPr lang="de-DE" err="1"/>
              <a:t>Unadjustierter</a:t>
            </a:r>
            <a:r>
              <a:rPr lang="de-DE"/>
              <a:t> Zusammenhang einzelner Treiber mit Drainage/Anzahl der Niedrigwasserevents (evtl. Grafik und Korrelationen) (Jonas)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316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7B2D2-ED84-8B86-D54D-F1F1530D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Modellierung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AD9EA44-ADC8-566F-6383-716A8B4686BF}"/>
              </a:ext>
            </a:extLst>
          </p:cNvPr>
          <p:cNvSpPr txBox="1"/>
          <p:nvPr/>
        </p:nvSpPr>
        <p:spPr>
          <a:xfrm>
            <a:off x="677334" y="1651518"/>
            <a:ext cx="9894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-Autoregressive-Distributed lag Modell für Drainage + Kurzerklärung für Präsentation (Max)</a:t>
            </a:r>
          </a:p>
          <a:p>
            <a:r>
              <a:rPr lang="de-DE"/>
              <a:t>-GAM(M) für Niedrigwasserevent + Autokorrelationsstruktur + wie fitten über verschiedene Member (</a:t>
            </a:r>
            <a:r>
              <a:rPr lang="de-DE" err="1"/>
              <a:t>fit_ardlm_across</a:t>
            </a:r>
            <a:r>
              <a:rPr lang="de-DE"/>
              <a:t>, q lag für y, p lag für </a:t>
            </a:r>
            <a:r>
              <a:rPr lang="de-DE" err="1"/>
              <a:t>kovariablen</a:t>
            </a:r>
            <a:r>
              <a:rPr lang="de-DE"/>
              <a:t>)+ multiples testen (Lisa)</a:t>
            </a:r>
          </a:p>
          <a:p>
            <a:r>
              <a:rPr lang="de-DE"/>
              <a:t>-ARIMA Modell wegen Autokorrelation?</a:t>
            </a:r>
          </a:p>
          <a:p>
            <a:endParaRPr lang="de-DE"/>
          </a:p>
          <a:p>
            <a:r>
              <a:rPr lang="de-DE"/>
              <a:t>-Zeitkonstante Variablen als </a:t>
            </a:r>
            <a:r>
              <a:rPr lang="de-DE" err="1"/>
              <a:t>random</a:t>
            </a:r>
            <a:r>
              <a:rPr lang="de-DE"/>
              <a:t> </a:t>
            </a:r>
            <a:r>
              <a:rPr lang="de-DE" err="1"/>
              <a:t>intercept</a:t>
            </a:r>
            <a:r>
              <a:rPr lang="de-DE"/>
              <a:t> oder so </a:t>
            </a:r>
            <a:r>
              <a:rPr lang="de-DE" err="1"/>
              <a:t>einmodellieren</a:t>
            </a:r>
            <a:r>
              <a:rPr lang="de-DE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54240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D7ED4-58E2-19B7-5018-298BA812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828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C2A06-3315-E0E0-ABF3-819CFB54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2138661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3996D-5C57-7331-D564-303CD7AD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Herausforderungen/offene Fragen</a:t>
            </a:r>
          </a:p>
        </p:txBody>
      </p:sp>
    </p:spTree>
    <p:extLst>
      <p:ext uri="{BB962C8B-B14F-4D97-AF65-F5344CB8AC3E}">
        <p14:creationId xmlns:p14="http://schemas.microsoft.com/office/powerpoint/2010/main" val="83634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draußen, Boden, Himmel, Baum enthält.&#10;&#10;Automatisch generierte Beschreibung">
            <a:extLst>
              <a:ext uri="{FF2B5EF4-FFF2-40B4-BE49-F238E27FC236}">
                <a16:creationId xmlns:a16="http://schemas.microsoft.com/office/drawing/2014/main" id="{A7A2E88B-AF20-877A-1C9B-A831EBE3A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1" y="405621"/>
            <a:ext cx="4587638" cy="3322608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16C508B-7160-D6BD-CF0C-C4609319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42" y="942916"/>
            <a:ext cx="7161233" cy="1261274"/>
          </a:xfrm>
          <a:prstGeom prst="rect">
            <a:avLst/>
          </a:prstGeom>
        </p:spPr>
      </p:pic>
      <p:pic>
        <p:nvPicPr>
          <p:cNvPr id="7" name="Grafik 6" descr="Ein Bild, das Text, draußen, Meeressäuger, Robbe enthält.&#10;&#10;Automatisch generierte Beschreibung">
            <a:extLst>
              <a:ext uri="{FF2B5EF4-FFF2-40B4-BE49-F238E27FC236}">
                <a16:creationId xmlns:a16="http://schemas.microsoft.com/office/drawing/2014/main" id="{6F87C4CF-3458-0AE5-C3E0-4F1B86C7A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061" y="2502935"/>
            <a:ext cx="5840840" cy="4062946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7E265459-AA7D-A907-EDAA-8911775D05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64" y="4373810"/>
            <a:ext cx="7186283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8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F7981-6D05-0FDA-6566-B323075B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Rahmen des Projekts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577E82E-B479-678D-2B29-6ED1F4D07502}"/>
              </a:ext>
            </a:extLst>
          </p:cNvPr>
          <p:cNvSpPr txBox="1"/>
          <p:nvPr/>
        </p:nvSpPr>
        <p:spPr>
          <a:xfrm>
            <a:off x="746449" y="1772816"/>
            <a:ext cx="6438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Hier: Übersichtskarte mit 3 Pegeln + andere Maps </a:t>
            </a:r>
            <a:r>
              <a:rPr lang="de-DE" err="1"/>
              <a:t>etc</a:t>
            </a:r>
            <a:r>
              <a:rPr lang="de-DE"/>
              <a:t> (Max), Drainage/Niedrigwasserevents</a:t>
            </a:r>
          </a:p>
        </p:txBody>
      </p:sp>
    </p:spTree>
    <p:extLst>
      <p:ext uri="{BB962C8B-B14F-4D97-AF65-F5344CB8AC3E}">
        <p14:creationId xmlns:p14="http://schemas.microsoft.com/office/powerpoint/2010/main" val="345307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D417098-F7D2-7CAD-BEEC-2A96317E0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59" y="1118656"/>
            <a:ext cx="6182191" cy="38152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4EF0F74-EB11-C6C8-89B0-770320F9AA67}"/>
              </a:ext>
            </a:extLst>
          </p:cNvPr>
          <p:cNvSpPr txBox="1"/>
          <p:nvPr/>
        </p:nvSpPr>
        <p:spPr>
          <a:xfrm>
            <a:off x="923925" y="4933950"/>
            <a:ext cx="794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Jeweils 10 Simulationen der täglichen Abflussmengen und Niedrigwasserevents für alle drei Pegel im Zeitraum 1990 bis 2020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0574229-5433-CC9C-DABF-BCA0B8F60E8C}"/>
              </a:ext>
            </a:extLst>
          </p:cNvPr>
          <p:cNvSpPr txBox="1"/>
          <p:nvPr/>
        </p:nvSpPr>
        <p:spPr>
          <a:xfrm>
            <a:off x="923925" y="704850"/>
            <a:ext cx="46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Visualisierung eines Datenausschnitts:</a:t>
            </a:r>
          </a:p>
        </p:txBody>
      </p:sp>
    </p:spTree>
    <p:extLst>
      <p:ext uri="{BB962C8B-B14F-4D97-AF65-F5344CB8AC3E}">
        <p14:creationId xmlns:p14="http://schemas.microsoft.com/office/powerpoint/2010/main" val="381901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904C13-D4C0-02D8-C873-FADEDB52B464}"/>
              </a:ext>
            </a:extLst>
          </p:cNvPr>
          <p:cNvSpPr txBox="1">
            <a:spLocks/>
          </p:cNvSpPr>
          <p:nvPr/>
        </p:nvSpPr>
        <p:spPr>
          <a:xfrm>
            <a:off x="610852" y="386831"/>
            <a:ext cx="10533397" cy="629019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/>
              <a:t>Mögliche Einflussvariable:</a:t>
            </a:r>
          </a:p>
          <a:p>
            <a:pPr marL="0" indent="0">
              <a:buNone/>
            </a:pPr>
            <a:r>
              <a:rPr lang="de-DE" sz="1900"/>
              <a:t>	</a:t>
            </a:r>
            <a:r>
              <a:rPr lang="de-DE" sz="1900" err="1"/>
              <a:t>Meterologische</a:t>
            </a:r>
            <a:r>
              <a:rPr lang="de-DE" sz="1900"/>
              <a:t> Treiber:</a:t>
            </a:r>
          </a:p>
          <a:p>
            <a:pPr marL="0" indent="0">
              <a:buNone/>
            </a:pPr>
            <a:endParaRPr lang="de-DE" sz="1900"/>
          </a:p>
          <a:p>
            <a:pPr marL="0" indent="0">
              <a:buNone/>
            </a:pPr>
            <a:endParaRPr lang="de-DE" sz="1900"/>
          </a:p>
          <a:p>
            <a:pPr marL="0" indent="0">
              <a:buNone/>
            </a:pPr>
            <a:endParaRPr lang="de-DE" sz="1900"/>
          </a:p>
          <a:p>
            <a:pPr marL="0" indent="0">
              <a:buNone/>
            </a:pPr>
            <a:endParaRPr lang="de-DE" sz="1900"/>
          </a:p>
          <a:p>
            <a:pPr marL="0" indent="0">
              <a:buNone/>
            </a:pPr>
            <a:endParaRPr lang="de-DE" sz="1900"/>
          </a:p>
          <a:p>
            <a:pPr marL="0" indent="0">
              <a:spcBef>
                <a:spcPts val="0"/>
              </a:spcBef>
              <a:buNone/>
            </a:pPr>
            <a:r>
              <a:rPr lang="de-DE" sz="1900"/>
              <a:t>	Niederschlag			Temperatur			einfallende 			relative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900"/>
              <a:t>											kurzwellige			Luftfeuchte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900"/>
              <a:t>											Strahlung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900"/>
              <a:t>	Weitere mögliche Treiber:</a:t>
            </a:r>
          </a:p>
          <a:p>
            <a:pPr marL="0" indent="0">
              <a:buNone/>
            </a:pPr>
            <a:r>
              <a:rPr lang="de-DE" sz="1900"/>
              <a:t>		</a:t>
            </a:r>
          </a:p>
          <a:p>
            <a:pPr marL="0" indent="0">
              <a:buNone/>
            </a:pPr>
            <a:endParaRPr lang="de-DE" sz="1900"/>
          </a:p>
          <a:p>
            <a:pPr marL="0" indent="0">
              <a:spcBef>
                <a:spcPts val="0"/>
              </a:spcBef>
              <a:buNone/>
            </a:pPr>
            <a:r>
              <a:rPr lang="de-DE" sz="190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900"/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de-DE" sz="1900"/>
          </a:p>
          <a:p>
            <a:pPr marL="0" indent="0">
              <a:spcBef>
                <a:spcPts val="0"/>
              </a:spcBef>
              <a:buNone/>
            </a:pPr>
            <a:endParaRPr lang="de-DE" sz="1900"/>
          </a:p>
          <a:p>
            <a:pPr marL="0" indent="0">
              <a:spcBef>
                <a:spcPts val="0"/>
              </a:spcBef>
              <a:buNone/>
            </a:pPr>
            <a:r>
              <a:rPr lang="de-DE" sz="190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900"/>
              <a:t>	Oberflächennahe		Schneespeicher		Grundwasserstand 	Wasserleitfähigkeit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/>
              <a:t>	Bodenfeuchte</a:t>
            </a:r>
          </a:p>
        </p:txBody>
      </p:sp>
      <p:pic>
        <p:nvPicPr>
          <p:cNvPr id="5" name="Grafik 4" descr="Ein Bild, das Natur enthält.&#10;&#10;Automatisch generierte Beschreibung">
            <a:extLst>
              <a:ext uri="{FF2B5EF4-FFF2-40B4-BE49-F238E27FC236}">
                <a16:creationId xmlns:a16="http://schemas.microsoft.com/office/drawing/2014/main" id="{AF9AD0D4-85BA-FD87-D702-F635F6408475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64" y="1080084"/>
            <a:ext cx="1620000" cy="180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1AD7ECB-8ABF-49EC-D8CB-8C42599EE83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6" r="11316"/>
          <a:stretch/>
        </p:blipFill>
        <p:spPr>
          <a:xfrm>
            <a:off x="3424644" y="1080084"/>
            <a:ext cx="1620000" cy="180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B325971-A68F-D4E6-9D44-049D7DB05A9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5" r="24028"/>
          <a:stretch/>
        </p:blipFill>
        <p:spPr>
          <a:xfrm>
            <a:off x="5696324" y="1080084"/>
            <a:ext cx="1620000" cy="180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5095413-3EDC-8EC0-5CCA-CE610283D054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04" y="1080084"/>
            <a:ext cx="1620000" cy="1800000"/>
          </a:xfrm>
          <a:prstGeom prst="rect">
            <a:avLst/>
          </a:prstGeom>
        </p:spPr>
      </p:pic>
      <p:pic>
        <p:nvPicPr>
          <p:cNvPr id="15" name="Grafik 14" descr="Ein Bild, das Baum, draußen, Gras, Heu enthält.&#10;&#10;Automatisch generierte Beschreibung">
            <a:extLst>
              <a:ext uri="{FF2B5EF4-FFF2-40B4-BE49-F238E27FC236}">
                <a16:creationId xmlns:a16="http://schemas.microsoft.com/office/drawing/2014/main" id="{67993E42-F6BF-3070-E159-37381B0EB622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64" y="3977917"/>
            <a:ext cx="1620000" cy="1800000"/>
          </a:xfrm>
          <a:prstGeom prst="rect">
            <a:avLst/>
          </a:prstGeom>
        </p:spPr>
      </p:pic>
      <p:pic>
        <p:nvPicPr>
          <p:cNvPr id="17" name="Grafik 16" descr="Ein Bild, das Schnee, draußen, Baum, Natur enthält.&#10;&#10;Automatisch generierte Beschreibung">
            <a:extLst>
              <a:ext uri="{FF2B5EF4-FFF2-40B4-BE49-F238E27FC236}">
                <a16:creationId xmlns:a16="http://schemas.microsoft.com/office/drawing/2014/main" id="{90B629CC-2F44-8485-0240-7F8439EA23E3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644" y="3977917"/>
            <a:ext cx="1620000" cy="1800000"/>
          </a:xfrm>
          <a:prstGeom prst="rect">
            <a:avLst/>
          </a:prstGeom>
        </p:spPr>
      </p:pic>
      <p:pic>
        <p:nvPicPr>
          <p:cNvPr id="19" name="Grafik 18" descr="Ein Bild, das Text, Himmel enthält.&#10;&#10;Automatisch generierte Beschreibung">
            <a:extLst>
              <a:ext uri="{FF2B5EF4-FFF2-40B4-BE49-F238E27FC236}">
                <a16:creationId xmlns:a16="http://schemas.microsoft.com/office/drawing/2014/main" id="{AE9D2B73-A4C7-4690-89A2-04AD901E2F1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9"/>
          <a:stretch/>
        </p:blipFill>
        <p:spPr>
          <a:xfrm>
            <a:off x="5696324" y="3977916"/>
            <a:ext cx="1620000" cy="1800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7BCDF63-BD75-3110-C200-E82BFC162AE5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04" y="3854098"/>
            <a:ext cx="1457014" cy="192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9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742FC-0B34-AC7B-0A57-55B4132E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Fragestellungen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7CC927-19CB-9371-00AB-B16217755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Wie kann das Auftreten von Niedrigwasserevents erklärt/vorhergesagt werden?</a:t>
            </a:r>
          </a:p>
          <a:p>
            <a:endParaRPr lang="de-DE"/>
          </a:p>
          <a:p>
            <a:r>
              <a:rPr lang="de-DE"/>
              <a:t>Welche Treiber sind relevant? Unterscheidet sich deren Bedeutung je nach Pegel? Ist eine Gruppierung der Pegel nach Bedeutung der Treiber möglich?</a:t>
            </a:r>
          </a:p>
          <a:p>
            <a:endParaRPr lang="de-DE"/>
          </a:p>
          <a:p>
            <a:r>
              <a:rPr lang="de-DE"/>
              <a:t>Sind Treiber eines Extremevents selbst extrem? Oder handelt es sich um eine Kombination moderat ausgeprägter Treiber, die zu extremen Niedrigwassern führt? 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00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09BF8-FAC3-E63B-3496-E152219E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Deskriptive Analyse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84CF18-D398-CCA6-A7F1-2F2FF6DF4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16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2A5F1-2275-1B0D-FC6F-46FADEFF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Deskriptive Analyse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2E2FC45-7583-EB16-B953-5CC42ED04F93}"/>
              </a:ext>
            </a:extLst>
          </p:cNvPr>
          <p:cNvSpPr txBox="1"/>
          <p:nvPr/>
        </p:nvSpPr>
        <p:spPr>
          <a:xfrm>
            <a:off x="755780" y="1688841"/>
            <a:ext cx="8873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Hier: Grafik mit Verlauf Anzahl der Niedrigwasserevents pro Jahr für alle 3 Pegel (ändern auf hydrologisches Winterhalbjahr) (Chris)</a:t>
            </a:r>
          </a:p>
          <a:p>
            <a:r>
              <a:rPr lang="de-DE"/>
              <a:t>-&gt; Saisonalität von Drainage/</a:t>
            </a:r>
            <a:r>
              <a:rPr lang="de-DE" err="1"/>
              <a:t>Lowlevel</a:t>
            </a:r>
            <a:r>
              <a:rPr lang="de-DE"/>
              <a:t>,</a:t>
            </a:r>
          </a:p>
          <a:p>
            <a:r>
              <a:rPr lang="de-DE"/>
              <a:t>Stationarität/Nicht-Stationarität von Drainage/</a:t>
            </a:r>
            <a:r>
              <a:rPr lang="de-DE" err="1"/>
              <a:t>Lowlevel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32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2A5F1-2275-1B0D-FC6F-46FADEFF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Hydrologisches und administratives</a:t>
            </a:r>
            <a:br>
              <a:rPr lang="de-DE"/>
            </a:br>
            <a:r>
              <a:rPr lang="de-DE"/>
              <a:t>Bayern</a:t>
            </a:r>
          </a:p>
        </p:txBody>
      </p:sp>
      <p:pic>
        <p:nvPicPr>
          <p:cNvPr id="10" name="Picture 9" descr="Chart, diagram&#10;&#10;Description automatically generated">
            <a:extLst>
              <a:ext uri="{FF2B5EF4-FFF2-40B4-BE49-F238E27FC236}">
                <a16:creationId xmlns:a16="http://schemas.microsoft.com/office/drawing/2014/main" id="{ECD6238D-5BF3-6A79-8A0E-03AD1C47C1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2"/>
          <a:stretch/>
        </p:blipFill>
        <p:spPr>
          <a:xfrm>
            <a:off x="1368000" y="1872000"/>
            <a:ext cx="5380384" cy="498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752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Application>Microsoft Office PowerPoint</Application>
  <PresentationFormat>Breitbild</PresentationFormat>
  <Slides>19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Facette</vt:lpstr>
      <vt:lpstr>Niedrigwasser in Bayern</vt:lpstr>
      <vt:lpstr>PowerPoint-Präsentation</vt:lpstr>
      <vt:lpstr>Rahmen des Projekts</vt:lpstr>
      <vt:lpstr>PowerPoint-Präsentation</vt:lpstr>
      <vt:lpstr>PowerPoint-Präsentation</vt:lpstr>
      <vt:lpstr>Fragestellungen</vt:lpstr>
      <vt:lpstr>Deskriptive Analyse</vt:lpstr>
      <vt:lpstr>Deskriptive Analyse</vt:lpstr>
      <vt:lpstr>Hydrologisches und administratives Bayern</vt:lpstr>
      <vt:lpstr>Flussläufe und Pegel</vt:lpstr>
      <vt:lpstr>Deskriptive Analyse</vt:lpstr>
      <vt:lpstr>Autokorrelation in den Daten</vt:lpstr>
      <vt:lpstr>PowerPoint-Präsentation</vt:lpstr>
      <vt:lpstr>PowerPoint-Präsentation</vt:lpstr>
      <vt:lpstr>PowerPoint-Präsentation</vt:lpstr>
      <vt:lpstr>Modellierung</vt:lpstr>
      <vt:lpstr>PowerPoint-Präsentation</vt:lpstr>
      <vt:lpstr>Ausblick</vt:lpstr>
      <vt:lpstr>Herausforderungen/offene 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Niedrigwasser in Bayern</dc:title>
  <dc:creator>Lisa Kleinlein</dc:creator>
  <cp:revision>3</cp:revision>
  <dcterms:created xsi:type="dcterms:W3CDTF">2023-03-07T10:07:33Z</dcterms:created>
  <dcterms:modified xsi:type="dcterms:W3CDTF">2023-03-10T14:26:35Z</dcterms:modified>
</cp:coreProperties>
</file>