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4" r:id="rId18"/>
    <p:sldId id="271" r:id="rId19"/>
    <p:sldId id="272" r:id="rId20"/>
    <p:sldId id="273" r:id="rId21"/>
    <p:sldId id="275" r:id="rId22"/>
    <p:sldId id="276" r:id="rId23"/>
    <p:sldId id="278" r:id="rId24"/>
    <p:sldId id="279" r:id="rId25"/>
    <p:sldId id="280" r:id="rId26"/>
    <p:sldId id="281" r:id="rId27"/>
    <p:sldId id="283" r:id="rId28"/>
    <p:sldId id="284" r:id="rId29"/>
    <p:sldId id="285" r:id="rId30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7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7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3d2d415d8_2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3d2d415d8_2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3d2d415d8_2_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3d2d415d8_2_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cd92a5a8f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cd92a5a8f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cd92a5a8f_0_9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cd92a5a8f_0_9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cd92a5a8f_0_1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cd92a5a8f_0_1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cd92a5a8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cd92a5a8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cd92a5a8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cd92a5a8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cd92a5a8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cd92a5a8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cd92a5a8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cd92a5a8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cd92a5a8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cd92a5a8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3d2d415d8_3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3d2d415d8_3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cd92a5a8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cd92a5a8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cd92a5a8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cd92a5a8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cd92a5a8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cd92a5a8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cd92a5a8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cd92a5a8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cd92a5a8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cd92a5a8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cd92a5a8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cd92a5a8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cd92a5a8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cd92a5a8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cd92a5a8f_4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cd92a5a8f_4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3d2d415d8_3_1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3d2d415d8_3_1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3d2d415d8_3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3d2d415d8_3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3d2d415d8_2_4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3d2d415d8_2_4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cd719c3ea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cd719c3ea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cd719c3ea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cd719c3ea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cd719c3ea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cd719c3ea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cd719c3ea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cd719c3ea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kaggle.com/competitions/playground-series-s5e3" TargetMode="Externa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434400" y="1905750"/>
            <a:ext cx="10012800" cy="66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 panose="020B0604020202020204"/>
              <a:buNone/>
            </a:pPr>
            <a:r>
              <a:rPr lang="en-GB" sz="3600" b="1"/>
              <a:t>Multivariate Rainfall Prediction</a:t>
            </a:r>
            <a:endParaRPr sz="3600" b="1"/>
          </a:p>
        </p:txBody>
      </p:sp>
      <p:sp>
        <p:nvSpPr>
          <p:cNvPr id="55" name="Google Shape;55;p13"/>
          <p:cNvSpPr txBox="1"/>
          <p:nvPr/>
        </p:nvSpPr>
        <p:spPr>
          <a:xfrm>
            <a:off x="1758150" y="3548725"/>
            <a:ext cx="5627700" cy="7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95959"/>
                </a:solidFill>
              </a:rPr>
              <a:t>Yuhang Huang        Haochen Ni</a:t>
            </a:r>
            <a:r>
              <a:rPr lang="en-GB" sz="2000">
                <a:solidFill>
                  <a:schemeClr val="dk2"/>
                </a:solidFill>
              </a:rPr>
              <a:t>        Shiqi Li</a:t>
            </a:r>
            <a:endParaRPr sz="20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595959"/>
                </a:solidFill>
              </a:rPr>
              <a:t>     12213015</a:t>
            </a:r>
            <a:r>
              <a:rPr lang="en-GB" sz="2000">
                <a:solidFill>
                  <a:schemeClr val="dk2"/>
                </a:solidFill>
              </a:rPr>
              <a:t>               12213027       12211031</a:t>
            </a:r>
            <a:r>
              <a:rPr lang="en-GB" sz="2000">
                <a:solidFill>
                  <a:srgbClr val="595959"/>
                </a:solidFill>
              </a:rPr>
              <a:t> </a:t>
            </a:r>
            <a:endParaRPr sz="2000">
              <a:solidFill>
                <a:srgbClr val="595959"/>
              </a:solidFill>
            </a:endParaRPr>
          </a:p>
        </p:txBody>
      </p:sp>
      <p:sp>
        <p:nvSpPr>
          <p:cNvPr id="56" name="Google Shape;56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1" name="Google Shape;121;p22"/>
          <p:cNvSpPr txBox="1"/>
          <p:nvPr/>
        </p:nvSpPr>
        <p:spPr>
          <a:xfrm>
            <a:off x="3532800" y="2202300"/>
            <a:ext cx="2078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1"/>
                </a:solidFill>
              </a:rPr>
              <a:t>Methods</a:t>
            </a:r>
            <a:endParaRPr sz="3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7" name="Google Shape;127;p23"/>
          <p:cNvSpPr txBox="1"/>
          <p:nvPr/>
        </p:nvSpPr>
        <p:spPr>
          <a:xfrm>
            <a:off x="614400" y="607650"/>
            <a:ext cx="7915200" cy="41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Principal Component Analysis (PCA)   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Factor Analysis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Using maximum likelihood estimation to find extract factors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K-means Clustering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Logistic Regression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</a:t>
            </a:r>
            <a:r>
              <a:rPr lang="en-GB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Logistic Function                                                   ;       log odd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Support Vector Machines (SVM)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</a:t>
            </a:r>
            <a:endParaRPr sz="1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Binary Classification Neural Network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28" name="Google Shape;128;p23" descr="{&quot;mathml&quot;:&quot;&lt;math style=\&quot;font-family:stix;font-size:16px;\&quot; xmlns=\&quot;http://www.w3.org/1998/Math/MathML\&quot;&gt;&lt;mstyle mathsize=\&quot;16px\&quot;&gt;&lt;mi&gt;&amp;#x3C3;&lt;/mi&gt;&lt;mo&gt;(&lt;/mo&gt;&lt;mi&gt;z&lt;/mi&gt;&lt;mo&gt;)&lt;/mo&gt;&lt;mo&gt;=&lt;/mo&gt;&lt;mo&gt;(&lt;/mo&gt;&lt;mn&gt;1&lt;/mn&gt;&lt;mo&gt;+&lt;/mo&gt;&lt;msup&gt;&lt;mi&gt;e&lt;/mi&gt;&lt;mrow&gt;&lt;mo&gt;-&lt;/mo&gt;&lt;mi&gt;z&lt;/mi&gt;&lt;/mrow&gt;&lt;/msup&gt;&lt;msup&gt;&lt;mo&gt;)&lt;/mo&gt;&lt;mrow&gt;&lt;mo&gt;-&lt;/mo&gt;&lt;mn&gt;1&lt;/mn&gt;&lt;/mrow&gt;&lt;/msup&gt;&lt;/mstyle&gt;&lt;/math&gt;&quot;,&quot;truncated&quot;:false}" title="sigma （ 小写 ） 左括号 z 右括号 等于 左括号 1 加 e 的 负 z 次方 右括号 的 负 1 次方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358294" y="2979718"/>
            <a:ext cx="1759712" cy="207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 descr="{&quot;mathml&quot;:&quot;&lt;math style=\&quot;font-family:stix;font-size:16px;\&quot; xmlns=\&quot;http://www.w3.org/1998/Math/MathML\&quot;&gt;&lt;mstyle mathsize=\&quot;16px\&quot;&gt;&lt;mi&gt;log&lt;/mi&gt;&lt;mfenced&gt;&lt;mfrac&gt;&lt;mrow&gt;&lt;mi&gt;p&lt;/mi&gt;&lt;mo&gt;(&lt;/mo&gt;&lt;mi mathvariant=\&quot;bold\&quot;&gt;x&lt;/mi&gt;&lt;mo&gt;)&lt;/mo&gt;&lt;/mrow&gt;&lt;mrow&gt;&lt;mn&gt;1&lt;/mn&gt;&lt;mo&gt;-&lt;/mo&gt;&lt;mi&gt;p&lt;/mi&gt;&lt;mo&gt;(&lt;/mo&gt;&lt;mi mathvariant=\&quot;bold\&quot;&gt;x&lt;/mi&gt;&lt;mo&gt;)&lt;/mo&gt;&lt;/mrow&gt;&lt;/mfrac&gt;&lt;/mfenced&gt;&lt;mo&gt;=&lt;/mo&gt;&lt;msup&gt;&lt;mi mathvariant=\&quot;bold-italic\&quot;&gt;&amp;#x3B2;&lt;/mi&gt;&lt;mo&gt;&amp;#x22A4;&lt;/mo&gt;&lt;/msup&gt;&lt;mi mathvariant=\&quot;bold\&quot;&gt;x&lt;/mi&gt;&lt;mo&gt;+&lt;/mo&gt;&lt;msub&gt;&lt;mi&gt;&amp;#x3B2;&lt;/mi&gt;&lt;mn&gt;0&lt;/mn&gt;&lt;/msub&gt;&lt;/mstyle&gt;&lt;/math&gt;&quot;,&quot;truncated&quot;:false}" title="log 左小括号 分数 1 减 p 左括号 粗体字 x 右括号 分之 p 左括号 粗体字 x 右括号 结束分数 右小括号 等于 bold italic beta （ 小写 ） 的 ⊤ 次方 粗体字 x 加 beta （ 小写 ） 下标 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443631" y="2803950"/>
            <a:ext cx="2355088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65550" y="3718850"/>
            <a:ext cx="19267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377375" y="3846825"/>
            <a:ext cx="4824470" cy="30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37" name="Google Shape;137;p24"/>
          <p:cNvSpPr/>
          <p:nvPr/>
        </p:nvSpPr>
        <p:spPr>
          <a:xfrm>
            <a:off x="814100" y="960475"/>
            <a:ext cx="319800" cy="3198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24"/>
          <p:cNvSpPr/>
          <p:nvPr/>
        </p:nvSpPr>
        <p:spPr>
          <a:xfrm>
            <a:off x="814100" y="1428038"/>
            <a:ext cx="319800" cy="3198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24"/>
          <p:cNvSpPr/>
          <p:nvPr/>
        </p:nvSpPr>
        <p:spPr>
          <a:xfrm>
            <a:off x="814100" y="1950450"/>
            <a:ext cx="319800" cy="3198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4"/>
          <p:cNvSpPr/>
          <p:nvPr/>
        </p:nvSpPr>
        <p:spPr>
          <a:xfrm>
            <a:off x="814100" y="4256413"/>
            <a:ext cx="319800" cy="3198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4"/>
          <p:cNvSpPr/>
          <p:nvPr/>
        </p:nvSpPr>
        <p:spPr>
          <a:xfrm>
            <a:off x="814100" y="3317875"/>
            <a:ext cx="319800" cy="3198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24"/>
          <p:cNvSpPr/>
          <p:nvPr/>
        </p:nvSpPr>
        <p:spPr>
          <a:xfrm>
            <a:off x="814100" y="3787150"/>
            <a:ext cx="319800" cy="3198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24"/>
          <p:cNvSpPr txBox="1"/>
          <p:nvPr/>
        </p:nvSpPr>
        <p:spPr>
          <a:xfrm>
            <a:off x="832400" y="2358200"/>
            <a:ext cx="2832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4" name="Google Shape;144;p24"/>
          <p:cNvSpPr/>
          <p:nvPr/>
        </p:nvSpPr>
        <p:spPr>
          <a:xfrm>
            <a:off x="2857650" y="902825"/>
            <a:ext cx="319800" cy="319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24"/>
          <p:cNvSpPr/>
          <p:nvPr/>
        </p:nvSpPr>
        <p:spPr>
          <a:xfrm>
            <a:off x="2857650" y="1428050"/>
            <a:ext cx="319800" cy="319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4"/>
          <p:cNvSpPr/>
          <p:nvPr/>
        </p:nvSpPr>
        <p:spPr>
          <a:xfrm>
            <a:off x="2857650" y="3467350"/>
            <a:ext cx="319800" cy="319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24"/>
          <p:cNvSpPr/>
          <p:nvPr/>
        </p:nvSpPr>
        <p:spPr>
          <a:xfrm>
            <a:off x="2857650" y="4021725"/>
            <a:ext cx="319800" cy="3198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4"/>
          <p:cNvSpPr txBox="1"/>
          <p:nvPr/>
        </p:nvSpPr>
        <p:spPr>
          <a:xfrm>
            <a:off x="2875950" y="2214575"/>
            <a:ext cx="2832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4152050" y="902825"/>
            <a:ext cx="319800" cy="319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24"/>
          <p:cNvSpPr/>
          <p:nvPr/>
        </p:nvSpPr>
        <p:spPr>
          <a:xfrm>
            <a:off x="4152050" y="2429225"/>
            <a:ext cx="319800" cy="319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24"/>
          <p:cNvSpPr/>
          <p:nvPr/>
        </p:nvSpPr>
        <p:spPr>
          <a:xfrm>
            <a:off x="4152050" y="3832850"/>
            <a:ext cx="319800" cy="3198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24"/>
          <p:cNvSpPr txBox="1"/>
          <p:nvPr/>
        </p:nvSpPr>
        <p:spPr>
          <a:xfrm>
            <a:off x="4170350" y="1280275"/>
            <a:ext cx="2832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152050" y="2793038"/>
            <a:ext cx="2832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5553175" y="1595425"/>
            <a:ext cx="319800" cy="3198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24"/>
          <p:cNvSpPr/>
          <p:nvPr/>
        </p:nvSpPr>
        <p:spPr>
          <a:xfrm>
            <a:off x="5553175" y="3108200"/>
            <a:ext cx="319800" cy="319800"/>
          </a:xfrm>
          <a:prstGeom prst="ellipse">
            <a:avLst/>
          </a:prstGeom>
          <a:solidFill>
            <a:srgbClr val="D9D9D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cxnSp>
        <p:nvCxnSpPr>
          <p:cNvPr id="156" name="Google Shape;156;p24"/>
          <p:cNvCxnSpPr>
            <a:stCxn id="137" idx="6"/>
            <a:endCxn id="144" idx="2"/>
          </p:cNvCxnSpPr>
          <p:nvPr/>
        </p:nvCxnSpPr>
        <p:spPr>
          <a:xfrm rot="10800000" flipH="1">
            <a:off x="1133900" y="1062775"/>
            <a:ext cx="1723800" cy="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4"/>
          <p:cNvCxnSpPr>
            <a:stCxn id="138" idx="6"/>
            <a:endCxn id="144" idx="2"/>
          </p:cNvCxnSpPr>
          <p:nvPr/>
        </p:nvCxnSpPr>
        <p:spPr>
          <a:xfrm rot="10800000" flipH="1">
            <a:off x="1133900" y="1062638"/>
            <a:ext cx="1723800" cy="52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4"/>
          <p:cNvCxnSpPr>
            <a:stCxn id="139" idx="6"/>
            <a:endCxn id="144" idx="2"/>
          </p:cNvCxnSpPr>
          <p:nvPr/>
        </p:nvCxnSpPr>
        <p:spPr>
          <a:xfrm rot="10800000" flipH="1">
            <a:off x="1133900" y="1062750"/>
            <a:ext cx="1723800" cy="104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4"/>
          <p:cNvCxnSpPr>
            <a:stCxn id="137" idx="6"/>
            <a:endCxn id="145" idx="2"/>
          </p:cNvCxnSpPr>
          <p:nvPr/>
        </p:nvCxnSpPr>
        <p:spPr>
          <a:xfrm>
            <a:off x="1133900" y="1120375"/>
            <a:ext cx="1723800" cy="46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4"/>
          <p:cNvCxnSpPr>
            <a:stCxn id="138" idx="6"/>
            <a:endCxn id="145" idx="2"/>
          </p:cNvCxnSpPr>
          <p:nvPr/>
        </p:nvCxnSpPr>
        <p:spPr>
          <a:xfrm>
            <a:off x="1133900" y="1587938"/>
            <a:ext cx="172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4"/>
          <p:cNvCxnSpPr>
            <a:stCxn id="139" idx="6"/>
            <a:endCxn id="145" idx="2"/>
          </p:cNvCxnSpPr>
          <p:nvPr/>
        </p:nvCxnSpPr>
        <p:spPr>
          <a:xfrm rot="10800000" flipH="1">
            <a:off x="1133900" y="1588050"/>
            <a:ext cx="1723800" cy="52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4"/>
          <p:cNvCxnSpPr>
            <a:stCxn id="141" idx="6"/>
            <a:endCxn id="146" idx="2"/>
          </p:cNvCxnSpPr>
          <p:nvPr/>
        </p:nvCxnSpPr>
        <p:spPr>
          <a:xfrm>
            <a:off x="1133900" y="3477775"/>
            <a:ext cx="1723800" cy="1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4"/>
          <p:cNvCxnSpPr>
            <a:stCxn id="141" idx="6"/>
            <a:endCxn id="147" idx="2"/>
          </p:cNvCxnSpPr>
          <p:nvPr/>
        </p:nvCxnSpPr>
        <p:spPr>
          <a:xfrm>
            <a:off x="1133900" y="3477775"/>
            <a:ext cx="1723800" cy="70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4"/>
          <p:cNvCxnSpPr>
            <a:stCxn id="142" idx="6"/>
            <a:endCxn id="146" idx="2"/>
          </p:cNvCxnSpPr>
          <p:nvPr/>
        </p:nvCxnSpPr>
        <p:spPr>
          <a:xfrm rot="10800000" flipH="1">
            <a:off x="1133900" y="3627250"/>
            <a:ext cx="1723800" cy="31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4"/>
          <p:cNvCxnSpPr>
            <a:stCxn id="137" idx="6"/>
            <a:endCxn id="146" idx="2"/>
          </p:cNvCxnSpPr>
          <p:nvPr/>
        </p:nvCxnSpPr>
        <p:spPr>
          <a:xfrm>
            <a:off x="1133900" y="1120375"/>
            <a:ext cx="1723800" cy="250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6" name="Google Shape;166;p24"/>
          <p:cNvCxnSpPr>
            <a:stCxn id="137" idx="6"/>
            <a:endCxn id="147" idx="2"/>
          </p:cNvCxnSpPr>
          <p:nvPr/>
        </p:nvCxnSpPr>
        <p:spPr>
          <a:xfrm>
            <a:off x="1133900" y="1120375"/>
            <a:ext cx="1723800" cy="306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7" name="Google Shape;167;p24"/>
          <p:cNvCxnSpPr>
            <a:stCxn id="138" idx="6"/>
            <a:endCxn id="146" idx="2"/>
          </p:cNvCxnSpPr>
          <p:nvPr/>
        </p:nvCxnSpPr>
        <p:spPr>
          <a:xfrm>
            <a:off x="1133900" y="1587938"/>
            <a:ext cx="1723800" cy="203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4"/>
          <p:cNvCxnSpPr>
            <a:stCxn id="138" idx="6"/>
            <a:endCxn id="147" idx="2"/>
          </p:cNvCxnSpPr>
          <p:nvPr/>
        </p:nvCxnSpPr>
        <p:spPr>
          <a:xfrm>
            <a:off x="1133900" y="1587938"/>
            <a:ext cx="1723800" cy="259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169;p24"/>
          <p:cNvCxnSpPr>
            <a:stCxn id="139" idx="6"/>
            <a:endCxn id="146" idx="2"/>
          </p:cNvCxnSpPr>
          <p:nvPr/>
        </p:nvCxnSpPr>
        <p:spPr>
          <a:xfrm>
            <a:off x="1133900" y="2110350"/>
            <a:ext cx="1723800" cy="151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24"/>
          <p:cNvCxnSpPr>
            <a:stCxn id="139" idx="6"/>
            <a:endCxn id="147" idx="2"/>
          </p:cNvCxnSpPr>
          <p:nvPr/>
        </p:nvCxnSpPr>
        <p:spPr>
          <a:xfrm>
            <a:off x="1133900" y="2110350"/>
            <a:ext cx="1723800" cy="20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171;p24"/>
          <p:cNvCxnSpPr>
            <a:endCxn id="144" idx="2"/>
          </p:cNvCxnSpPr>
          <p:nvPr/>
        </p:nvCxnSpPr>
        <p:spPr>
          <a:xfrm rot="10800000" flipH="1">
            <a:off x="1133850" y="1062725"/>
            <a:ext cx="1723800" cy="24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24"/>
          <p:cNvCxnSpPr>
            <a:stCxn id="141" idx="6"/>
            <a:endCxn id="145" idx="2"/>
          </p:cNvCxnSpPr>
          <p:nvPr/>
        </p:nvCxnSpPr>
        <p:spPr>
          <a:xfrm rot="10800000" flipH="1">
            <a:off x="1133900" y="1588075"/>
            <a:ext cx="1723800" cy="18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4"/>
          <p:cNvCxnSpPr>
            <a:stCxn id="142" idx="6"/>
            <a:endCxn id="144" idx="2"/>
          </p:cNvCxnSpPr>
          <p:nvPr/>
        </p:nvCxnSpPr>
        <p:spPr>
          <a:xfrm rot="10800000" flipH="1">
            <a:off x="1133900" y="1062850"/>
            <a:ext cx="1723800" cy="288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>
            <a:stCxn id="142" idx="6"/>
            <a:endCxn id="145" idx="2"/>
          </p:cNvCxnSpPr>
          <p:nvPr/>
        </p:nvCxnSpPr>
        <p:spPr>
          <a:xfrm rot="10800000" flipH="1">
            <a:off x="1133900" y="1587850"/>
            <a:ext cx="1723800" cy="23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>
            <a:stCxn id="142" idx="6"/>
            <a:endCxn id="147" idx="2"/>
          </p:cNvCxnSpPr>
          <p:nvPr/>
        </p:nvCxnSpPr>
        <p:spPr>
          <a:xfrm>
            <a:off x="1133900" y="3947050"/>
            <a:ext cx="172380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4"/>
          <p:cNvCxnSpPr>
            <a:stCxn id="140" idx="6"/>
            <a:endCxn id="144" idx="2"/>
          </p:cNvCxnSpPr>
          <p:nvPr/>
        </p:nvCxnSpPr>
        <p:spPr>
          <a:xfrm rot="10800000" flipH="1">
            <a:off x="1133900" y="1062613"/>
            <a:ext cx="1723800" cy="335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24"/>
          <p:cNvCxnSpPr>
            <a:stCxn id="140" idx="6"/>
            <a:endCxn id="145" idx="2"/>
          </p:cNvCxnSpPr>
          <p:nvPr/>
        </p:nvCxnSpPr>
        <p:spPr>
          <a:xfrm rot="10800000" flipH="1">
            <a:off x="1133900" y="1587913"/>
            <a:ext cx="1723800" cy="282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4"/>
          <p:cNvCxnSpPr>
            <a:stCxn id="140" idx="6"/>
            <a:endCxn id="146" idx="2"/>
          </p:cNvCxnSpPr>
          <p:nvPr/>
        </p:nvCxnSpPr>
        <p:spPr>
          <a:xfrm rot="10800000" flipH="1">
            <a:off x="1133900" y="3627313"/>
            <a:ext cx="1723800" cy="78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24"/>
          <p:cNvCxnSpPr>
            <a:stCxn id="140" idx="6"/>
            <a:endCxn id="147" idx="2"/>
          </p:cNvCxnSpPr>
          <p:nvPr/>
        </p:nvCxnSpPr>
        <p:spPr>
          <a:xfrm rot="10800000" flipH="1">
            <a:off x="1133900" y="4181713"/>
            <a:ext cx="1723800" cy="23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24"/>
          <p:cNvCxnSpPr>
            <a:stCxn id="144" idx="6"/>
            <a:endCxn id="149" idx="2"/>
          </p:cNvCxnSpPr>
          <p:nvPr/>
        </p:nvCxnSpPr>
        <p:spPr>
          <a:xfrm>
            <a:off x="3177450" y="1062725"/>
            <a:ext cx="9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>
            <a:stCxn id="144" idx="6"/>
            <a:endCxn id="150" idx="2"/>
          </p:cNvCxnSpPr>
          <p:nvPr/>
        </p:nvCxnSpPr>
        <p:spPr>
          <a:xfrm>
            <a:off x="3177450" y="1062725"/>
            <a:ext cx="974700" cy="15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>
            <a:stCxn id="144" idx="6"/>
            <a:endCxn id="151" idx="2"/>
          </p:cNvCxnSpPr>
          <p:nvPr/>
        </p:nvCxnSpPr>
        <p:spPr>
          <a:xfrm>
            <a:off x="3177450" y="1062725"/>
            <a:ext cx="974700" cy="293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>
            <a:stCxn id="145" idx="6"/>
            <a:endCxn id="149" idx="2"/>
          </p:cNvCxnSpPr>
          <p:nvPr/>
        </p:nvCxnSpPr>
        <p:spPr>
          <a:xfrm rot="10800000" flipH="1">
            <a:off x="3177450" y="1062650"/>
            <a:ext cx="974700" cy="52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4" name="Google Shape;184;p24"/>
          <p:cNvCxnSpPr>
            <a:stCxn id="145" idx="6"/>
            <a:endCxn id="150" idx="2"/>
          </p:cNvCxnSpPr>
          <p:nvPr/>
        </p:nvCxnSpPr>
        <p:spPr>
          <a:xfrm>
            <a:off x="3177450" y="1587950"/>
            <a:ext cx="974700" cy="100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5" name="Google Shape;185;p24"/>
          <p:cNvCxnSpPr>
            <a:stCxn id="145" idx="6"/>
            <a:endCxn id="151" idx="2"/>
          </p:cNvCxnSpPr>
          <p:nvPr/>
        </p:nvCxnSpPr>
        <p:spPr>
          <a:xfrm>
            <a:off x="3177450" y="1587950"/>
            <a:ext cx="974700" cy="24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6" name="Google Shape;186;p24"/>
          <p:cNvCxnSpPr>
            <a:stCxn id="146" idx="6"/>
            <a:endCxn id="150" idx="2"/>
          </p:cNvCxnSpPr>
          <p:nvPr/>
        </p:nvCxnSpPr>
        <p:spPr>
          <a:xfrm rot="10800000" flipH="1">
            <a:off x="3177450" y="2589250"/>
            <a:ext cx="974700" cy="103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7" name="Google Shape;187;p24"/>
          <p:cNvCxnSpPr>
            <a:stCxn id="146" idx="6"/>
            <a:endCxn id="149" idx="2"/>
          </p:cNvCxnSpPr>
          <p:nvPr/>
        </p:nvCxnSpPr>
        <p:spPr>
          <a:xfrm rot="10800000" flipH="1">
            <a:off x="3177450" y="1062850"/>
            <a:ext cx="974700" cy="25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4"/>
          <p:cNvCxnSpPr>
            <a:stCxn id="146" idx="6"/>
            <a:endCxn id="151" idx="2"/>
          </p:cNvCxnSpPr>
          <p:nvPr/>
        </p:nvCxnSpPr>
        <p:spPr>
          <a:xfrm>
            <a:off x="3177450" y="3627250"/>
            <a:ext cx="974700" cy="36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4"/>
          <p:cNvCxnSpPr>
            <a:stCxn id="147" idx="6"/>
            <a:endCxn id="149" idx="2"/>
          </p:cNvCxnSpPr>
          <p:nvPr/>
        </p:nvCxnSpPr>
        <p:spPr>
          <a:xfrm rot="10800000" flipH="1">
            <a:off x="3177450" y="1062825"/>
            <a:ext cx="974700" cy="311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4"/>
          <p:cNvCxnSpPr>
            <a:stCxn id="147" idx="6"/>
            <a:endCxn id="150" idx="2"/>
          </p:cNvCxnSpPr>
          <p:nvPr/>
        </p:nvCxnSpPr>
        <p:spPr>
          <a:xfrm rot="10800000" flipH="1">
            <a:off x="3177450" y="2589225"/>
            <a:ext cx="974700" cy="159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4"/>
          <p:cNvCxnSpPr>
            <a:stCxn id="147" idx="6"/>
            <a:endCxn id="151" idx="2"/>
          </p:cNvCxnSpPr>
          <p:nvPr/>
        </p:nvCxnSpPr>
        <p:spPr>
          <a:xfrm rot="10800000" flipH="1">
            <a:off x="3177450" y="3992625"/>
            <a:ext cx="974700" cy="189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2" name="Google Shape;192;p24"/>
          <p:cNvCxnSpPr>
            <a:stCxn id="149" idx="6"/>
            <a:endCxn id="154" idx="2"/>
          </p:cNvCxnSpPr>
          <p:nvPr/>
        </p:nvCxnSpPr>
        <p:spPr>
          <a:xfrm>
            <a:off x="4471850" y="1062725"/>
            <a:ext cx="1081200" cy="69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p24"/>
          <p:cNvCxnSpPr>
            <a:stCxn id="149" idx="6"/>
            <a:endCxn id="155" idx="2"/>
          </p:cNvCxnSpPr>
          <p:nvPr/>
        </p:nvCxnSpPr>
        <p:spPr>
          <a:xfrm>
            <a:off x="4471850" y="1062725"/>
            <a:ext cx="1081200" cy="220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4"/>
          <p:cNvCxnSpPr>
            <a:stCxn id="150" idx="6"/>
            <a:endCxn id="154" idx="2"/>
          </p:cNvCxnSpPr>
          <p:nvPr/>
        </p:nvCxnSpPr>
        <p:spPr>
          <a:xfrm rot="10800000" flipH="1">
            <a:off x="4471850" y="1755425"/>
            <a:ext cx="1081200" cy="8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24"/>
          <p:cNvCxnSpPr>
            <a:stCxn id="150" idx="6"/>
            <a:endCxn id="155" idx="2"/>
          </p:cNvCxnSpPr>
          <p:nvPr/>
        </p:nvCxnSpPr>
        <p:spPr>
          <a:xfrm>
            <a:off x="4471850" y="2589125"/>
            <a:ext cx="1081200" cy="67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24"/>
          <p:cNvCxnSpPr>
            <a:endCxn id="155" idx="2"/>
          </p:cNvCxnSpPr>
          <p:nvPr/>
        </p:nvCxnSpPr>
        <p:spPr>
          <a:xfrm rot="10800000" flipH="1">
            <a:off x="4471975" y="3268100"/>
            <a:ext cx="1081200" cy="72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4"/>
          <p:cNvCxnSpPr>
            <a:stCxn id="151" idx="6"/>
            <a:endCxn id="154" idx="2"/>
          </p:cNvCxnSpPr>
          <p:nvPr/>
        </p:nvCxnSpPr>
        <p:spPr>
          <a:xfrm rot="10800000" flipH="1">
            <a:off x="4471850" y="1755350"/>
            <a:ext cx="1081200" cy="223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4"/>
          <p:cNvSpPr txBox="1"/>
          <p:nvPr/>
        </p:nvSpPr>
        <p:spPr>
          <a:xfrm>
            <a:off x="409850" y="4650900"/>
            <a:ext cx="112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input(10)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>
            <a:off x="2240550" y="4649325"/>
            <a:ext cx="155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hidden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(128)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4"/>
          <p:cNvSpPr txBox="1"/>
          <p:nvPr/>
        </p:nvSpPr>
        <p:spPr>
          <a:xfrm>
            <a:off x="3794550" y="4671575"/>
            <a:ext cx="137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hidden(64)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1" name="Google Shape;201;p24"/>
          <p:cNvSpPr txBox="1"/>
          <p:nvPr/>
        </p:nvSpPr>
        <p:spPr>
          <a:xfrm>
            <a:off x="5025925" y="4671575"/>
            <a:ext cx="1374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hidden(32)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2" name="Google Shape;202;p24"/>
          <p:cNvSpPr txBox="1"/>
          <p:nvPr/>
        </p:nvSpPr>
        <p:spPr>
          <a:xfrm>
            <a:off x="5553050" y="2036663"/>
            <a:ext cx="2832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·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7066825" y="1595425"/>
            <a:ext cx="319800" cy="319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</a:t>
            </a:r>
            <a:endParaRPr lang="en-GB"/>
          </a:p>
        </p:txBody>
      </p:sp>
      <p:sp>
        <p:nvSpPr>
          <p:cNvPr id="204" name="Google Shape;204;p24"/>
          <p:cNvSpPr/>
          <p:nvPr/>
        </p:nvSpPr>
        <p:spPr>
          <a:xfrm>
            <a:off x="7066825" y="3108200"/>
            <a:ext cx="319800" cy="319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</a:t>
            </a:r>
            <a:endParaRPr lang="en-GB"/>
          </a:p>
        </p:txBody>
      </p:sp>
      <p:cxnSp>
        <p:nvCxnSpPr>
          <p:cNvPr id="205" name="Google Shape;205;p24"/>
          <p:cNvCxnSpPr>
            <a:stCxn id="154" idx="6"/>
            <a:endCxn id="203" idx="2"/>
          </p:cNvCxnSpPr>
          <p:nvPr/>
        </p:nvCxnSpPr>
        <p:spPr>
          <a:xfrm>
            <a:off x="5872975" y="1755325"/>
            <a:ext cx="11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4"/>
          <p:cNvCxnSpPr>
            <a:stCxn id="154" idx="6"/>
            <a:endCxn id="204" idx="2"/>
          </p:cNvCxnSpPr>
          <p:nvPr/>
        </p:nvCxnSpPr>
        <p:spPr>
          <a:xfrm>
            <a:off x="5872975" y="1755325"/>
            <a:ext cx="1194000" cy="15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4"/>
          <p:cNvCxnSpPr>
            <a:stCxn id="155" idx="6"/>
            <a:endCxn id="203" idx="2"/>
          </p:cNvCxnSpPr>
          <p:nvPr/>
        </p:nvCxnSpPr>
        <p:spPr>
          <a:xfrm rot="10800000" flipH="1">
            <a:off x="5872975" y="1755200"/>
            <a:ext cx="1194000" cy="151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4"/>
          <p:cNvCxnSpPr>
            <a:stCxn id="155" idx="6"/>
            <a:endCxn id="204" idx="2"/>
          </p:cNvCxnSpPr>
          <p:nvPr/>
        </p:nvCxnSpPr>
        <p:spPr>
          <a:xfrm>
            <a:off x="5872975" y="3268100"/>
            <a:ext cx="119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24"/>
          <p:cNvSpPr txBox="1"/>
          <p:nvPr/>
        </p:nvSpPr>
        <p:spPr>
          <a:xfrm>
            <a:off x="6662575" y="4620975"/>
            <a:ext cx="112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output</a:t>
            </a: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(2)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0" name="Google Shape;210;p24"/>
          <p:cNvSpPr txBox="1"/>
          <p:nvPr/>
        </p:nvSpPr>
        <p:spPr>
          <a:xfrm>
            <a:off x="1133900" y="282425"/>
            <a:ext cx="14892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ReLU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Dropout: 0.3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1" name="Google Shape;211;p24"/>
          <p:cNvSpPr txBox="1"/>
          <p:nvPr/>
        </p:nvSpPr>
        <p:spPr>
          <a:xfrm>
            <a:off x="2920200" y="282425"/>
            <a:ext cx="1489200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ReLU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Dropout: 0.2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4791650" y="865925"/>
            <a:ext cx="87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ReLU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3" name="Google Shape;213;p24"/>
          <p:cNvSpPr txBox="1"/>
          <p:nvPr/>
        </p:nvSpPr>
        <p:spPr>
          <a:xfrm>
            <a:off x="6033175" y="1157425"/>
            <a:ext cx="1033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Sigmoid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19" name="Google Shape;219;p25"/>
          <p:cNvSpPr txBox="1"/>
          <p:nvPr/>
        </p:nvSpPr>
        <p:spPr>
          <a:xfrm>
            <a:off x="2411400" y="2202300"/>
            <a:ext cx="4321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1"/>
                </a:solidFill>
              </a:rPr>
              <a:t>Empirical Analysis</a:t>
            </a:r>
            <a:endParaRPr sz="36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25" name="Google Shape;225;p26"/>
          <p:cNvSpPr txBox="1"/>
          <p:nvPr/>
        </p:nvSpPr>
        <p:spPr>
          <a:xfrm>
            <a:off x="0" y="0"/>
            <a:ext cx="3333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.1 </a:t>
            </a: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</a:t>
            </a: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Description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3505" y="2679700"/>
            <a:ext cx="3662045" cy="19837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92125" y="1139825"/>
            <a:ext cx="8032750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2000" b="0" i="0">
                <a:latin typeface="Times New Roman" panose="02020603050405020304" charset="0"/>
                <a:ea typeface="serif"/>
                <a:cs typeface="Times New Roman" panose="02020603050405020304" charset="0"/>
              </a:rPr>
              <a:t>This study analyzes a dataset sourced from the Kaggle competition titled</a:t>
            </a:r>
            <a:endParaRPr lang="en-US" altLang="zh-CN" sz="2000" b="0" i="0">
              <a:latin typeface="Times New Roman" panose="02020603050405020304" charset="0"/>
              <a:ea typeface="serif"/>
              <a:cs typeface="Times New Roman" panose="02020603050405020304" charset="0"/>
            </a:endParaRPr>
          </a:p>
          <a:p>
            <a:pPr marL="0" indent="0"/>
            <a:r>
              <a:rPr lang="en-US" altLang="zh-CN" sz="2000" b="0" i="0">
                <a:latin typeface="Times New Roman" panose="02020603050405020304" charset="0"/>
                <a:ea typeface="serif"/>
                <a:cs typeface="Times New Roman" panose="02020603050405020304" charset="0"/>
              </a:rPr>
              <a:t>“Binary Prediction with a Rainfall Dataset”.</a:t>
            </a:r>
            <a:endParaRPr lang="zh-CN" altLang="en-US" sz="2000" b="0" i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12130" y="4712335"/>
            <a:ext cx="2499360" cy="21399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800">
                <a:hlinkClick r:id="rId2"/>
              </a:rPr>
              <a:t>Binary Prediction with a Rainfall Dataset | Kaggle</a:t>
            </a:r>
            <a:endParaRPr lang="en-US" altLang="zh-CN" sz="800">
              <a:hlinkClick r:id="rId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3705" y="2371090"/>
            <a:ext cx="4687570" cy="246126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altLang="zh-CN" sz="2000" b="0" i="0">
                <a:latin typeface="Times New Roman" panose="02020603050405020304" charset="0"/>
                <a:ea typeface="serif"/>
                <a:cs typeface="Times New Roman" panose="02020603050405020304" charset="0"/>
              </a:rPr>
              <a:t>The dataset comprises 2191 meteorological observations.Each record includes various meteorological features such as temperature, humidity, atmospheric pressure, wind speed, wind direction. Additionally, each sample is accompanied by a binary response variable indicating whether rainfall occurred .</a:t>
            </a:r>
            <a:endParaRPr lang="en-US" altLang="zh-CN" sz="2000" b="0" i="0">
              <a:latin typeface="Times New Roman" panose="02020603050405020304" charset="0"/>
              <a:ea typeface="serif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5549265" cy="74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</a:t>
            </a:r>
            <a:r>
              <a:rPr lang="en-US" alt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2.1</a:t>
            </a: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Dimensionality Reduction</a:t>
            </a:r>
            <a:endParaRPr lang="en-US" altLang="zh-CN"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1450" y="701040"/>
            <a:ext cx="5834380" cy="43554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4302760" cy="74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</a:t>
            </a:r>
            <a:r>
              <a:rPr lang="en-US" alt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2.1</a:t>
            </a: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Kmeans clustering</a:t>
            </a:r>
            <a:endParaRPr lang="en-US" altLang="zh-CN"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34340" y="842645"/>
            <a:ext cx="793623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By performing K-means clustering on the original data, we can observe the mean values of various variables within each cluster.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1240" y="1787525"/>
            <a:ext cx="6887210" cy="29616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4308475" cy="74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</a:t>
            </a:r>
            <a:r>
              <a:rPr lang="en-US" alt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2.1</a:t>
            </a: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Kmeans clustering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3195" y="741045"/>
            <a:ext cx="87452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"By conducting K-means clustering on the two factors derived from factor analysis, we can observe the mean values of these two factors within each cluster."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160" y="2120900"/>
            <a:ext cx="2856865" cy="18694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95" y="1447800"/>
            <a:ext cx="5445760" cy="33629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5205095" cy="74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3.2.3 Prediction Analyze</a:t>
            </a:r>
            <a:endParaRPr lang="en-US" altLang="zh-CN"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510" y="2360295"/>
            <a:ext cx="3700780" cy="27832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890" y="1181100"/>
            <a:ext cx="4694555" cy="34372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3050" y="1001395"/>
            <a:ext cx="3779520" cy="130429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altLang="zh-CN" sz="2000" b="0" i="0">
                <a:latin typeface="Times New Roman" panose="02020603050405020304" charset="0"/>
                <a:ea typeface="serif"/>
                <a:cs typeface="Times New Roman" panose="02020603050405020304" charset="0"/>
              </a:rPr>
              <a:t>logistic regression model of original </a:t>
            </a:r>
            <a:r>
              <a:rPr lang="en-US" altLang="zh-CN" sz="2000" b="0" i="0">
                <a:latin typeface="Times New Roman" panose="02020603050405020304" charset="0"/>
                <a:ea typeface="serif"/>
                <a:cs typeface="Times New Roman" panose="02020603050405020304" charset="0"/>
              </a:rPr>
              <a:t>data and its variable importance plots </a:t>
            </a:r>
            <a:endParaRPr lang="en-US" altLang="zh-CN" sz="2000" b="0" i="0">
              <a:latin typeface="Times New Roman" panose="02020603050405020304" charset="0"/>
              <a:ea typeface="serif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4660900" cy="74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3.2.3 Prediction Analyze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" y="1669415"/>
            <a:ext cx="4708525" cy="347408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0" y="1188085"/>
            <a:ext cx="3887470" cy="25850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5755" y="875030"/>
            <a:ext cx="4820920" cy="833755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altLang="zh-CN" sz="2000" b="0" i="0">
                <a:latin typeface="Times New Roman" panose="02020603050405020304" charset="0"/>
                <a:ea typeface="serif"/>
                <a:cs typeface="Times New Roman" panose="02020603050405020304" charset="0"/>
              </a:rPr>
              <a:t>logistic regression model of two </a:t>
            </a:r>
            <a:r>
              <a:rPr lang="en-US" altLang="zh-CN" sz="2000" b="0" i="0">
                <a:latin typeface="Times New Roman" panose="02020603050405020304" charset="0"/>
                <a:ea typeface="serif"/>
                <a:cs typeface="Times New Roman" panose="02020603050405020304" charset="0"/>
              </a:rPr>
              <a:t>factors and its variable importance plots </a:t>
            </a:r>
            <a:endParaRPr lang="en-US" altLang="zh-CN" sz="2000" b="0" i="0">
              <a:latin typeface="Times New Roman" panose="02020603050405020304" charset="0"/>
              <a:ea typeface="serif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/>
              <a:t>C</a:t>
            </a:r>
            <a:r>
              <a:rPr lang="en-GB" sz="3600" b="1"/>
              <a:t>ontent</a:t>
            </a:r>
            <a:endParaRPr sz="3600" b="1"/>
          </a:p>
        </p:txBody>
      </p:sp>
      <p:sp>
        <p:nvSpPr>
          <p:cNvPr id="62" name="Google Shape;62;p14"/>
          <p:cNvSpPr txBox="1"/>
          <p:nvPr/>
        </p:nvSpPr>
        <p:spPr>
          <a:xfrm>
            <a:off x="613950" y="1071225"/>
            <a:ext cx="7916100" cy="28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en-GB" sz="2800">
                <a:solidFill>
                  <a:schemeClr val="dk1"/>
                </a:solidFill>
              </a:rPr>
              <a:t>Introducion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en-GB" sz="2800">
                <a:solidFill>
                  <a:schemeClr val="dk1"/>
                </a:solidFill>
              </a:rPr>
              <a:t>Methods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en-GB" sz="2800">
                <a:solidFill>
                  <a:schemeClr val="dk1"/>
                </a:solidFill>
              </a:rPr>
              <a:t>Empirical Analysis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en-GB" sz="2800">
                <a:solidFill>
                  <a:schemeClr val="dk1"/>
                </a:solidFill>
              </a:rPr>
              <a:t>Conclusion 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en-GB" sz="2800">
                <a:solidFill>
                  <a:schemeClr val="dk1"/>
                </a:solidFill>
              </a:rPr>
              <a:t>Future Work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AutoNum type="arabicPeriod"/>
            </a:pPr>
            <a:r>
              <a:rPr lang="en-GB" sz="2800">
                <a:solidFill>
                  <a:schemeClr val="dk1"/>
                </a:solidFill>
              </a:rPr>
              <a:t>References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4322445" cy="74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3.2.3 Prediction Analyze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3942715"/>
            <a:ext cx="2923540" cy="1289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75" y="1367155"/>
            <a:ext cx="3846195" cy="24834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4345" y="809625"/>
            <a:ext cx="11156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SVM 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430" y="33020"/>
            <a:ext cx="3223260" cy="2033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280" y="2625090"/>
            <a:ext cx="3083560" cy="1926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480" y="1934210"/>
            <a:ext cx="2076450" cy="254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160" y="4428490"/>
            <a:ext cx="2063750" cy="234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40130" y="4244975"/>
            <a:ext cx="20770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Based on original data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83605" y="2237740"/>
            <a:ext cx="14344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Based on PCA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98160" y="4663440"/>
            <a:ext cx="23920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Based on factor </a:t>
            </a:r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analysis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5509260" cy="74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CN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3.2.3 Prediction Analyze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5920" y="2121535"/>
            <a:ext cx="5852795" cy="264795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2455" y="707390"/>
            <a:ext cx="773557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>
                <a:latin typeface="Times New Roman" panose="02020603050405020304" charset="0"/>
                <a:ea typeface="serif"/>
                <a:cs typeface="Times New Roman" panose="02020603050405020304" charset="0"/>
              </a:rPr>
              <a:t>FA demonstrates consistent advantages in most scenarios, especially for tasks requiring high precision and eﬀiciency.</a:t>
            </a:r>
            <a:endParaRPr lang="en-US" altLang="zh-CN" sz="2000" b="0" i="0">
              <a:latin typeface="Times New Roman" panose="02020603050405020304" charset="0"/>
              <a:ea typeface="serif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0" i="0">
              <a:latin typeface="Times New Roman" panose="02020603050405020304" charset="0"/>
              <a:ea typeface="serif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0" i="0">
                <a:latin typeface="Times New Roman" panose="02020603050405020304" charset="0"/>
                <a:ea typeface="serif"/>
                <a:cs typeface="Times New Roman" panose="02020603050405020304" charset="0"/>
              </a:rPr>
              <a:t>logistic regression model performs the best among the three models</a:t>
            </a:r>
            <a:endParaRPr lang="en-US" altLang="zh-CN" sz="2000" b="0" i="0">
              <a:latin typeface="Times New Roman" panose="02020603050405020304" charset="0"/>
              <a:ea typeface="serif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4879340" cy="74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3.</a:t>
            </a:r>
            <a:r>
              <a:rPr lang="en-US" alt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Verification of results</a:t>
            </a:r>
            <a:endParaRPr lang="en-US" altLang="zh-CN"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0230" y="1266825"/>
            <a:ext cx="5128895" cy="37896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32485" y="652145"/>
            <a:ext cx="68541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Model feasibility is assessed through the implementation of cross-validation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3333900" cy="74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4.1 </a:t>
            </a:r>
            <a:r>
              <a:rPr lang="en-US" altLang="zh-CN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lang="en-US" altLang="zh-CN"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4635" y="669290"/>
            <a:ext cx="8661400" cy="802005"/>
          </a:xfrm>
          <a:prstGeom prst="rect">
            <a:avLst/>
          </a:prstGeom>
        </p:spPr>
        <p:txBody>
          <a:bodyPr>
            <a:noAutofit/>
          </a:bodyPr>
          <a:p>
            <a:pPr marL="0" indent="457200"/>
            <a:r>
              <a:rPr lang="en-US" altLang="zh-CN" sz="2000" b="0" i="0">
                <a:latin typeface="Times New Roman" panose="02020603050405020304" charset="0"/>
                <a:ea typeface="serif"/>
                <a:cs typeface="Times New Roman" panose="02020603050405020304" charset="0"/>
              </a:rPr>
              <a:t>This study systematically evaluated the application of  PCA and FA combined with machine learning models for predicting rainfall probability.</a:t>
            </a:r>
            <a:endParaRPr lang="en-US" altLang="zh-CN" sz="2000" b="0" i="0">
              <a:latin typeface="Times New Roman" panose="02020603050405020304" charset="0"/>
              <a:ea typeface="serif"/>
              <a:cs typeface="Times New Roman" panose="020206030504050203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0055" y="1552575"/>
            <a:ext cx="7945120" cy="2569845"/>
          </a:xfrm>
          <a:prstGeom prst="rect">
            <a:avLst/>
          </a:prstGeom>
        </p:spPr>
        <p:txBody>
          <a:bodyPr>
            <a:noAutofit/>
          </a:bodyPr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b="0" i="0">
                <a:latin typeface="Times New Roman" panose="02020603050405020304" charset="0"/>
                <a:ea typeface="serif"/>
                <a:cs typeface="Times New Roman" panose="02020603050405020304" charset="0"/>
              </a:rPr>
              <a:t>PCA successfully retained 85% of the total variance through three principal components. </a:t>
            </a:r>
            <a:r>
              <a:rPr lang="en-US" altLang="zh-CN" sz="1600" b="0" i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Factor analysis identified two interpretable latent factors: the “Temperature Factor” and the “Humidity Factor”.</a:t>
            </a:r>
            <a:endParaRPr lang="en-US" altLang="zh-CN" sz="1600" b="0" i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600" b="0" i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b="0" i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Logistic Regression emerged as the optimal approach, SVM revealed a compromise between benefits and drawbacks, Neural Networks demonstrated robustness across all data representations, with FA significantly improving computational e</a:t>
            </a:r>
            <a:r>
              <a:rPr lang="en-US" altLang="en-US" sz="1600" b="0" i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ﬀ</a:t>
            </a:r>
            <a:r>
              <a:rPr lang="en-US" altLang="zh-CN" sz="1600" b="0" i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iciency.</a:t>
            </a:r>
            <a:endParaRPr lang="en-US" altLang="zh-CN" sz="1600" b="0" i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zh-CN" sz="1600" b="0" i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zh-CN" sz="1600" b="0" i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K-means clustering revealed significant differences in meteorological patterns: the rainfall cluster was associated with high humidity, cloud cover, and specific wind directions, whereas the non-rainfall cluster exhibited characteristics of high sunshine and temperature. </a:t>
            </a:r>
            <a:endParaRPr lang="en-US" altLang="zh-CN" sz="1600" b="0" i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6298565" cy="74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r>
              <a:rPr lang="en-US" alt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altLang="zh-CN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Limitations and Future Directions</a:t>
            </a:r>
            <a:endParaRPr lang="en-US" altLang="zh-CN"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13715" y="1206500"/>
            <a:ext cx="7959090" cy="31508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The study focuses on binary rainfall prediction,  extending it to intensity prediction could enhance its practicality.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The interpretability of the FA factors needs to be verified by meteorological experts to strengthen the domain relevance.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Hybrid approaches should be explored to balance data-driven insights with physical laws.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3333900" cy="74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en-US" alt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eferences</a:t>
            </a:r>
            <a:endParaRPr lang="en-US" altLang="en-GB"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3675" y="740410"/>
            <a:ext cx="8828405" cy="440309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[1] Sarmad Dashti Latif, Nur Alyaa Binti Hazrin, Chai Hoon Koo, Jing Lin Ng, Barkha Chaplot, Yuk Feng Huang, Ahmed El-Shafie, and Ali Najah Ahmed. Assessing rainfall prediction models: Exploring the advantages of machine learning and remote sensing approaches. Alexandria Engi neering Journal, 82:16–25, 2023.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[2] Michael Dixon and Gerry Wiener. Titan: Thunderstorm identification, tracking, analysis, and nowcasting—a radar-based methodology. Journal of Atmospheric and Oceanic Technology, 10(6):785– 797, 1993.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[3] M. Grecu and W.F. Krajewski. A large-sample investigation of statis tical procedures for radar-based short-term quantitative precipitation forecasting. Journal of Hydrology, 239(1):69–84, 2000.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[4] Stefano Sebastianelli, Fabio Russo, Francesco Napolitano, and Luca Bal dini. On precipitation measurements collected by a weather radar and a rain gauge network. Natural Hazards and Earth System Sciences,13:605–623, 2013.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3333900" cy="74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en-US" alt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eferences</a:t>
            </a:r>
            <a:endParaRPr lang="en-US" altLang="en-GB"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015" y="802640"/>
            <a:ext cx="8642350" cy="3538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[5] Shejule Priya Ashok and Sreeja Pekkat. A systematic quantitative re view on the performance of some of the recent short-term rainfall fore casting techniques. Journal of Water and Climate Change, 13(8):3004 3029, 07 2022.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[6] World Meteorological Organization (WMO). Standardized Precipitation Index User Guide. Geneva, 24 2012. Accessed: [Insert Date].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[7] Davide De Luca and A. Petroselli. Storage (stochastic rainfall gener ator): A user-friendly software for generating long and high-resolution rainfall time series. Hydrology, 8, 05 2021.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[8] Davide De Luca. Rainfall Nowcasting Models for Early Warning Sys tems. 01 2013. 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[9] A. Bárdossy and G. G. S. Pegram. Copula based multisite model for daily precipitation simulation. Hydrology and Earth System Sciences, 13(12):2299–2314, 2009.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1" name="Google Shape;231;p27"/>
          <p:cNvSpPr txBox="1"/>
          <p:nvPr/>
        </p:nvSpPr>
        <p:spPr>
          <a:xfrm>
            <a:off x="0" y="0"/>
            <a:ext cx="3333900" cy="741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en-US" alt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eferences</a:t>
            </a:r>
            <a:endParaRPr lang="en-US" altLang="en-GB"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7015" y="802640"/>
            <a:ext cx="8642350" cy="329184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[10] Anthony Lawrance and P. Lewis. A new autoregressive time series model in exponential variables (near(1)). Advances in Applied Probability, 13:826–845, 12 1981.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[11] F. Cioffi, L. Tieghi, M. Giannini, and S. Pirozzoli and. Flash flood prediction in st. lucia island through a surrogate hydraulic model. Journal of Applied Water Engineering and Research, 12(3):297–310, 2024.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[12] Jared Willard, Xiaowei Jia, Shaoming Xu, Michael Steinbach, and Vipin Kumar. Integrating scientific knowledge with machine learning for engineering and environmental systems. ACM Comput. Surv., 55(4), November 2022.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1600">
                <a:latin typeface="Times New Roman" panose="02020603050405020304" charset="0"/>
                <a:cs typeface="Times New Roman" panose="02020603050405020304" charset="0"/>
              </a:rPr>
              <a:t> [13] Kaggle. Playground series- season 5, episode 3. https://www.kaggle.com/competitions/playground-series-s5e3, 2025. Accessed: 2025 05-23.</a:t>
            </a:r>
            <a:endParaRPr lang="en-US" altLang="zh-CN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9" name="Google Shape;69;p15"/>
          <p:cNvSpPr txBox="1"/>
          <p:nvPr/>
        </p:nvSpPr>
        <p:spPr>
          <a:xfrm>
            <a:off x="3276450" y="2202300"/>
            <a:ext cx="2591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Introducion</a:t>
            </a:r>
            <a:endParaRPr sz="3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5" name="Google Shape;75;p16"/>
          <p:cNvSpPr txBox="1"/>
          <p:nvPr/>
        </p:nvSpPr>
        <p:spPr>
          <a:xfrm>
            <a:off x="284275" y="511450"/>
            <a:ext cx="72264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Importance: 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Critical for agriculture, transportation, water management, energy production, disaster mitigation, and emergency response.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 panose="02020603050405020304"/>
              <a:buChar char="●"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Helps reduce economic losses, protect the environment, and improve quality of life.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0"/>
            <a:ext cx="791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1.1 </a:t>
            </a: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Background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5987000" y="4800600"/>
            <a:ext cx="2272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https://www.tanmizhi.com/img/allimg/07/28-210H11K211-51.jpg</a:t>
            </a:r>
            <a:endParaRPr sz="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442075" y="2571750"/>
            <a:ext cx="32861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18425" y="2838175"/>
            <a:ext cx="72264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Purpose: 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Uses meteorological data to forecast 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precipitation likelihood in a specific region.</a:t>
            </a: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5" name="Google Shape;85;p17"/>
          <p:cNvSpPr txBox="1"/>
          <p:nvPr/>
        </p:nvSpPr>
        <p:spPr>
          <a:xfrm>
            <a:off x="0" y="0"/>
            <a:ext cx="791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 </a:t>
            </a: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1300" y="708300"/>
            <a:ext cx="8167657" cy="4183232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422775" y="4800600"/>
            <a:ext cx="4431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 Luca, D. L., Napolitano, F., Kim, D., Onof, C., Biondi, D., Wang, L. P., … Marconi, F. (2025). Rainfall nowcasting models: state of the art and possible future perspectives. Hydrological Sciences Journal, 1–20. https://doi.org/10.1080/02626667.2025.2490780</a:t>
            </a:r>
            <a:endParaRPr sz="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93" name="Google Shape;93;p18"/>
          <p:cNvSpPr txBox="1"/>
          <p:nvPr/>
        </p:nvSpPr>
        <p:spPr>
          <a:xfrm>
            <a:off x="0" y="0"/>
            <a:ext cx="791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 Literature Review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8175" y="758050"/>
            <a:ext cx="8167657" cy="403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0" name="Google Shape;100;p19"/>
          <p:cNvSpPr txBox="1"/>
          <p:nvPr/>
        </p:nvSpPr>
        <p:spPr>
          <a:xfrm>
            <a:off x="0" y="0"/>
            <a:ext cx="791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 Literature Review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88175" y="718250"/>
            <a:ext cx="8167658" cy="4134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07" name="Google Shape;107;p20"/>
          <p:cNvSpPr txBox="1"/>
          <p:nvPr/>
        </p:nvSpPr>
        <p:spPr>
          <a:xfrm>
            <a:off x="0" y="0"/>
            <a:ext cx="791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 Literature Review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22550" y="1052513"/>
            <a:ext cx="87534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14" name="Google Shape;114;p21"/>
          <p:cNvSpPr txBox="1"/>
          <p:nvPr/>
        </p:nvSpPr>
        <p:spPr>
          <a:xfrm>
            <a:off x="0" y="0"/>
            <a:ext cx="791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28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1.2 Literature Review</a:t>
            </a:r>
            <a:endParaRPr sz="28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796588"/>
            <a:ext cx="8839199" cy="3550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6638</Words>
  <Application>WPS 演示</Application>
  <PresentationFormat/>
  <Paragraphs>253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8" baseType="lpstr">
      <vt:lpstr>Arial</vt:lpstr>
      <vt:lpstr>宋体</vt:lpstr>
      <vt:lpstr>Wingdings</vt:lpstr>
      <vt:lpstr>Arial</vt:lpstr>
      <vt:lpstr>Times New Roman</vt:lpstr>
      <vt:lpstr>微软雅黑</vt:lpstr>
      <vt:lpstr>Arial Unicode MS</vt:lpstr>
      <vt:lpstr>Times New Roman</vt:lpstr>
      <vt:lpstr>serif</vt:lpstr>
      <vt:lpstr>Segoe Print</vt:lpstr>
      <vt:lpstr>Simple Light</vt:lpstr>
      <vt:lpstr>Multivariate Rainfall Prediction</vt:lpstr>
      <vt:lpstr>Content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Multivariate Rainfall Prediction</dc:title>
  <dc:creator/>
  <cp:lastModifiedBy>WPS_1583069928</cp:lastModifiedBy>
  <cp:revision>3</cp:revision>
  <dcterms:created xsi:type="dcterms:W3CDTF">2025-05-24T14:23:00Z</dcterms:created>
  <dcterms:modified xsi:type="dcterms:W3CDTF">2025-05-25T11:42:31Z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2508B1EDC80D43D485681E5A7DFF40FD_13</vt:lpwstr>
  </property>
  <property fmtid="{D5CDD505-2E9C-101B-9397-08002B2CF9AE}" pid="3" name="KSOProductBuildVer">
    <vt:lpwstr>2052-12.1.0.21171</vt:lpwstr>
  </property>
</Properties>
</file>